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Layouts/slideLayout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Override4.xml" ContentType="application/vnd.openxmlformats-officedocument.themeOverr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2" r:id="rId1"/>
    <p:sldMasterId id="2147484284" r:id="rId2"/>
    <p:sldMasterId id="2147484311" r:id="rId3"/>
    <p:sldMasterId id="2147484324" r:id="rId4"/>
    <p:sldMasterId id="2147484337" r:id="rId5"/>
  </p:sldMasterIdLst>
  <p:notesMasterIdLst>
    <p:notesMasterId r:id="rId82"/>
  </p:notesMasterIdLst>
  <p:sldIdLst>
    <p:sldId id="256" r:id="rId6"/>
    <p:sldId id="257" r:id="rId7"/>
    <p:sldId id="308" r:id="rId8"/>
    <p:sldId id="309" r:id="rId9"/>
    <p:sldId id="347" r:id="rId10"/>
    <p:sldId id="348" r:id="rId11"/>
    <p:sldId id="259" r:id="rId12"/>
    <p:sldId id="323" r:id="rId13"/>
    <p:sldId id="260" r:id="rId14"/>
    <p:sldId id="262" r:id="rId15"/>
    <p:sldId id="306" r:id="rId16"/>
    <p:sldId id="263" r:id="rId17"/>
    <p:sldId id="264" r:id="rId18"/>
    <p:sldId id="342" r:id="rId19"/>
    <p:sldId id="265" r:id="rId20"/>
    <p:sldId id="307" r:id="rId21"/>
    <p:sldId id="278" r:id="rId22"/>
    <p:sldId id="279" r:id="rId23"/>
    <p:sldId id="344" r:id="rId24"/>
    <p:sldId id="281" r:id="rId25"/>
    <p:sldId id="282" r:id="rId26"/>
    <p:sldId id="283" r:id="rId27"/>
    <p:sldId id="335" r:id="rId28"/>
    <p:sldId id="284" r:id="rId29"/>
    <p:sldId id="285" r:id="rId30"/>
    <p:sldId id="327" r:id="rId31"/>
    <p:sldId id="286" r:id="rId32"/>
    <p:sldId id="326" r:id="rId33"/>
    <p:sldId id="287" r:id="rId34"/>
    <p:sldId id="341" r:id="rId35"/>
    <p:sldId id="288" r:id="rId36"/>
    <p:sldId id="310" r:id="rId37"/>
    <p:sldId id="316" r:id="rId38"/>
    <p:sldId id="338" r:id="rId39"/>
    <p:sldId id="290" r:id="rId40"/>
    <p:sldId id="317" r:id="rId41"/>
    <p:sldId id="339" r:id="rId42"/>
    <p:sldId id="340" r:id="rId43"/>
    <p:sldId id="291" r:id="rId44"/>
    <p:sldId id="312" r:id="rId45"/>
    <p:sldId id="315" r:id="rId46"/>
    <p:sldId id="314" r:id="rId47"/>
    <p:sldId id="318" r:id="rId48"/>
    <p:sldId id="319" r:id="rId49"/>
    <p:sldId id="292" r:id="rId50"/>
    <p:sldId id="293" r:id="rId51"/>
    <p:sldId id="330" r:id="rId52"/>
    <p:sldId id="294" r:id="rId53"/>
    <p:sldId id="295" r:id="rId54"/>
    <p:sldId id="296" r:id="rId55"/>
    <p:sldId id="297" r:id="rId56"/>
    <p:sldId id="331" r:id="rId57"/>
    <p:sldId id="298" r:id="rId58"/>
    <p:sldId id="299" r:id="rId59"/>
    <p:sldId id="334" r:id="rId60"/>
    <p:sldId id="300" r:id="rId61"/>
    <p:sldId id="302" r:id="rId62"/>
    <p:sldId id="303" r:id="rId63"/>
    <p:sldId id="332" r:id="rId64"/>
    <p:sldId id="333" r:id="rId65"/>
    <p:sldId id="320" r:id="rId66"/>
    <p:sldId id="266" r:id="rId67"/>
    <p:sldId id="267" r:id="rId68"/>
    <p:sldId id="349" r:id="rId69"/>
    <p:sldId id="350" r:id="rId70"/>
    <p:sldId id="357" r:id="rId71"/>
    <p:sldId id="351" r:id="rId72"/>
    <p:sldId id="352" r:id="rId73"/>
    <p:sldId id="353" r:id="rId74"/>
    <p:sldId id="354" r:id="rId75"/>
    <p:sldId id="356" r:id="rId76"/>
    <p:sldId id="355" r:id="rId77"/>
    <p:sldId id="345" r:id="rId78"/>
    <p:sldId id="346" r:id="rId79"/>
    <p:sldId id="311" r:id="rId80"/>
    <p:sldId id="269" r:id="rId8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6" Type="http://schemas.openxmlformats.org/officeDocument/2006/relationships/slide" Target="slides/slide71.xml"/><Relationship Id="rId84" Type="http://schemas.openxmlformats.org/officeDocument/2006/relationships/viewProps" Target="viewProps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8E9BC-F402-4735-A2B4-D0D5A4277A90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752B6-CCC3-43AE-8F9D-102A20E78DDE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752B6-CCC3-43AE-8F9D-102A20E78DDE}" type="slidenum">
              <a:rPr lang="en-IN" smtClean="0"/>
              <a:pPr/>
              <a:t>2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752B6-CCC3-43AE-8F9D-102A20E78DDE}" type="slidenum">
              <a:rPr lang="en-IN" smtClean="0"/>
              <a:pPr/>
              <a:t>3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28</a:t>
            </a: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28</a:t>
            </a:r>
          </a:p>
        </p:txBody>
      </p:sp>
      <p:sp>
        <p:nvSpPr>
          <p:cNvPr id="92168" name="Rectangle 8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2169" name="Rectangle 9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2170" name="Rectangle 10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2171" name="Rectangle 11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28</a:t>
            </a:r>
          </a:p>
        </p:txBody>
      </p:sp>
      <p:sp>
        <p:nvSpPr>
          <p:cNvPr id="92172" name="Rectangle 12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2173" name="Rectangle 13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2174" name="Rectangle 14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92175" name="Rectangle 15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spcBef>
                <a:spcPct val="0"/>
              </a:spcBef>
            </a:pPr>
            <a:endParaRPr lang="zh-TW" altLang="en-US" sz="24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IN"/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/>
            <a:r>
              <a:rPr lang="zh-TW" altLang="en-US" sz="1000" i="1"/>
              <a:t>35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IN"/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IN"/>
          </a:p>
        </p:txBody>
      </p:sp>
      <p:sp>
        <p:nvSpPr>
          <p:cNvPr id="7373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3735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spcBef>
                <a:spcPct val="0"/>
              </a:spcBef>
            </a:pPr>
            <a:endParaRPr lang="zh-TW" altLang="en-US" sz="24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14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14</a:t>
            </a:r>
          </a:p>
        </p:txBody>
      </p:sp>
      <p:sp>
        <p:nvSpPr>
          <p:cNvPr id="80904" name="Rectangle 8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0905" name="Rectangle 9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0906" name="Rectangle 10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14</a:t>
            </a:r>
          </a:p>
        </p:txBody>
      </p:sp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0909" name="Rectangle 13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0910" name="Rectangle 14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0911" name="Rectangle 15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spcBef>
                <a:spcPct val="0"/>
              </a:spcBef>
            </a:pPr>
            <a:endParaRPr lang="zh-TW" altLang="en-US" sz="24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10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8855" name="Rectangle 7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10</a:t>
            </a:r>
          </a:p>
        </p:txBody>
      </p:sp>
      <p:sp>
        <p:nvSpPr>
          <p:cNvPr id="78856" name="Rectangle 8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8858" name="Rectangle 10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8859" name="Rectangle 11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10</a:t>
            </a:r>
          </a:p>
        </p:txBody>
      </p:sp>
      <p:sp>
        <p:nvSpPr>
          <p:cNvPr id="78860" name="Rectangle 12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8861" name="Rectangle 13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8862" name="Rectangle 14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8863" name="Rectangle 15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spcBef>
                <a:spcPct val="0"/>
              </a:spcBef>
            </a:pPr>
            <a:endParaRPr lang="zh-TW" altLang="en-US" sz="24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22</a:t>
            </a: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22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22</a:t>
            </a:r>
          </a:p>
        </p:txBody>
      </p:sp>
      <p:sp>
        <p:nvSpPr>
          <p:cNvPr id="87052" name="Rectangle 12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7053" name="Rectangle 13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7054" name="Rectangle 14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7055" name="Rectangle 15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23</a:t>
            </a:r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23</a:t>
            </a:r>
          </a:p>
        </p:txBody>
      </p:sp>
      <p:sp>
        <p:nvSpPr>
          <p:cNvPr id="88072" name="Rectangle 8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8073" name="Rectangle 9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8075" name="Rectangle 11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000" i="1" smtClean="0">
                <a:solidFill>
                  <a:prstClr val="black"/>
                </a:solidFill>
                <a:latin typeface="Times New Roman" pitchFamily="18" charset="0"/>
              </a:rPr>
              <a:t>23</a:t>
            </a:r>
          </a:p>
        </p:txBody>
      </p:sp>
      <p:sp>
        <p:nvSpPr>
          <p:cNvPr id="88076" name="Rectangle 12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8077" name="Rectangle 13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8078" name="Rectangle 14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8079" name="Rectangle 15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spcBef>
                <a:spcPct val="0"/>
              </a:spcBef>
            </a:pPr>
            <a:endParaRPr lang="zh-TW" altLang="en-US" sz="24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21CA1-BB88-40CE-93E5-27739071FAD5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4D697F9-8B6F-4F0A-8FC8-79BA90A32D4B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21CA1-BB88-40CE-93E5-27739071FAD5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97F9-8B6F-4F0A-8FC8-79BA90A32D4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21CA1-BB88-40CE-93E5-27739071FAD5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97F9-8B6F-4F0A-8FC8-79BA90A32D4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617538"/>
            <a:ext cx="7805737" cy="5514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D357-35F9-4060-A79A-6DEDB5EC350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B569E-4E13-4DD0-9891-1C4C0B7B1A6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0E9A7B-C5D5-483B-BF93-354222330C9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C9C2D1"/>
              </a:solidFill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C9C2D1"/>
              </a:solidFill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B728B-51E3-4CB8-967B-DC86C754EBD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B669D-05AF-4E0B-950A-37ACAE7703C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6ED10-DB01-4EDE-9C2B-F5ECB9B2B8A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32B497-BF66-43D3-8D28-7CF62D7E5C9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D682E-3472-4E8B-878B-8D51049C0B3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21CA1-BB88-40CE-93E5-27739071FAD5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97F9-8B6F-4F0A-8FC8-79BA90A32D4B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C920207-C8B2-4817-88DE-ADC74EC6903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8E02B93-29E3-4FF6-89F0-5BD600A587A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473DC-48C3-4543-B2E8-70914A89EB4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4F205-2AA5-48E7-917D-1EF78ABB40F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617538"/>
            <a:ext cx="7805737" cy="5514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D357-35F9-4060-A79A-6DEDB5EC350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B569E-4E13-4DD0-9891-1C4C0B7B1A6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0E9A7B-C5D5-483B-BF93-354222330C9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C9C2D1"/>
              </a:solidFill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C9C2D1"/>
              </a:solidFill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B728B-51E3-4CB8-967B-DC86C754EBD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B669D-05AF-4E0B-950A-37ACAE7703C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6ED10-DB01-4EDE-9C2B-F5ECB9B2B8A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21CA1-BB88-40CE-93E5-27739071FAD5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IN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4D697F9-8B6F-4F0A-8FC8-79BA90A32D4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32B497-BF66-43D3-8D28-7CF62D7E5C9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D682E-3472-4E8B-878B-8D51049C0B3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C920207-C8B2-4817-88DE-ADC74EC6903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8E02B93-29E3-4FF6-89F0-5BD600A587A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473DC-48C3-4543-B2E8-70914A89EB4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4F205-2AA5-48E7-917D-1EF78ABB40F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617538"/>
            <a:ext cx="7805737" cy="5514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D357-35F9-4060-A79A-6DEDB5EC350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B569E-4E13-4DD0-9891-1C4C0B7B1A6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0E9A7B-C5D5-483B-BF93-354222330C9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C9C2D1"/>
              </a:solidFill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C9C2D1"/>
              </a:solidFill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B728B-51E3-4CB8-967B-DC86C754EBD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21CA1-BB88-40CE-93E5-27739071FAD5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97F9-8B6F-4F0A-8FC8-79BA90A32D4B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B669D-05AF-4E0B-950A-37ACAE7703C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6ED10-DB01-4EDE-9C2B-F5ECB9B2B8A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32B497-BF66-43D3-8D28-7CF62D7E5C9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D682E-3472-4E8B-878B-8D51049C0B3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C920207-C8B2-4817-88DE-ADC74EC6903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8E02B93-29E3-4FF6-89F0-5BD600A587A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473DC-48C3-4543-B2E8-70914A89EB4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4F205-2AA5-48E7-917D-1EF78ABB40F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617538"/>
            <a:ext cx="7805737" cy="5514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D357-35F9-4060-A79A-6DEDB5EC350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B569E-4E13-4DD0-9891-1C4C0B7B1A6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21CA1-BB88-40CE-93E5-27739071FAD5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97F9-8B6F-4F0A-8FC8-79BA90A32D4B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0E9A7B-C5D5-483B-BF93-354222330C9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C9C2D1"/>
              </a:solidFill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C9C2D1"/>
              </a:solidFill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B728B-51E3-4CB8-967B-DC86C754EBD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B669D-05AF-4E0B-950A-37ACAE7703C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6ED10-DB01-4EDE-9C2B-F5ECB9B2B8A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32B497-BF66-43D3-8D28-7CF62D7E5C9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D682E-3472-4E8B-878B-8D51049C0B3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C920207-C8B2-4817-88DE-ADC74EC6903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8E02B93-29E3-4FF6-89F0-5BD600A587A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473DC-48C3-4543-B2E8-70914A89EB4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4F205-2AA5-48E7-917D-1EF78ABB40F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21CA1-BB88-40CE-93E5-27739071FAD5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97F9-8B6F-4F0A-8FC8-79BA90A32D4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617538"/>
            <a:ext cx="7805737" cy="5514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6967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D357-35F9-4060-A79A-6DEDB5EC350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21CA1-BB88-40CE-93E5-27739071FAD5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97F9-8B6F-4F0A-8FC8-79BA90A32D4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21CA1-BB88-40CE-93E5-27739071FAD5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97F9-8B6F-4F0A-8FC8-79BA90A32D4B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21CA1-BB88-40CE-93E5-27739071FAD5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4D697F9-8B6F-4F0A-8FC8-79BA90A32D4B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5E21CA1-BB88-40CE-93E5-27739071FAD5}" type="datetimeFigureOut">
              <a:rPr lang="en-IN" smtClean="0"/>
              <a:pPr/>
              <a:t>20-03-2014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4D697F9-8B6F-4F0A-8FC8-79BA90A32D4B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  <p:sldLayoutId id="2147484297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2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>
              <a:solidFill>
                <a:srgbClr val="69676D"/>
              </a:solidFill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>
              <a:solidFill>
                <a:srgbClr val="69676D"/>
              </a:solidFill>
              <a:latin typeface="Times New Roman" pitchFamily="18" charset="0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 smtClean="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A18893-EEA4-4998-AE0B-C1AE24DD9341}" type="slidenum">
              <a:rPr lang="zh-TW" altLang="en-US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TW" altLang="en-US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  <p:sldLayoutId id="2147484296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B5A359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E3D9B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CBD4C2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2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>
              <a:solidFill>
                <a:srgbClr val="69676D"/>
              </a:solidFill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>
              <a:solidFill>
                <a:srgbClr val="69676D"/>
              </a:solidFill>
              <a:latin typeface="Times New Roman" pitchFamily="18" charset="0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 smtClean="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A18893-EEA4-4998-AE0B-C1AE24DD9341}" type="slidenum">
              <a:rPr lang="zh-TW" altLang="en-US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TW" altLang="en-US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313" r:id="rId2"/>
    <p:sldLayoutId id="2147484314" r:id="rId3"/>
    <p:sldLayoutId id="2147484315" r:id="rId4"/>
    <p:sldLayoutId id="2147484316" r:id="rId5"/>
    <p:sldLayoutId id="2147484317" r:id="rId6"/>
    <p:sldLayoutId id="2147484318" r:id="rId7"/>
    <p:sldLayoutId id="2147484319" r:id="rId8"/>
    <p:sldLayoutId id="2147484320" r:id="rId9"/>
    <p:sldLayoutId id="2147484321" r:id="rId10"/>
    <p:sldLayoutId id="2147484322" r:id="rId11"/>
    <p:sldLayoutId id="214748432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B5A359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E3D9B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CBD4C2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2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>
              <a:solidFill>
                <a:srgbClr val="69676D"/>
              </a:solidFill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>
              <a:solidFill>
                <a:srgbClr val="69676D"/>
              </a:solidFill>
              <a:latin typeface="Times New Roman" pitchFamily="18" charset="0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 smtClean="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A18893-EEA4-4998-AE0B-C1AE24DD9341}" type="slidenum">
              <a:rPr lang="zh-TW" altLang="en-US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TW" altLang="en-US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5" r:id="rId1"/>
    <p:sldLayoutId id="2147484326" r:id="rId2"/>
    <p:sldLayoutId id="2147484327" r:id="rId3"/>
    <p:sldLayoutId id="2147484328" r:id="rId4"/>
    <p:sldLayoutId id="2147484329" r:id="rId5"/>
    <p:sldLayoutId id="2147484330" r:id="rId6"/>
    <p:sldLayoutId id="2147484331" r:id="rId7"/>
    <p:sldLayoutId id="2147484332" r:id="rId8"/>
    <p:sldLayoutId id="2147484333" r:id="rId9"/>
    <p:sldLayoutId id="2147484334" r:id="rId10"/>
    <p:sldLayoutId id="2147484335" r:id="rId11"/>
    <p:sldLayoutId id="2147484336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B5A359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E3D9B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CBD4C2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2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>
              <a:solidFill>
                <a:srgbClr val="69676D"/>
              </a:solidFill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>
              <a:solidFill>
                <a:srgbClr val="69676D"/>
              </a:solidFill>
              <a:latin typeface="Times New Roman" pitchFamily="18" charset="0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 smtClean="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A18893-EEA4-4998-AE0B-C1AE24DD9341}" type="slidenum">
              <a:rPr lang="zh-TW" altLang="en-US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TW" altLang="en-US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8" r:id="rId1"/>
    <p:sldLayoutId id="2147484339" r:id="rId2"/>
    <p:sldLayoutId id="2147484340" r:id="rId3"/>
    <p:sldLayoutId id="2147484341" r:id="rId4"/>
    <p:sldLayoutId id="2147484342" r:id="rId5"/>
    <p:sldLayoutId id="2147484343" r:id="rId6"/>
    <p:sldLayoutId id="2147484344" r:id="rId7"/>
    <p:sldLayoutId id="2147484345" r:id="rId8"/>
    <p:sldLayoutId id="2147484346" r:id="rId9"/>
    <p:sldLayoutId id="2147484347" r:id="rId10"/>
    <p:sldLayoutId id="2147484348" r:id="rId11"/>
    <p:sldLayoutId id="2147484349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B5A359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E3D9B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CBD4C2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deononline.com/ebooks/disease/hepatitis-d-e-and-g-global-status/" TargetMode="External"/><Relationship Id="rId2" Type="http://schemas.openxmlformats.org/officeDocument/2006/relationships/hyperlink" Target="http://www.gideononline.com/ebooks/country/infectious-diseases-of-indi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4437112"/>
            <a:ext cx="6480048" cy="136815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Presenter : </a:t>
            </a:r>
            <a:r>
              <a:rPr lang="en-US" dirty="0" err="1" smtClean="0">
                <a:solidFill>
                  <a:schemeClr val="tx1"/>
                </a:solidFill>
              </a:rPr>
              <a:t>Dr.L.Karthiyayini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Moderator: Dr. </a:t>
            </a:r>
            <a:r>
              <a:rPr lang="en-US" dirty="0" err="1" smtClean="0">
                <a:solidFill>
                  <a:schemeClr val="tx1"/>
                </a:solidFill>
              </a:rPr>
              <a:t>Abhishek</a:t>
            </a:r>
            <a:r>
              <a:rPr lang="en-US" dirty="0" smtClean="0">
                <a:solidFill>
                  <a:schemeClr val="tx1"/>
                </a:solidFill>
              </a:rPr>
              <a:t> V </a:t>
            </a:r>
            <a:r>
              <a:rPr lang="en-US" dirty="0" err="1" smtClean="0">
                <a:solidFill>
                  <a:schemeClr val="tx1"/>
                </a:solidFill>
              </a:rPr>
              <a:t>Raut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6840760" cy="1296144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Epidemiology of hepatitis</a:t>
            </a:r>
            <a:endParaRPr lang="en-IN" sz="4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EPIDEMIOLOGICAL DETERMINANTS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AGENT: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 </a:t>
            </a:r>
            <a:r>
              <a:rPr lang="en-US" sz="2800" dirty="0" err="1"/>
              <a:t>P</a:t>
            </a:r>
            <a:r>
              <a:rPr lang="en-US" sz="2800" dirty="0" err="1" smtClean="0"/>
              <a:t>icarnovirus</a:t>
            </a:r>
            <a:r>
              <a:rPr lang="en-US" sz="2800" dirty="0" smtClean="0"/>
              <a:t> family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4 human genotypes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1 </a:t>
            </a:r>
            <a:r>
              <a:rPr lang="en-US" sz="2800" dirty="0" err="1" smtClean="0"/>
              <a:t>serophytype</a:t>
            </a:r>
            <a:endParaRPr lang="en-US" sz="2800" dirty="0" smtClean="0"/>
          </a:p>
          <a:p>
            <a:r>
              <a:rPr lang="en-US" sz="2800" dirty="0" smtClean="0"/>
              <a:t>HOST: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Low endemic area</a:t>
            </a:r>
          </a:p>
          <a:p>
            <a:pPr lvl="2">
              <a:buFont typeface="Wingdings" pitchFamily="2" charset="2"/>
              <a:buChar char="§"/>
            </a:pPr>
            <a:r>
              <a:rPr lang="en-US" sz="2800" dirty="0" smtClean="0"/>
              <a:t>Adolescents &amp; adults(homosexual, IV drug users)</a:t>
            </a:r>
          </a:p>
          <a:p>
            <a:pPr lvl="2">
              <a:buFont typeface="Wingdings" pitchFamily="2" charset="2"/>
              <a:buChar char="§"/>
            </a:pPr>
            <a:r>
              <a:rPr lang="en-US" sz="2800" dirty="0" err="1"/>
              <a:t>T</a:t>
            </a:r>
            <a:r>
              <a:rPr lang="en-US" sz="2800" dirty="0" err="1" smtClean="0"/>
              <a:t>ravellers</a:t>
            </a:r>
            <a:endParaRPr lang="en-US" sz="2800" dirty="0" smtClean="0"/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Intermediate endemic area</a:t>
            </a:r>
          </a:p>
          <a:p>
            <a:pPr lvl="2">
              <a:buFont typeface="Wingdings" pitchFamily="2" charset="2"/>
              <a:buChar char="§"/>
            </a:pPr>
            <a:r>
              <a:rPr lang="en-US" sz="2800" dirty="0" smtClean="0"/>
              <a:t>Late childhood(</a:t>
            </a:r>
            <a:r>
              <a:rPr lang="en-US" sz="2800" dirty="0" err="1" smtClean="0"/>
              <a:t>faeco</a:t>
            </a:r>
            <a:r>
              <a:rPr lang="en-US" sz="2800" dirty="0" smtClean="0"/>
              <a:t> oral route)</a:t>
            </a:r>
          </a:p>
          <a:p>
            <a:pPr lvl="2">
              <a:buFont typeface="Wingdings" pitchFamily="2" charset="2"/>
              <a:buChar char="§"/>
            </a:pPr>
            <a:r>
              <a:rPr lang="en-US" sz="2800" dirty="0" smtClean="0"/>
              <a:t>Early adult hood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High endemic area</a:t>
            </a:r>
          </a:p>
          <a:p>
            <a:pPr lvl="2">
              <a:buFont typeface="Wingdings" pitchFamily="2" charset="2"/>
              <a:buChar char="§"/>
            </a:pPr>
            <a:r>
              <a:rPr lang="en-US" sz="2800" dirty="0" smtClean="0"/>
              <a:t>Early childhood</a:t>
            </a:r>
          </a:p>
          <a:p>
            <a:pPr>
              <a:buNone/>
            </a:pPr>
            <a:endParaRPr lang="en-IN" dirty="0"/>
          </a:p>
        </p:txBody>
      </p:sp>
      <p:pic>
        <p:nvPicPr>
          <p:cNvPr id="4" name="Picture 2" descr="C:\Users\Sony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805265"/>
            <a:ext cx="1259632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ENVIRONMENTAL FACTORS: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Water borne &amp; food borne epidemics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Sanitation &amp; overcrowding</a:t>
            </a:r>
          </a:p>
          <a:p>
            <a:r>
              <a:rPr lang="en-US" sz="2800" dirty="0" smtClean="0"/>
              <a:t>MODE OF TRANSMISSION: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err="1" smtClean="0"/>
              <a:t>Faeco</a:t>
            </a:r>
            <a:r>
              <a:rPr lang="en-US" sz="2800" dirty="0" smtClean="0"/>
              <a:t>-oral route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err="1" smtClean="0"/>
              <a:t>Parentral</a:t>
            </a:r>
            <a:r>
              <a:rPr lang="en-US" sz="2800" dirty="0" smtClean="0"/>
              <a:t> route – stage of </a:t>
            </a:r>
            <a:r>
              <a:rPr lang="en-US" sz="2800" dirty="0" err="1" smtClean="0"/>
              <a:t>viremia</a:t>
            </a:r>
            <a:endParaRPr lang="en-US" sz="2800" dirty="0" smtClean="0"/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Sexual transmission-</a:t>
            </a:r>
            <a:r>
              <a:rPr lang="en-US" sz="2800" dirty="0"/>
              <a:t> </a:t>
            </a:r>
            <a:r>
              <a:rPr lang="en-US" sz="2800" dirty="0" smtClean="0"/>
              <a:t>homosexual due to </a:t>
            </a:r>
            <a:r>
              <a:rPr lang="en-US" sz="2800" dirty="0" err="1" smtClean="0"/>
              <a:t>ano</a:t>
            </a:r>
            <a:r>
              <a:rPr lang="en-US" sz="2800" dirty="0" smtClean="0"/>
              <a:t>-oral contact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 Secondary attack rate among household contacts is 30%</a:t>
            </a:r>
          </a:p>
          <a:p>
            <a:r>
              <a:rPr lang="en-US" sz="2800" dirty="0" smtClean="0"/>
              <a:t>INCUBATION PERIOD</a:t>
            </a:r>
          </a:p>
          <a:p>
            <a:pPr lvl="1">
              <a:buFont typeface="Wingdings" pitchFamily="2" charset="2"/>
              <a:buChar char="q"/>
            </a:pPr>
            <a:r>
              <a:rPr lang="en-US" sz="2800" dirty="0" smtClean="0"/>
              <a:t> 28 days</a:t>
            </a:r>
          </a:p>
          <a:p>
            <a:pPr>
              <a:buNone/>
            </a:pPr>
            <a:endParaRPr lang="en-IN" dirty="0"/>
          </a:p>
        </p:txBody>
      </p:sp>
      <p:pic>
        <p:nvPicPr>
          <p:cNvPr id="4" name="Picture 2" descr="C:\Users\Sony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805265"/>
            <a:ext cx="1259632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CLINICAL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7030A0"/>
                </a:solidFill>
              </a:rPr>
              <a:t>FEATURES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29600" cy="53614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Symptoms &amp; signs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Fever  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Anorexia 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Malaise 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Nausea 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Abdominal discomfort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Dark urine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Jaundice</a:t>
            </a:r>
            <a:endParaRPr lang="en-IN" sz="2800" dirty="0" smtClean="0"/>
          </a:p>
          <a:p>
            <a:pPr>
              <a:buNone/>
            </a:pPr>
            <a:r>
              <a:rPr lang="en-US" sz="2800" dirty="0" smtClean="0"/>
              <a:t>Complications: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Relapsing hepatitis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err="1" smtClean="0"/>
              <a:t>Cholestatic</a:t>
            </a:r>
            <a:r>
              <a:rPr lang="en-US" sz="2800" dirty="0" smtClean="0"/>
              <a:t> hepatitis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err="1" smtClean="0"/>
              <a:t>Fulminant</a:t>
            </a:r>
            <a:r>
              <a:rPr lang="en-US" sz="2800" dirty="0" smtClean="0"/>
              <a:t> hepatitis(0.1%)</a:t>
            </a:r>
          </a:p>
        </p:txBody>
      </p:sp>
      <p:pic>
        <p:nvPicPr>
          <p:cNvPr id="4" name="Picture 3" descr="C:\Users\Sony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229200"/>
            <a:ext cx="1619672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SERO EPIDEMIOLOGY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IgM</a:t>
            </a:r>
            <a:r>
              <a:rPr lang="en-US" sz="2800" dirty="0" smtClean="0"/>
              <a:t>- Detectable from 5 days prior to onset of symptoms &amp; declines to undetectable levels within 6 months. </a:t>
            </a:r>
          </a:p>
          <a:p>
            <a:r>
              <a:rPr lang="en-US" sz="2800" dirty="0" err="1" smtClean="0"/>
              <a:t>IgG</a:t>
            </a:r>
            <a:r>
              <a:rPr lang="en-US" sz="2800" dirty="0" smtClean="0"/>
              <a:t>-Detect previous infection, persists life long </a:t>
            </a:r>
          </a:p>
          <a:p>
            <a:r>
              <a:rPr lang="en-US" sz="2800" dirty="0" smtClean="0"/>
              <a:t>Elevated levels of serum </a:t>
            </a:r>
            <a:r>
              <a:rPr lang="en-US" sz="2800" dirty="0" err="1" smtClean="0"/>
              <a:t>bilirubin</a:t>
            </a:r>
            <a:endParaRPr lang="en-US" sz="2800" dirty="0" smtClean="0"/>
          </a:p>
          <a:p>
            <a:r>
              <a:rPr lang="en-US" sz="2800" dirty="0" smtClean="0"/>
              <a:t>Elevated hepatic enzymes(AST,ALT)</a:t>
            </a:r>
            <a:endParaRPr lang="en-IN" sz="2800" dirty="0"/>
          </a:p>
        </p:txBody>
      </p:sp>
      <p:pic>
        <p:nvPicPr>
          <p:cNvPr id="4" name="Picture 3" descr="C:\Users\Sony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445224"/>
            <a:ext cx="1619672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562074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HAV INFECTION-TYPICAL SEROLOGICAL COURSE</a:t>
            </a:r>
            <a:endParaRPr lang="en-IN" sz="3200" b="1" dirty="0">
              <a:solidFill>
                <a:schemeClr val="tx1"/>
              </a:solidFill>
            </a:endParaRPr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806489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95536" y="6237312"/>
            <a:ext cx="3880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 smtClean="0"/>
              <a:t>Source: </a:t>
            </a:r>
            <a:r>
              <a:rPr lang="en-IN" dirty="0" err="1" smtClean="0"/>
              <a:t>Yim</a:t>
            </a:r>
            <a:r>
              <a:rPr lang="en-IN" dirty="0" smtClean="0"/>
              <a:t>, H. J., et al., (2006). </a:t>
            </a:r>
            <a:r>
              <a:rPr lang="en-IN" i="1" dirty="0" err="1" smtClean="0"/>
              <a:t>Hepatology</a:t>
            </a:r>
            <a:r>
              <a:rPr lang="en-IN" i="1" dirty="0" smtClean="0"/>
              <a:t>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 &amp; CONTROL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US" dirty="0" smtClean="0"/>
              <a:t>Control of reservoir: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Complete bed rest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Disinfection of </a:t>
            </a:r>
            <a:r>
              <a:rPr lang="en-US" dirty="0" err="1" smtClean="0"/>
              <a:t>faeces</a:t>
            </a:r>
            <a:r>
              <a:rPr lang="en-US" dirty="0" smtClean="0"/>
              <a:t> &amp; </a:t>
            </a:r>
            <a:r>
              <a:rPr lang="en-US" dirty="0" err="1" smtClean="0"/>
              <a:t>fomites</a:t>
            </a: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0.5% sodium hypochlorite</a:t>
            </a:r>
          </a:p>
          <a:p>
            <a:r>
              <a:rPr lang="en-US" dirty="0" smtClean="0"/>
              <a:t>Control of transmission: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promoting personnel &amp; community hygiene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Purification of community water supplies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Proper sanitation &amp; waste disposal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During epidemics, boiling of water is preferred</a:t>
            </a:r>
          </a:p>
          <a:p>
            <a:pPr lvl="1">
              <a:buFont typeface="Wingdings" pitchFamily="2" charset="2"/>
              <a:buChar char="ü"/>
            </a:pPr>
            <a:endParaRPr lang="en-US" dirty="0" smtClean="0"/>
          </a:p>
          <a:p>
            <a:endParaRPr lang="en-IN" dirty="0"/>
          </a:p>
        </p:txBody>
      </p:sp>
      <p:pic>
        <p:nvPicPr>
          <p:cNvPr id="4" name="Picture 4" descr="C:\Users\Sony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5734050"/>
            <a:ext cx="1143000" cy="1123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7030A0"/>
                </a:solidFill>
              </a:rPr>
              <a:t>Active immunization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8363272" cy="5544616"/>
          </a:xfrm>
        </p:spPr>
        <p:txBody>
          <a:bodyPr/>
          <a:lstStyle/>
          <a:p>
            <a:r>
              <a:rPr lang="en-US" sz="2800" dirty="0" smtClean="0"/>
              <a:t>Inactivated vaccines &amp; live attenuated vaccines</a:t>
            </a:r>
          </a:p>
          <a:p>
            <a:r>
              <a:rPr lang="en-US" sz="2800" dirty="0" err="1" smtClean="0"/>
              <a:t>Parenterally</a:t>
            </a:r>
            <a:r>
              <a:rPr lang="en-US" sz="2800" dirty="0" smtClean="0"/>
              <a:t> (IM), 2 dose,6-18 months apart.</a:t>
            </a:r>
          </a:p>
          <a:p>
            <a:r>
              <a:rPr lang="en-US" sz="2800" dirty="0" smtClean="0"/>
              <a:t>Combined vaccine(inactivated hepatitis A &amp; recombinant hepatitis B) -0,1,6 </a:t>
            </a:r>
            <a:r>
              <a:rPr lang="en-US" sz="2800" dirty="0" err="1" smtClean="0"/>
              <a:t>mths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Passive immunization</a:t>
            </a:r>
          </a:p>
          <a:p>
            <a:pPr>
              <a:buNone/>
            </a:pPr>
            <a:r>
              <a:rPr lang="en-US" sz="2800" dirty="0" smtClean="0"/>
              <a:t>HAV IG –Pre &amp; Post exposure prophylaxis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-single I.M dose,0.02 ml/kg within 2    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weeks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</a:t>
            </a:r>
            <a:endParaRPr lang="en-IN" dirty="0"/>
          </a:p>
        </p:txBody>
      </p:sp>
      <p:pic>
        <p:nvPicPr>
          <p:cNvPr id="4" name="Picture 4" descr="C:\Users\Sony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5734050"/>
            <a:ext cx="1143000" cy="1123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6000" dirty="0" smtClean="0"/>
              <a:t>HEPATITIS E</a:t>
            </a:r>
            <a:endParaRPr lang="en-IN" sz="6000" dirty="0"/>
          </a:p>
        </p:txBody>
      </p:sp>
      <p:pic>
        <p:nvPicPr>
          <p:cNvPr id="16386" name="Picture 2" descr="C:\Users\Sony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1299" y="4797153"/>
            <a:ext cx="2212701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MAGNITUDE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GLOBAL</a:t>
            </a:r>
          </a:p>
          <a:p>
            <a:r>
              <a:rPr lang="en-US" dirty="0" smtClean="0"/>
              <a:t>SEAR</a:t>
            </a:r>
          </a:p>
          <a:p>
            <a:r>
              <a:rPr lang="en-US" dirty="0" smtClean="0"/>
              <a:t>INDIA</a:t>
            </a:r>
          </a:p>
          <a:p>
            <a:r>
              <a:rPr lang="en-US" dirty="0" smtClean="0"/>
              <a:t>MAHARASHTRA</a:t>
            </a:r>
            <a:endParaRPr lang="en-IN" dirty="0"/>
          </a:p>
        </p:txBody>
      </p:sp>
      <p:pic>
        <p:nvPicPr>
          <p:cNvPr id="22531" name="Picture 3" descr="C:\Users\Sony\Desktop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8872" y="5661248"/>
            <a:ext cx="1795128" cy="1196752"/>
          </a:xfrm>
          <a:prstGeom prst="rect">
            <a:avLst/>
          </a:prstGeom>
          <a:noFill/>
        </p:spPr>
      </p:pic>
      <p:graphicFrame>
        <p:nvGraphicFramePr>
          <p:cNvPr id="22532" name="Object 2"/>
          <p:cNvGraphicFramePr>
            <a:graphicFrameLocks noChangeAspect="1"/>
          </p:cNvGraphicFramePr>
          <p:nvPr/>
        </p:nvGraphicFramePr>
        <p:xfrm>
          <a:off x="0" y="4763"/>
          <a:ext cx="9144000" cy="6851650"/>
        </p:xfrm>
        <a:graphic>
          <a:graphicData uri="http://schemas.openxmlformats.org/presentationml/2006/ole">
            <p:oleObj spid="_x0000_s22532" name="PhotoSuite Image" r:id="rId4" imgW="10277640" imgH="6848640" progId="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6488668"/>
            <a:ext cx="1260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err="1" smtClean="0"/>
              <a:t>Source:CDC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MAGNITUDE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GLOBAL:</a:t>
            </a:r>
          </a:p>
          <a:p>
            <a:pPr lvl="1">
              <a:buFont typeface="Wingdings" pitchFamily="2" charset="2"/>
              <a:buChar char="ü"/>
            </a:pPr>
            <a:r>
              <a:rPr lang="en-IN" dirty="0" smtClean="0"/>
              <a:t>Overall attack rates during hepatitis E outbreaks - 1% to 15%.</a:t>
            </a:r>
          </a:p>
          <a:p>
            <a:pPr lvl="1">
              <a:buFont typeface="Wingdings" pitchFamily="2" charset="2"/>
              <a:buChar char="ü"/>
            </a:pPr>
            <a:r>
              <a:rPr lang="en-IN" dirty="0" smtClean="0"/>
              <a:t> The rates are highest among young adults (3%-30%</a:t>
            </a:r>
          </a:p>
          <a:p>
            <a:pPr lvl="1">
              <a:buFont typeface="Wingdings" pitchFamily="2" charset="2"/>
              <a:buChar char="ü"/>
            </a:pPr>
            <a:r>
              <a:rPr lang="en-IN" dirty="0" smtClean="0"/>
              <a:t> Case-fatality rates - 0.5% to 4%</a:t>
            </a:r>
          </a:p>
          <a:p>
            <a:pPr lvl="1">
              <a:buFont typeface="Wingdings" pitchFamily="2" charset="2"/>
              <a:buChar char="ü"/>
            </a:pPr>
            <a:r>
              <a:rPr lang="en-IN" dirty="0" smtClean="0"/>
              <a:t>During outbreaks mortality rates - 0.07–0.6%</a:t>
            </a:r>
            <a:endParaRPr lang="en-US" dirty="0" smtClean="0"/>
          </a:p>
          <a:p>
            <a:r>
              <a:rPr lang="en-US" dirty="0" smtClean="0"/>
              <a:t>INDIA: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Proportion- 10%</a:t>
            </a:r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Seroprevalence</a:t>
            </a:r>
            <a:r>
              <a:rPr lang="en-US" dirty="0" smtClean="0"/>
              <a:t> of anti-HEV antibodies-</a:t>
            </a:r>
            <a:r>
              <a:rPr lang="en-US" dirty="0" err="1" smtClean="0"/>
              <a:t>upto</a:t>
            </a:r>
            <a:r>
              <a:rPr lang="en-US" dirty="0" smtClean="0"/>
              <a:t> 50%</a:t>
            </a:r>
          </a:p>
        </p:txBody>
      </p:sp>
      <p:pic>
        <p:nvPicPr>
          <p:cNvPr id="4" name="Picture 2" descr="C:\Users\Sony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805264"/>
            <a:ext cx="1331640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6">
                    <a:lumMod val="50000"/>
                  </a:schemeClr>
                </a:solidFill>
              </a:rPr>
              <a:t>Framework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IN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620688"/>
            <a:ext cx="8496944" cy="604867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Introduction 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Hepatitis A,E,B,C,D&amp;G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Magnitude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Natural history of the disease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Epidemiological determinants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Mode of transmission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Clinical feature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Sero epidemiology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Prevention &amp; control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Hepatitis &amp; HIV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Global policy report on hepatitis-status of India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WHO position of hepatitis vaccine</a:t>
            </a:r>
          </a:p>
        </p:txBody>
      </p:sp>
      <p:pic>
        <p:nvPicPr>
          <p:cNvPr id="11266" name="Picture 2" descr="C:\Users\Sony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5229199"/>
            <a:ext cx="1547664" cy="1652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63408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EPIDEMIOLOGICAL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DETERMINANTS</a:t>
            </a:r>
            <a:endParaRPr lang="en-IN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424936" cy="5616624"/>
          </a:xfrm>
        </p:spPr>
        <p:txBody>
          <a:bodyPr>
            <a:normAutofit/>
          </a:bodyPr>
          <a:lstStyle/>
          <a:p>
            <a:r>
              <a:rPr lang="en-US" dirty="0" smtClean="0"/>
              <a:t>AGENT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Hepatitis E like virus</a:t>
            </a:r>
          </a:p>
          <a:p>
            <a:r>
              <a:rPr lang="en-US" dirty="0" smtClean="0"/>
              <a:t>HOST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15-40yrs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Pregnant mothers-20% </a:t>
            </a:r>
            <a:r>
              <a:rPr lang="en-US" dirty="0" err="1" smtClean="0"/>
              <a:t>fulminant</a:t>
            </a:r>
            <a:r>
              <a:rPr lang="en-US" dirty="0" smtClean="0"/>
              <a:t>(0.5% mortality)</a:t>
            </a:r>
          </a:p>
          <a:p>
            <a:r>
              <a:rPr lang="en-US" dirty="0" smtClean="0"/>
              <a:t>MODE OF TRANSMISSION:</a:t>
            </a:r>
          </a:p>
          <a:p>
            <a:pPr lvl="1"/>
            <a:r>
              <a:rPr lang="en-US" dirty="0" err="1" smtClean="0"/>
              <a:t>Faeco</a:t>
            </a:r>
            <a:r>
              <a:rPr lang="en-US" dirty="0" smtClean="0"/>
              <a:t> oral route</a:t>
            </a:r>
          </a:p>
          <a:p>
            <a:pPr lvl="1"/>
            <a:r>
              <a:rPr lang="en-US" dirty="0" smtClean="0"/>
              <a:t>Water borne disease</a:t>
            </a:r>
          </a:p>
          <a:p>
            <a:pPr lvl="1"/>
            <a:r>
              <a:rPr lang="en-US" dirty="0" smtClean="0"/>
              <a:t>Ingestion of raw or uncooked shell fish- </a:t>
            </a:r>
            <a:r>
              <a:rPr lang="en-US" dirty="0" err="1" smtClean="0"/>
              <a:t>sporodic</a:t>
            </a:r>
            <a:r>
              <a:rPr lang="en-US" dirty="0" smtClean="0"/>
              <a:t> cases</a:t>
            </a:r>
          </a:p>
          <a:p>
            <a:pPr lvl="1"/>
            <a:r>
              <a:rPr lang="en-US" dirty="0" smtClean="0"/>
              <a:t>Vertical transmission</a:t>
            </a:r>
          </a:p>
          <a:p>
            <a:pPr lvl="1"/>
            <a:r>
              <a:rPr lang="en-US" dirty="0" smtClean="0"/>
              <a:t>Secondary attack rates 0.7-2.2%</a:t>
            </a:r>
          </a:p>
          <a:p>
            <a:r>
              <a:rPr lang="en-US" dirty="0" smtClean="0"/>
              <a:t>INCUBATION PERIOD: 2-9 weeks</a:t>
            </a:r>
          </a:p>
          <a:p>
            <a:pPr>
              <a:buNone/>
            </a:pPr>
            <a:endParaRPr lang="en-IN" dirty="0"/>
          </a:p>
        </p:txBody>
      </p:sp>
      <p:pic>
        <p:nvPicPr>
          <p:cNvPr id="4" name="Picture 2" descr="C:\Users\Sony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805265"/>
            <a:ext cx="1259632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CLINICAL FEATURES</a:t>
            </a:r>
            <a:endParaRPr lang="en-IN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Symptoms</a:t>
            </a:r>
          </a:p>
          <a:p>
            <a:r>
              <a:rPr lang="en-US" dirty="0" smtClean="0"/>
              <a:t>Abdominal pain</a:t>
            </a:r>
          </a:p>
          <a:p>
            <a:r>
              <a:rPr lang="en-US" dirty="0" smtClean="0"/>
              <a:t>Nausea</a:t>
            </a:r>
          </a:p>
          <a:p>
            <a:r>
              <a:rPr lang="en-US" dirty="0" smtClean="0"/>
              <a:t>Vomiting</a:t>
            </a:r>
          </a:p>
          <a:p>
            <a:r>
              <a:rPr lang="en-US" dirty="0" smtClean="0"/>
              <a:t>Anorexia</a:t>
            </a:r>
          </a:p>
          <a:p>
            <a:pPr>
              <a:buNone/>
            </a:pPr>
            <a:r>
              <a:rPr lang="en-US" dirty="0" smtClean="0"/>
              <a:t>Signs </a:t>
            </a:r>
          </a:p>
          <a:p>
            <a:r>
              <a:rPr lang="en-US" dirty="0" smtClean="0"/>
              <a:t>Jaundice</a:t>
            </a:r>
          </a:p>
          <a:p>
            <a:r>
              <a:rPr lang="en-US" dirty="0" err="1" smtClean="0"/>
              <a:t>Hepatomegaly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IN" dirty="0"/>
          </a:p>
        </p:txBody>
      </p:sp>
      <p:pic>
        <p:nvPicPr>
          <p:cNvPr id="4" name="Picture 3" descr="C:\Users\Sony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229200"/>
            <a:ext cx="1619672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SERO EPIDEMIOLOGY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Elevated antibody levels-RT-PCR</a:t>
            </a:r>
          </a:p>
          <a:p>
            <a:endParaRPr lang="en-IN" dirty="0"/>
          </a:p>
        </p:txBody>
      </p:sp>
      <p:pic>
        <p:nvPicPr>
          <p:cNvPr id="4" name="Picture 3" descr="C:\Users\Sony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445224"/>
            <a:ext cx="1619672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04" name="Freeform 10"/>
          <p:cNvSpPr>
            <a:spLocks/>
          </p:cNvSpPr>
          <p:nvPr/>
        </p:nvSpPr>
        <p:spPr bwMode="auto">
          <a:xfrm>
            <a:off x="768350" y="1668463"/>
            <a:ext cx="25400" cy="3997325"/>
          </a:xfrm>
          <a:custGeom>
            <a:avLst/>
            <a:gdLst>
              <a:gd name="T0" fmla="*/ 9 w 19"/>
              <a:gd name="T1" fmla="*/ 2517 h 2518"/>
              <a:gd name="T2" fmla="*/ 18 w 19"/>
              <a:gd name="T3" fmla="*/ 2517 h 2518"/>
              <a:gd name="T4" fmla="*/ 18 w 19"/>
              <a:gd name="T5" fmla="*/ 0 h 2518"/>
              <a:gd name="T6" fmla="*/ 0 w 19"/>
              <a:gd name="T7" fmla="*/ 0 h 2518"/>
              <a:gd name="T8" fmla="*/ 0 w 19"/>
              <a:gd name="T9" fmla="*/ 2517 h 2518"/>
              <a:gd name="T10" fmla="*/ 9 w 19"/>
              <a:gd name="T11" fmla="*/ 2517 h 25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2518"/>
              <a:gd name="T20" fmla="*/ 19 w 19"/>
              <a:gd name="T21" fmla="*/ 2518 h 251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2518">
                <a:moveTo>
                  <a:pt x="9" y="2517"/>
                </a:moveTo>
                <a:lnTo>
                  <a:pt x="18" y="2517"/>
                </a:lnTo>
                <a:lnTo>
                  <a:pt x="18" y="0"/>
                </a:lnTo>
                <a:lnTo>
                  <a:pt x="0" y="0"/>
                </a:lnTo>
                <a:lnTo>
                  <a:pt x="0" y="2517"/>
                </a:lnTo>
                <a:lnTo>
                  <a:pt x="9" y="2517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05" name="Freeform 11"/>
          <p:cNvSpPr>
            <a:spLocks/>
          </p:cNvSpPr>
          <p:nvPr/>
        </p:nvSpPr>
        <p:spPr bwMode="auto">
          <a:xfrm>
            <a:off x="785813" y="5654675"/>
            <a:ext cx="7475537" cy="30163"/>
          </a:xfrm>
          <a:custGeom>
            <a:avLst/>
            <a:gdLst>
              <a:gd name="T0" fmla="*/ 5298 w 5299"/>
              <a:gd name="T1" fmla="*/ 9 h 19"/>
              <a:gd name="T2" fmla="*/ 5298 w 5299"/>
              <a:gd name="T3" fmla="*/ 0 h 19"/>
              <a:gd name="T4" fmla="*/ 0 w 5299"/>
              <a:gd name="T5" fmla="*/ 0 h 19"/>
              <a:gd name="T6" fmla="*/ 0 w 5299"/>
              <a:gd name="T7" fmla="*/ 18 h 19"/>
              <a:gd name="T8" fmla="*/ 5298 w 5299"/>
              <a:gd name="T9" fmla="*/ 18 h 19"/>
              <a:gd name="T10" fmla="*/ 5298 w 5299"/>
              <a:gd name="T11" fmla="*/ 9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299"/>
              <a:gd name="T19" fmla="*/ 0 h 19"/>
              <a:gd name="T20" fmla="*/ 5299 w 5299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299" h="19">
                <a:moveTo>
                  <a:pt x="5298" y="9"/>
                </a:moveTo>
                <a:lnTo>
                  <a:pt x="5298" y="0"/>
                </a:lnTo>
                <a:lnTo>
                  <a:pt x="0" y="0"/>
                </a:lnTo>
                <a:lnTo>
                  <a:pt x="0" y="18"/>
                </a:lnTo>
                <a:lnTo>
                  <a:pt x="5298" y="18"/>
                </a:lnTo>
                <a:lnTo>
                  <a:pt x="5298" y="9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06" name="Freeform 12"/>
          <p:cNvSpPr>
            <a:spLocks/>
          </p:cNvSpPr>
          <p:nvPr/>
        </p:nvSpPr>
        <p:spPr bwMode="auto">
          <a:xfrm>
            <a:off x="1276350" y="5683250"/>
            <a:ext cx="25400" cy="114300"/>
          </a:xfrm>
          <a:custGeom>
            <a:avLst/>
            <a:gdLst>
              <a:gd name="T0" fmla="*/ 9 w 19"/>
              <a:gd name="T1" fmla="*/ 0 h 72"/>
              <a:gd name="T2" fmla="*/ 0 w 19"/>
              <a:gd name="T3" fmla="*/ 0 h 72"/>
              <a:gd name="T4" fmla="*/ 0 w 19"/>
              <a:gd name="T5" fmla="*/ 71 h 72"/>
              <a:gd name="T6" fmla="*/ 18 w 19"/>
              <a:gd name="T7" fmla="*/ 71 h 72"/>
              <a:gd name="T8" fmla="*/ 18 w 19"/>
              <a:gd name="T9" fmla="*/ 0 h 72"/>
              <a:gd name="T10" fmla="*/ 9 w 19"/>
              <a:gd name="T11" fmla="*/ 0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72"/>
              <a:gd name="T20" fmla="*/ 19 w 19"/>
              <a:gd name="T21" fmla="*/ 72 h 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72">
                <a:moveTo>
                  <a:pt x="9" y="0"/>
                </a:moveTo>
                <a:lnTo>
                  <a:pt x="0" y="0"/>
                </a:lnTo>
                <a:lnTo>
                  <a:pt x="0" y="71"/>
                </a:lnTo>
                <a:lnTo>
                  <a:pt x="18" y="71"/>
                </a:lnTo>
                <a:lnTo>
                  <a:pt x="18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07" name="Freeform 13"/>
          <p:cNvSpPr>
            <a:spLocks/>
          </p:cNvSpPr>
          <p:nvPr/>
        </p:nvSpPr>
        <p:spPr bwMode="auto">
          <a:xfrm>
            <a:off x="1819275" y="5688013"/>
            <a:ext cx="25400" cy="109537"/>
          </a:xfrm>
          <a:custGeom>
            <a:avLst/>
            <a:gdLst>
              <a:gd name="T0" fmla="*/ 9 w 19"/>
              <a:gd name="T1" fmla="*/ 0 h 69"/>
              <a:gd name="T2" fmla="*/ 0 w 19"/>
              <a:gd name="T3" fmla="*/ 0 h 69"/>
              <a:gd name="T4" fmla="*/ 0 w 19"/>
              <a:gd name="T5" fmla="*/ 68 h 69"/>
              <a:gd name="T6" fmla="*/ 18 w 19"/>
              <a:gd name="T7" fmla="*/ 68 h 69"/>
              <a:gd name="T8" fmla="*/ 18 w 19"/>
              <a:gd name="T9" fmla="*/ 0 h 69"/>
              <a:gd name="T10" fmla="*/ 9 w 19"/>
              <a:gd name="T11" fmla="*/ 0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69"/>
              <a:gd name="T20" fmla="*/ 19 w 19"/>
              <a:gd name="T21" fmla="*/ 69 h 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69">
                <a:moveTo>
                  <a:pt x="9" y="0"/>
                </a:moveTo>
                <a:lnTo>
                  <a:pt x="0" y="0"/>
                </a:lnTo>
                <a:lnTo>
                  <a:pt x="0" y="68"/>
                </a:lnTo>
                <a:lnTo>
                  <a:pt x="18" y="68"/>
                </a:lnTo>
                <a:lnTo>
                  <a:pt x="18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08" name="Freeform 14"/>
          <p:cNvSpPr>
            <a:spLocks/>
          </p:cNvSpPr>
          <p:nvPr/>
        </p:nvSpPr>
        <p:spPr bwMode="auto">
          <a:xfrm>
            <a:off x="2379663" y="5668963"/>
            <a:ext cx="26987" cy="128587"/>
          </a:xfrm>
          <a:custGeom>
            <a:avLst/>
            <a:gdLst>
              <a:gd name="T0" fmla="*/ 9 w 19"/>
              <a:gd name="T1" fmla="*/ 0 h 81"/>
              <a:gd name="T2" fmla="*/ 0 w 19"/>
              <a:gd name="T3" fmla="*/ 0 h 81"/>
              <a:gd name="T4" fmla="*/ 0 w 19"/>
              <a:gd name="T5" fmla="*/ 80 h 81"/>
              <a:gd name="T6" fmla="*/ 18 w 19"/>
              <a:gd name="T7" fmla="*/ 80 h 81"/>
              <a:gd name="T8" fmla="*/ 18 w 19"/>
              <a:gd name="T9" fmla="*/ 0 h 81"/>
              <a:gd name="T10" fmla="*/ 9 w 19"/>
              <a:gd name="T11" fmla="*/ 0 h 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81"/>
              <a:gd name="T20" fmla="*/ 19 w 19"/>
              <a:gd name="T21" fmla="*/ 81 h 8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81">
                <a:moveTo>
                  <a:pt x="9" y="0"/>
                </a:moveTo>
                <a:lnTo>
                  <a:pt x="0" y="0"/>
                </a:lnTo>
                <a:lnTo>
                  <a:pt x="0" y="80"/>
                </a:lnTo>
                <a:lnTo>
                  <a:pt x="18" y="80"/>
                </a:lnTo>
                <a:lnTo>
                  <a:pt x="18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09" name="Freeform 15"/>
          <p:cNvSpPr>
            <a:spLocks/>
          </p:cNvSpPr>
          <p:nvPr/>
        </p:nvSpPr>
        <p:spPr bwMode="auto">
          <a:xfrm>
            <a:off x="2921000" y="5668963"/>
            <a:ext cx="28575" cy="128587"/>
          </a:xfrm>
          <a:custGeom>
            <a:avLst/>
            <a:gdLst>
              <a:gd name="T0" fmla="*/ 9 w 20"/>
              <a:gd name="T1" fmla="*/ 0 h 81"/>
              <a:gd name="T2" fmla="*/ 0 w 20"/>
              <a:gd name="T3" fmla="*/ 0 h 81"/>
              <a:gd name="T4" fmla="*/ 0 w 20"/>
              <a:gd name="T5" fmla="*/ 80 h 81"/>
              <a:gd name="T6" fmla="*/ 19 w 20"/>
              <a:gd name="T7" fmla="*/ 80 h 81"/>
              <a:gd name="T8" fmla="*/ 19 w 20"/>
              <a:gd name="T9" fmla="*/ 0 h 81"/>
              <a:gd name="T10" fmla="*/ 9 w 20"/>
              <a:gd name="T11" fmla="*/ 0 h 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"/>
              <a:gd name="T19" fmla="*/ 0 h 81"/>
              <a:gd name="T20" fmla="*/ 20 w 20"/>
              <a:gd name="T21" fmla="*/ 81 h 8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" h="81">
                <a:moveTo>
                  <a:pt x="9" y="0"/>
                </a:moveTo>
                <a:lnTo>
                  <a:pt x="0" y="0"/>
                </a:lnTo>
                <a:lnTo>
                  <a:pt x="0" y="80"/>
                </a:lnTo>
                <a:lnTo>
                  <a:pt x="19" y="80"/>
                </a:lnTo>
                <a:lnTo>
                  <a:pt x="19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10" name="Freeform 16"/>
          <p:cNvSpPr>
            <a:spLocks/>
          </p:cNvSpPr>
          <p:nvPr/>
        </p:nvSpPr>
        <p:spPr bwMode="auto">
          <a:xfrm>
            <a:off x="3446463" y="5692775"/>
            <a:ext cx="26987" cy="104775"/>
          </a:xfrm>
          <a:custGeom>
            <a:avLst/>
            <a:gdLst>
              <a:gd name="T0" fmla="*/ 9 w 19"/>
              <a:gd name="T1" fmla="*/ 0 h 66"/>
              <a:gd name="T2" fmla="*/ 0 w 19"/>
              <a:gd name="T3" fmla="*/ 0 h 66"/>
              <a:gd name="T4" fmla="*/ 0 w 19"/>
              <a:gd name="T5" fmla="*/ 65 h 66"/>
              <a:gd name="T6" fmla="*/ 18 w 19"/>
              <a:gd name="T7" fmla="*/ 65 h 66"/>
              <a:gd name="T8" fmla="*/ 18 w 19"/>
              <a:gd name="T9" fmla="*/ 0 h 66"/>
              <a:gd name="T10" fmla="*/ 9 w 19"/>
              <a:gd name="T11" fmla="*/ 0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66"/>
              <a:gd name="T20" fmla="*/ 19 w 19"/>
              <a:gd name="T21" fmla="*/ 66 h 6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66">
                <a:moveTo>
                  <a:pt x="9" y="0"/>
                </a:moveTo>
                <a:lnTo>
                  <a:pt x="0" y="0"/>
                </a:lnTo>
                <a:lnTo>
                  <a:pt x="0" y="65"/>
                </a:lnTo>
                <a:lnTo>
                  <a:pt x="18" y="65"/>
                </a:lnTo>
                <a:lnTo>
                  <a:pt x="18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11" name="Freeform 17"/>
          <p:cNvSpPr>
            <a:spLocks/>
          </p:cNvSpPr>
          <p:nvPr/>
        </p:nvSpPr>
        <p:spPr bwMode="auto">
          <a:xfrm>
            <a:off x="3987800" y="5688013"/>
            <a:ext cx="28575" cy="109537"/>
          </a:xfrm>
          <a:custGeom>
            <a:avLst/>
            <a:gdLst>
              <a:gd name="T0" fmla="*/ 9 w 19"/>
              <a:gd name="T1" fmla="*/ 0 h 69"/>
              <a:gd name="T2" fmla="*/ 0 w 19"/>
              <a:gd name="T3" fmla="*/ 0 h 69"/>
              <a:gd name="T4" fmla="*/ 0 w 19"/>
              <a:gd name="T5" fmla="*/ 68 h 69"/>
              <a:gd name="T6" fmla="*/ 18 w 19"/>
              <a:gd name="T7" fmla="*/ 68 h 69"/>
              <a:gd name="T8" fmla="*/ 18 w 19"/>
              <a:gd name="T9" fmla="*/ 0 h 69"/>
              <a:gd name="T10" fmla="*/ 9 w 19"/>
              <a:gd name="T11" fmla="*/ 0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69"/>
              <a:gd name="T20" fmla="*/ 19 w 19"/>
              <a:gd name="T21" fmla="*/ 69 h 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69">
                <a:moveTo>
                  <a:pt x="9" y="0"/>
                </a:moveTo>
                <a:lnTo>
                  <a:pt x="0" y="0"/>
                </a:lnTo>
                <a:lnTo>
                  <a:pt x="0" y="68"/>
                </a:lnTo>
                <a:lnTo>
                  <a:pt x="18" y="68"/>
                </a:lnTo>
                <a:lnTo>
                  <a:pt x="18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12" name="Freeform 18"/>
          <p:cNvSpPr>
            <a:spLocks/>
          </p:cNvSpPr>
          <p:nvPr/>
        </p:nvSpPr>
        <p:spPr bwMode="auto">
          <a:xfrm>
            <a:off x="4521200" y="5683250"/>
            <a:ext cx="28575" cy="114300"/>
          </a:xfrm>
          <a:custGeom>
            <a:avLst/>
            <a:gdLst>
              <a:gd name="T0" fmla="*/ 9 w 19"/>
              <a:gd name="T1" fmla="*/ 0 h 72"/>
              <a:gd name="T2" fmla="*/ 0 w 19"/>
              <a:gd name="T3" fmla="*/ 0 h 72"/>
              <a:gd name="T4" fmla="*/ 0 w 19"/>
              <a:gd name="T5" fmla="*/ 71 h 72"/>
              <a:gd name="T6" fmla="*/ 18 w 19"/>
              <a:gd name="T7" fmla="*/ 71 h 72"/>
              <a:gd name="T8" fmla="*/ 18 w 19"/>
              <a:gd name="T9" fmla="*/ 0 h 72"/>
              <a:gd name="T10" fmla="*/ 9 w 19"/>
              <a:gd name="T11" fmla="*/ 0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72"/>
              <a:gd name="T20" fmla="*/ 19 w 19"/>
              <a:gd name="T21" fmla="*/ 72 h 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72">
                <a:moveTo>
                  <a:pt x="9" y="0"/>
                </a:moveTo>
                <a:lnTo>
                  <a:pt x="0" y="0"/>
                </a:lnTo>
                <a:lnTo>
                  <a:pt x="0" y="71"/>
                </a:lnTo>
                <a:lnTo>
                  <a:pt x="18" y="71"/>
                </a:lnTo>
                <a:lnTo>
                  <a:pt x="18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13" name="Freeform 19"/>
          <p:cNvSpPr>
            <a:spLocks/>
          </p:cNvSpPr>
          <p:nvPr/>
        </p:nvSpPr>
        <p:spPr bwMode="auto">
          <a:xfrm>
            <a:off x="5073650" y="5678488"/>
            <a:ext cx="26988" cy="119062"/>
          </a:xfrm>
          <a:custGeom>
            <a:avLst/>
            <a:gdLst>
              <a:gd name="T0" fmla="*/ 9 w 19"/>
              <a:gd name="T1" fmla="*/ 0 h 75"/>
              <a:gd name="T2" fmla="*/ 0 w 19"/>
              <a:gd name="T3" fmla="*/ 0 h 75"/>
              <a:gd name="T4" fmla="*/ 0 w 19"/>
              <a:gd name="T5" fmla="*/ 74 h 75"/>
              <a:gd name="T6" fmla="*/ 18 w 19"/>
              <a:gd name="T7" fmla="*/ 74 h 75"/>
              <a:gd name="T8" fmla="*/ 18 w 19"/>
              <a:gd name="T9" fmla="*/ 0 h 75"/>
              <a:gd name="T10" fmla="*/ 9 w 19"/>
              <a:gd name="T11" fmla="*/ 0 h 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75"/>
              <a:gd name="T20" fmla="*/ 19 w 19"/>
              <a:gd name="T21" fmla="*/ 75 h 7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75">
                <a:moveTo>
                  <a:pt x="9" y="0"/>
                </a:moveTo>
                <a:lnTo>
                  <a:pt x="0" y="0"/>
                </a:lnTo>
                <a:lnTo>
                  <a:pt x="0" y="74"/>
                </a:lnTo>
                <a:lnTo>
                  <a:pt x="18" y="74"/>
                </a:lnTo>
                <a:lnTo>
                  <a:pt x="18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14" name="Freeform 20"/>
          <p:cNvSpPr>
            <a:spLocks/>
          </p:cNvSpPr>
          <p:nvPr/>
        </p:nvSpPr>
        <p:spPr bwMode="auto">
          <a:xfrm>
            <a:off x="5616575" y="5673725"/>
            <a:ext cx="26988" cy="123825"/>
          </a:xfrm>
          <a:custGeom>
            <a:avLst/>
            <a:gdLst>
              <a:gd name="T0" fmla="*/ 9 w 19"/>
              <a:gd name="T1" fmla="*/ 0 h 78"/>
              <a:gd name="T2" fmla="*/ 0 w 19"/>
              <a:gd name="T3" fmla="*/ 0 h 78"/>
              <a:gd name="T4" fmla="*/ 0 w 19"/>
              <a:gd name="T5" fmla="*/ 77 h 78"/>
              <a:gd name="T6" fmla="*/ 18 w 19"/>
              <a:gd name="T7" fmla="*/ 77 h 78"/>
              <a:gd name="T8" fmla="*/ 18 w 19"/>
              <a:gd name="T9" fmla="*/ 0 h 78"/>
              <a:gd name="T10" fmla="*/ 9 w 19"/>
              <a:gd name="T11" fmla="*/ 0 h 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78"/>
              <a:gd name="T20" fmla="*/ 19 w 19"/>
              <a:gd name="T21" fmla="*/ 78 h 7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78">
                <a:moveTo>
                  <a:pt x="9" y="0"/>
                </a:moveTo>
                <a:lnTo>
                  <a:pt x="0" y="0"/>
                </a:lnTo>
                <a:lnTo>
                  <a:pt x="0" y="77"/>
                </a:lnTo>
                <a:lnTo>
                  <a:pt x="18" y="77"/>
                </a:lnTo>
                <a:lnTo>
                  <a:pt x="18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15" name="Freeform 21"/>
          <p:cNvSpPr>
            <a:spLocks/>
          </p:cNvSpPr>
          <p:nvPr/>
        </p:nvSpPr>
        <p:spPr bwMode="auto">
          <a:xfrm>
            <a:off x="6153150" y="5673725"/>
            <a:ext cx="26988" cy="123825"/>
          </a:xfrm>
          <a:custGeom>
            <a:avLst/>
            <a:gdLst>
              <a:gd name="T0" fmla="*/ 9 w 19"/>
              <a:gd name="T1" fmla="*/ 0 h 78"/>
              <a:gd name="T2" fmla="*/ 0 w 19"/>
              <a:gd name="T3" fmla="*/ 0 h 78"/>
              <a:gd name="T4" fmla="*/ 0 w 19"/>
              <a:gd name="T5" fmla="*/ 77 h 78"/>
              <a:gd name="T6" fmla="*/ 18 w 19"/>
              <a:gd name="T7" fmla="*/ 77 h 78"/>
              <a:gd name="T8" fmla="*/ 18 w 19"/>
              <a:gd name="T9" fmla="*/ 0 h 78"/>
              <a:gd name="T10" fmla="*/ 9 w 19"/>
              <a:gd name="T11" fmla="*/ 0 h 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78"/>
              <a:gd name="T20" fmla="*/ 19 w 19"/>
              <a:gd name="T21" fmla="*/ 78 h 7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78">
                <a:moveTo>
                  <a:pt x="9" y="0"/>
                </a:moveTo>
                <a:lnTo>
                  <a:pt x="0" y="0"/>
                </a:lnTo>
                <a:lnTo>
                  <a:pt x="0" y="77"/>
                </a:lnTo>
                <a:lnTo>
                  <a:pt x="18" y="77"/>
                </a:lnTo>
                <a:lnTo>
                  <a:pt x="18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16" name="Freeform 22"/>
          <p:cNvSpPr>
            <a:spLocks/>
          </p:cNvSpPr>
          <p:nvPr/>
        </p:nvSpPr>
        <p:spPr bwMode="auto">
          <a:xfrm>
            <a:off x="6678613" y="5678488"/>
            <a:ext cx="26987" cy="119062"/>
          </a:xfrm>
          <a:custGeom>
            <a:avLst/>
            <a:gdLst>
              <a:gd name="T0" fmla="*/ 9 w 19"/>
              <a:gd name="T1" fmla="*/ 0 h 75"/>
              <a:gd name="T2" fmla="*/ 0 w 19"/>
              <a:gd name="T3" fmla="*/ 0 h 75"/>
              <a:gd name="T4" fmla="*/ 0 w 19"/>
              <a:gd name="T5" fmla="*/ 74 h 75"/>
              <a:gd name="T6" fmla="*/ 18 w 19"/>
              <a:gd name="T7" fmla="*/ 74 h 75"/>
              <a:gd name="T8" fmla="*/ 18 w 19"/>
              <a:gd name="T9" fmla="*/ 0 h 75"/>
              <a:gd name="T10" fmla="*/ 9 w 19"/>
              <a:gd name="T11" fmla="*/ 0 h 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75"/>
              <a:gd name="T20" fmla="*/ 19 w 19"/>
              <a:gd name="T21" fmla="*/ 75 h 7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75">
                <a:moveTo>
                  <a:pt x="9" y="0"/>
                </a:moveTo>
                <a:lnTo>
                  <a:pt x="0" y="0"/>
                </a:lnTo>
                <a:lnTo>
                  <a:pt x="0" y="74"/>
                </a:lnTo>
                <a:lnTo>
                  <a:pt x="18" y="74"/>
                </a:lnTo>
                <a:lnTo>
                  <a:pt x="18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17" name="Freeform 23"/>
          <p:cNvSpPr>
            <a:spLocks/>
          </p:cNvSpPr>
          <p:nvPr/>
        </p:nvSpPr>
        <p:spPr bwMode="auto">
          <a:xfrm>
            <a:off x="7199313" y="5673725"/>
            <a:ext cx="26987" cy="123825"/>
          </a:xfrm>
          <a:custGeom>
            <a:avLst/>
            <a:gdLst>
              <a:gd name="T0" fmla="*/ 9 w 19"/>
              <a:gd name="T1" fmla="*/ 0 h 78"/>
              <a:gd name="T2" fmla="*/ 0 w 19"/>
              <a:gd name="T3" fmla="*/ 0 h 78"/>
              <a:gd name="T4" fmla="*/ 0 w 19"/>
              <a:gd name="T5" fmla="*/ 77 h 78"/>
              <a:gd name="T6" fmla="*/ 18 w 19"/>
              <a:gd name="T7" fmla="*/ 77 h 78"/>
              <a:gd name="T8" fmla="*/ 18 w 19"/>
              <a:gd name="T9" fmla="*/ 0 h 78"/>
              <a:gd name="T10" fmla="*/ 9 w 19"/>
              <a:gd name="T11" fmla="*/ 0 h 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78"/>
              <a:gd name="T20" fmla="*/ 19 w 19"/>
              <a:gd name="T21" fmla="*/ 78 h 7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78">
                <a:moveTo>
                  <a:pt x="9" y="0"/>
                </a:moveTo>
                <a:lnTo>
                  <a:pt x="0" y="0"/>
                </a:lnTo>
                <a:lnTo>
                  <a:pt x="0" y="77"/>
                </a:lnTo>
                <a:lnTo>
                  <a:pt x="18" y="77"/>
                </a:lnTo>
                <a:lnTo>
                  <a:pt x="18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18" name="Freeform 24"/>
          <p:cNvSpPr>
            <a:spLocks/>
          </p:cNvSpPr>
          <p:nvPr/>
        </p:nvSpPr>
        <p:spPr bwMode="auto">
          <a:xfrm>
            <a:off x="7737475" y="5673725"/>
            <a:ext cx="26988" cy="123825"/>
          </a:xfrm>
          <a:custGeom>
            <a:avLst/>
            <a:gdLst>
              <a:gd name="T0" fmla="*/ 9 w 19"/>
              <a:gd name="T1" fmla="*/ 0 h 78"/>
              <a:gd name="T2" fmla="*/ 0 w 19"/>
              <a:gd name="T3" fmla="*/ 0 h 78"/>
              <a:gd name="T4" fmla="*/ 0 w 19"/>
              <a:gd name="T5" fmla="*/ 77 h 78"/>
              <a:gd name="T6" fmla="*/ 18 w 19"/>
              <a:gd name="T7" fmla="*/ 77 h 78"/>
              <a:gd name="T8" fmla="*/ 18 w 19"/>
              <a:gd name="T9" fmla="*/ 0 h 78"/>
              <a:gd name="T10" fmla="*/ 9 w 19"/>
              <a:gd name="T11" fmla="*/ 0 h 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78"/>
              <a:gd name="T20" fmla="*/ 19 w 19"/>
              <a:gd name="T21" fmla="*/ 78 h 7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78">
                <a:moveTo>
                  <a:pt x="9" y="0"/>
                </a:moveTo>
                <a:lnTo>
                  <a:pt x="0" y="0"/>
                </a:lnTo>
                <a:lnTo>
                  <a:pt x="0" y="77"/>
                </a:lnTo>
                <a:lnTo>
                  <a:pt x="18" y="77"/>
                </a:lnTo>
                <a:lnTo>
                  <a:pt x="18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19" name="Freeform 25"/>
          <p:cNvSpPr>
            <a:spLocks/>
          </p:cNvSpPr>
          <p:nvPr/>
        </p:nvSpPr>
        <p:spPr bwMode="auto">
          <a:xfrm>
            <a:off x="8248650" y="5678488"/>
            <a:ext cx="26988" cy="119062"/>
          </a:xfrm>
          <a:custGeom>
            <a:avLst/>
            <a:gdLst>
              <a:gd name="T0" fmla="*/ 10 w 20"/>
              <a:gd name="T1" fmla="*/ 0 h 75"/>
              <a:gd name="T2" fmla="*/ 0 w 20"/>
              <a:gd name="T3" fmla="*/ 0 h 75"/>
              <a:gd name="T4" fmla="*/ 0 w 20"/>
              <a:gd name="T5" fmla="*/ 74 h 75"/>
              <a:gd name="T6" fmla="*/ 19 w 20"/>
              <a:gd name="T7" fmla="*/ 74 h 75"/>
              <a:gd name="T8" fmla="*/ 19 w 20"/>
              <a:gd name="T9" fmla="*/ 0 h 75"/>
              <a:gd name="T10" fmla="*/ 10 w 20"/>
              <a:gd name="T11" fmla="*/ 0 h 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"/>
              <a:gd name="T19" fmla="*/ 0 h 75"/>
              <a:gd name="T20" fmla="*/ 20 w 20"/>
              <a:gd name="T21" fmla="*/ 75 h 7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" h="75">
                <a:moveTo>
                  <a:pt x="10" y="0"/>
                </a:moveTo>
                <a:lnTo>
                  <a:pt x="0" y="0"/>
                </a:lnTo>
                <a:lnTo>
                  <a:pt x="0" y="74"/>
                </a:lnTo>
                <a:lnTo>
                  <a:pt x="19" y="74"/>
                </a:lnTo>
                <a:lnTo>
                  <a:pt x="19" y="0"/>
                </a:lnTo>
                <a:lnTo>
                  <a:pt x="10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20" name="Freeform 26"/>
          <p:cNvSpPr>
            <a:spLocks/>
          </p:cNvSpPr>
          <p:nvPr/>
        </p:nvSpPr>
        <p:spPr bwMode="auto">
          <a:xfrm>
            <a:off x="2990850" y="4086225"/>
            <a:ext cx="2290763" cy="141288"/>
          </a:xfrm>
          <a:custGeom>
            <a:avLst/>
            <a:gdLst>
              <a:gd name="T0" fmla="*/ 0 w 1622"/>
              <a:gd name="T1" fmla="*/ 88 h 89"/>
              <a:gd name="T2" fmla="*/ 1621 w 1622"/>
              <a:gd name="T3" fmla="*/ 88 h 89"/>
              <a:gd name="T4" fmla="*/ 1621 w 1622"/>
              <a:gd name="T5" fmla="*/ 0 h 89"/>
              <a:gd name="T6" fmla="*/ 0 w 1622"/>
              <a:gd name="T7" fmla="*/ 0 h 89"/>
              <a:gd name="T8" fmla="*/ 0 w 1622"/>
              <a:gd name="T9" fmla="*/ 88 h 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22"/>
              <a:gd name="T16" fmla="*/ 0 h 89"/>
              <a:gd name="T17" fmla="*/ 1622 w 1622"/>
              <a:gd name="T18" fmla="*/ 89 h 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22" h="89">
                <a:moveTo>
                  <a:pt x="0" y="88"/>
                </a:moveTo>
                <a:lnTo>
                  <a:pt x="1621" y="88"/>
                </a:lnTo>
                <a:lnTo>
                  <a:pt x="1621" y="0"/>
                </a:lnTo>
                <a:lnTo>
                  <a:pt x="0" y="0"/>
                </a:lnTo>
                <a:lnTo>
                  <a:pt x="0" y="88"/>
                </a:lnTo>
              </a:path>
            </a:pathLst>
          </a:custGeom>
          <a:solidFill>
            <a:srgbClr val="FF7F4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21" name="Freeform 27"/>
          <p:cNvSpPr>
            <a:spLocks/>
          </p:cNvSpPr>
          <p:nvPr/>
        </p:nvSpPr>
        <p:spPr bwMode="auto">
          <a:xfrm>
            <a:off x="2393950" y="5524500"/>
            <a:ext cx="279400" cy="146050"/>
          </a:xfrm>
          <a:custGeom>
            <a:avLst/>
            <a:gdLst>
              <a:gd name="T0" fmla="*/ 184 w 199"/>
              <a:gd name="T1" fmla="*/ 0 h 92"/>
              <a:gd name="T2" fmla="*/ 186 w 199"/>
              <a:gd name="T3" fmla="*/ 0 h 92"/>
              <a:gd name="T4" fmla="*/ 0 w 199"/>
              <a:gd name="T5" fmla="*/ 63 h 92"/>
              <a:gd name="T6" fmla="*/ 10 w 199"/>
              <a:gd name="T7" fmla="*/ 91 h 92"/>
              <a:gd name="T8" fmla="*/ 196 w 199"/>
              <a:gd name="T9" fmla="*/ 27 h 92"/>
              <a:gd name="T10" fmla="*/ 198 w 199"/>
              <a:gd name="T11" fmla="*/ 27 h 92"/>
              <a:gd name="T12" fmla="*/ 196 w 199"/>
              <a:gd name="T13" fmla="*/ 27 h 92"/>
              <a:gd name="T14" fmla="*/ 197 w 199"/>
              <a:gd name="T15" fmla="*/ 27 h 92"/>
              <a:gd name="T16" fmla="*/ 198 w 199"/>
              <a:gd name="T17" fmla="*/ 27 h 92"/>
              <a:gd name="T18" fmla="*/ 184 w 199"/>
              <a:gd name="T19" fmla="*/ 0 h 9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9"/>
              <a:gd name="T31" fmla="*/ 0 h 92"/>
              <a:gd name="T32" fmla="*/ 199 w 199"/>
              <a:gd name="T33" fmla="*/ 92 h 9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9" h="92">
                <a:moveTo>
                  <a:pt x="184" y="0"/>
                </a:moveTo>
                <a:lnTo>
                  <a:pt x="186" y="0"/>
                </a:lnTo>
                <a:lnTo>
                  <a:pt x="0" y="63"/>
                </a:lnTo>
                <a:lnTo>
                  <a:pt x="10" y="91"/>
                </a:lnTo>
                <a:lnTo>
                  <a:pt x="196" y="27"/>
                </a:lnTo>
                <a:lnTo>
                  <a:pt x="198" y="27"/>
                </a:lnTo>
                <a:lnTo>
                  <a:pt x="196" y="27"/>
                </a:lnTo>
                <a:lnTo>
                  <a:pt x="197" y="27"/>
                </a:lnTo>
                <a:lnTo>
                  <a:pt x="198" y="27"/>
                </a:lnTo>
                <a:lnTo>
                  <a:pt x="184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22" name="Freeform 28"/>
          <p:cNvSpPr>
            <a:spLocks/>
          </p:cNvSpPr>
          <p:nvPr/>
        </p:nvSpPr>
        <p:spPr bwMode="auto">
          <a:xfrm>
            <a:off x="2660650" y="5430838"/>
            <a:ext cx="176213" cy="131762"/>
          </a:xfrm>
          <a:custGeom>
            <a:avLst/>
            <a:gdLst>
              <a:gd name="T0" fmla="*/ 104 w 124"/>
              <a:gd name="T1" fmla="*/ 2 h 83"/>
              <a:gd name="T2" fmla="*/ 106 w 124"/>
              <a:gd name="T3" fmla="*/ 0 h 83"/>
              <a:gd name="T4" fmla="*/ 0 w 124"/>
              <a:gd name="T5" fmla="*/ 55 h 83"/>
              <a:gd name="T6" fmla="*/ 13 w 124"/>
              <a:gd name="T7" fmla="*/ 82 h 83"/>
              <a:gd name="T8" fmla="*/ 120 w 124"/>
              <a:gd name="T9" fmla="*/ 27 h 83"/>
              <a:gd name="T10" fmla="*/ 123 w 124"/>
              <a:gd name="T11" fmla="*/ 25 h 83"/>
              <a:gd name="T12" fmla="*/ 120 w 124"/>
              <a:gd name="T13" fmla="*/ 27 h 83"/>
              <a:gd name="T14" fmla="*/ 121 w 124"/>
              <a:gd name="T15" fmla="*/ 27 h 83"/>
              <a:gd name="T16" fmla="*/ 123 w 124"/>
              <a:gd name="T17" fmla="*/ 25 h 83"/>
              <a:gd name="T18" fmla="*/ 104 w 124"/>
              <a:gd name="T19" fmla="*/ 2 h 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4"/>
              <a:gd name="T31" fmla="*/ 0 h 83"/>
              <a:gd name="T32" fmla="*/ 124 w 124"/>
              <a:gd name="T33" fmla="*/ 83 h 8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4" h="83">
                <a:moveTo>
                  <a:pt x="104" y="2"/>
                </a:moveTo>
                <a:lnTo>
                  <a:pt x="106" y="0"/>
                </a:lnTo>
                <a:lnTo>
                  <a:pt x="0" y="55"/>
                </a:lnTo>
                <a:lnTo>
                  <a:pt x="13" y="82"/>
                </a:lnTo>
                <a:lnTo>
                  <a:pt x="120" y="27"/>
                </a:lnTo>
                <a:lnTo>
                  <a:pt x="123" y="25"/>
                </a:lnTo>
                <a:lnTo>
                  <a:pt x="120" y="27"/>
                </a:lnTo>
                <a:lnTo>
                  <a:pt x="121" y="27"/>
                </a:lnTo>
                <a:lnTo>
                  <a:pt x="123" y="25"/>
                </a:lnTo>
                <a:lnTo>
                  <a:pt x="104" y="2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23" name="Freeform 29"/>
          <p:cNvSpPr>
            <a:spLocks/>
          </p:cNvSpPr>
          <p:nvPr/>
        </p:nvSpPr>
        <p:spPr bwMode="auto">
          <a:xfrm>
            <a:off x="2814638" y="5313363"/>
            <a:ext cx="161925" cy="152400"/>
          </a:xfrm>
          <a:custGeom>
            <a:avLst/>
            <a:gdLst>
              <a:gd name="T0" fmla="*/ 92 w 114"/>
              <a:gd name="T1" fmla="*/ 1 h 96"/>
              <a:gd name="T2" fmla="*/ 93 w 114"/>
              <a:gd name="T3" fmla="*/ 0 h 96"/>
              <a:gd name="T4" fmla="*/ 0 w 114"/>
              <a:gd name="T5" fmla="*/ 71 h 96"/>
              <a:gd name="T6" fmla="*/ 19 w 114"/>
              <a:gd name="T7" fmla="*/ 95 h 96"/>
              <a:gd name="T8" fmla="*/ 111 w 114"/>
              <a:gd name="T9" fmla="*/ 24 h 96"/>
              <a:gd name="T10" fmla="*/ 113 w 114"/>
              <a:gd name="T11" fmla="*/ 23 h 96"/>
              <a:gd name="T12" fmla="*/ 111 w 114"/>
              <a:gd name="T13" fmla="*/ 24 h 96"/>
              <a:gd name="T14" fmla="*/ 112 w 114"/>
              <a:gd name="T15" fmla="*/ 23 h 96"/>
              <a:gd name="T16" fmla="*/ 113 w 114"/>
              <a:gd name="T17" fmla="*/ 23 h 96"/>
              <a:gd name="T18" fmla="*/ 92 w 114"/>
              <a:gd name="T19" fmla="*/ 1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4"/>
              <a:gd name="T31" fmla="*/ 0 h 96"/>
              <a:gd name="T32" fmla="*/ 114 w 114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4" h="96">
                <a:moveTo>
                  <a:pt x="92" y="1"/>
                </a:moveTo>
                <a:lnTo>
                  <a:pt x="93" y="0"/>
                </a:lnTo>
                <a:lnTo>
                  <a:pt x="0" y="71"/>
                </a:lnTo>
                <a:lnTo>
                  <a:pt x="19" y="95"/>
                </a:lnTo>
                <a:lnTo>
                  <a:pt x="111" y="24"/>
                </a:lnTo>
                <a:lnTo>
                  <a:pt x="113" y="23"/>
                </a:lnTo>
                <a:lnTo>
                  <a:pt x="111" y="24"/>
                </a:lnTo>
                <a:lnTo>
                  <a:pt x="112" y="23"/>
                </a:lnTo>
                <a:lnTo>
                  <a:pt x="113" y="23"/>
                </a:lnTo>
                <a:lnTo>
                  <a:pt x="92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24" name="Freeform 30"/>
          <p:cNvSpPr>
            <a:spLocks/>
          </p:cNvSpPr>
          <p:nvPr/>
        </p:nvSpPr>
        <p:spPr bwMode="auto">
          <a:xfrm>
            <a:off x="2952750" y="5187950"/>
            <a:ext cx="141288" cy="155575"/>
          </a:xfrm>
          <a:custGeom>
            <a:avLst/>
            <a:gdLst>
              <a:gd name="T0" fmla="*/ 76 w 101"/>
              <a:gd name="T1" fmla="*/ 1 h 98"/>
              <a:gd name="T2" fmla="*/ 78 w 101"/>
              <a:gd name="T3" fmla="*/ 0 h 98"/>
              <a:gd name="T4" fmla="*/ 0 w 101"/>
              <a:gd name="T5" fmla="*/ 75 h 98"/>
              <a:gd name="T6" fmla="*/ 21 w 101"/>
              <a:gd name="T7" fmla="*/ 97 h 98"/>
              <a:gd name="T8" fmla="*/ 98 w 101"/>
              <a:gd name="T9" fmla="*/ 22 h 98"/>
              <a:gd name="T10" fmla="*/ 100 w 101"/>
              <a:gd name="T11" fmla="*/ 20 h 98"/>
              <a:gd name="T12" fmla="*/ 98 w 101"/>
              <a:gd name="T13" fmla="*/ 22 h 98"/>
              <a:gd name="T14" fmla="*/ 99 w 101"/>
              <a:gd name="T15" fmla="*/ 21 h 98"/>
              <a:gd name="T16" fmla="*/ 100 w 101"/>
              <a:gd name="T17" fmla="*/ 20 h 98"/>
              <a:gd name="T18" fmla="*/ 76 w 101"/>
              <a:gd name="T19" fmla="*/ 1 h 9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1"/>
              <a:gd name="T31" fmla="*/ 0 h 98"/>
              <a:gd name="T32" fmla="*/ 101 w 101"/>
              <a:gd name="T33" fmla="*/ 98 h 9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1" h="98">
                <a:moveTo>
                  <a:pt x="76" y="1"/>
                </a:moveTo>
                <a:lnTo>
                  <a:pt x="78" y="0"/>
                </a:lnTo>
                <a:lnTo>
                  <a:pt x="0" y="75"/>
                </a:lnTo>
                <a:lnTo>
                  <a:pt x="21" y="97"/>
                </a:lnTo>
                <a:lnTo>
                  <a:pt x="98" y="22"/>
                </a:lnTo>
                <a:lnTo>
                  <a:pt x="100" y="20"/>
                </a:lnTo>
                <a:lnTo>
                  <a:pt x="98" y="22"/>
                </a:lnTo>
                <a:lnTo>
                  <a:pt x="99" y="21"/>
                </a:lnTo>
                <a:lnTo>
                  <a:pt x="100" y="20"/>
                </a:lnTo>
                <a:lnTo>
                  <a:pt x="76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25" name="Freeform 31"/>
          <p:cNvSpPr>
            <a:spLocks/>
          </p:cNvSpPr>
          <p:nvPr/>
        </p:nvSpPr>
        <p:spPr bwMode="auto">
          <a:xfrm>
            <a:off x="3067050" y="5010150"/>
            <a:ext cx="161925" cy="203200"/>
          </a:xfrm>
          <a:custGeom>
            <a:avLst/>
            <a:gdLst>
              <a:gd name="T0" fmla="*/ 89 w 115"/>
              <a:gd name="T1" fmla="*/ 1 h 128"/>
              <a:gd name="T2" fmla="*/ 90 w 115"/>
              <a:gd name="T3" fmla="*/ 0 h 128"/>
              <a:gd name="T4" fmla="*/ 0 w 115"/>
              <a:gd name="T5" fmla="*/ 108 h 128"/>
              <a:gd name="T6" fmla="*/ 24 w 115"/>
              <a:gd name="T7" fmla="*/ 127 h 128"/>
              <a:gd name="T8" fmla="*/ 113 w 115"/>
              <a:gd name="T9" fmla="*/ 20 h 128"/>
              <a:gd name="T10" fmla="*/ 114 w 115"/>
              <a:gd name="T11" fmla="*/ 20 h 128"/>
              <a:gd name="T12" fmla="*/ 113 w 115"/>
              <a:gd name="T13" fmla="*/ 20 h 128"/>
              <a:gd name="T14" fmla="*/ 114 w 115"/>
              <a:gd name="T15" fmla="*/ 20 h 128"/>
              <a:gd name="T16" fmla="*/ 89 w 115"/>
              <a:gd name="T17" fmla="*/ 1 h 1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5"/>
              <a:gd name="T28" fmla="*/ 0 h 128"/>
              <a:gd name="T29" fmla="*/ 115 w 115"/>
              <a:gd name="T30" fmla="*/ 128 h 12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5" h="128">
                <a:moveTo>
                  <a:pt x="89" y="1"/>
                </a:moveTo>
                <a:lnTo>
                  <a:pt x="90" y="0"/>
                </a:lnTo>
                <a:lnTo>
                  <a:pt x="0" y="108"/>
                </a:lnTo>
                <a:lnTo>
                  <a:pt x="24" y="127"/>
                </a:lnTo>
                <a:lnTo>
                  <a:pt x="113" y="20"/>
                </a:lnTo>
                <a:lnTo>
                  <a:pt x="114" y="20"/>
                </a:lnTo>
                <a:lnTo>
                  <a:pt x="113" y="20"/>
                </a:lnTo>
                <a:lnTo>
                  <a:pt x="114" y="20"/>
                </a:lnTo>
                <a:lnTo>
                  <a:pt x="89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26" name="Freeform 32"/>
          <p:cNvSpPr>
            <a:spLocks/>
          </p:cNvSpPr>
          <p:nvPr/>
        </p:nvSpPr>
        <p:spPr bwMode="auto">
          <a:xfrm>
            <a:off x="3198813" y="4833938"/>
            <a:ext cx="147637" cy="201612"/>
          </a:xfrm>
          <a:custGeom>
            <a:avLst/>
            <a:gdLst>
              <a:gd name="T0" fmla="*/ 77 w 104"/>
              <a:gd name="T1" fmla="*/ 1 h 127"/>
              <a:gd name="T2" fmla="*/ 77 w 104"/>
              <a:gd name="T3" fmla="*/ 0 h 127"/>
              <a:gd name="T4" fmla="*/ 0 w 104"/>
              <a:gd name="T5" fmla="*/ 107 h 127"/>
              <a:gd name="T6" fmla="*/ 25 w 104"/>
              <a:gd name="T7" fmla="*/ 126 h 127"/>
              <a:gd name="T8" fmla="*/ 103 w 104"/>
              <a:gd name="T9" fmla="*/ 18 h 127"/>
              <a:gd name="T10" fmla="*/ 103 w 104"/>
              <a:gd name="T11" fmla="*/ 17 h 127"/>
              <a:gd name="T12" fmla="*/ 103 w 104"/>
              <a:gd name="T13" fmla="*/ 18 h 127"/>
              <a:gd name="T14" fmla="*/ 103 w 104"/>
              <a:gd name="T15" fmla="*/ 17 h 127"/>
              <a:gd name="T16" fmla="*/ 77 w 104"/>
              <a:gd name="T17" fmla="*/ 1 h 1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127"/>
              <a:gd name="T29" fmla="*/ 104 w 104"/>
              <a:gd name="T30" fmla="*/ 127 h 1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127">
                <a:moveTo>
                  <a:pt x="77" y="1"/>
                </a:moveTo>
                <a:lnTo>
                  <a:pt x="77" y="0"/>
                </a:lnTo>
                <a:lnTo>
                  <a:pt x="0" y="107"/>
                </a:lnTo>
                <a:lnTo>
                  <a:pt x="25" y="126"/>
                </a:lnTo>
                <a:lnTo>
                  <a:pt x="103" y="18"/>
                </a:lnTo>
                <a:lnTo>
                  <a:pt x="103" y="17"/>
                </a:lnTo>
                <a:lnTo>
                  <a:pt x="103" y="18"/>
                </a:lnTo>
                <a:lnTo>
                  <a:pt x="103" y="17"/>
                </a:lnTo>
                <a:lnTo>
                  <a:pt x="77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27" name="Freeform 33"/>
          <p:cNvSpPr>
            <a:spLocks/>
          </p:cNvSpPr>
          <p:nvPr/>
        </p:nvSpPr>
        <p:spPr bwMode="auto">
          <a:xfrm>
            <a:off x="3314700" y="4662488"/>
            <a:ext cx="130175" cy="192087"/>
          </a:xfrm>
          <a:custGeom>
            <a:avLst/>
            <a:gdLst>
              <a:gd name="T0" fmla="*/ 63 w 91"/>
              <a:gd name="T1" fmla="*/ 1 h 121"/>
              <a:gd name="T2" fmla="*/ 63 w 91"/>
              <a:gd name="T3" fmla="*/ 0 h 121"/>
              <a:gd name="T4" fmla="*/ 0 w 91"/>
              <a:gd name="T5" fmla="*/ 104 h 121"/>
              <a:gd name="T6" fmla="*/ 25 w 91"/>
              <a:gd name="T7" fmla="*/ 120 h 121"/>
              <a:gd name="T8" fmla="*/ 89 w 91"/>
              <a:gd name="T9" fmla="*/ 16 h 121"/>
              <a:gd name="T10" fmla="*/ 90 w 91"/>
              <a:gd name="T11" fmla="*/ 15 h 121"/>
              <a:gd name="T12" fmla="*/ 89 w 91"/>
              <a:gd name="T13" fmla="*/ 16 h 121"/>
              <a:gd name="T14" fmla="*/ 90 w 91"/>
              <a:gd name="T15" fmla="*/ 15 h 121"/>
              <a:gd name="T16" fmla="*/ 63 w 91"/>
              <a:gd name="T17" fmla="*/ 1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1"/>
              <a:gd name="T28" fmla="*/ 0 h 121"/>
              <a:gd name="T29" fmla="*/ 91 w 91"/>
              <a:gd name="T30" fmla="*/ 121 h 1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1" h="121">
                <a:moveTo>
                  <a:pt x="63" y="1"/>
                </a:moveTo>
                <a:lnTo>
                  <a:pt x="63" y="0"/>
                </a:lnTo>
                <a:lnTo>
                  <a:pt x="0" y="104"/>
                </a:lnTo>
                <a:lnTo>
                  <a:pt x="25" y="120"/>
                </a:lnTo>
                <a:lnTo>
                  <a:pt x="89" y="16"/>
                </a:lnTo>
                <a:lnTo>
                  <a:pt x="90" y="15"/>
                </a:lnTo>
                <a:lnTo>
                  <a:pt x="89" y="16"/>
                </a:lnTo>
                <a:lnTo>
                  <a:pt x="90" y="15"/>
                </a:lnTo>
                <a:lnTo>
                  <a:pt x="63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28" name="Freeform 34"/>
          <p:cNvSpPr>
            <a:spLocks/>
          </p:cNvSpPr>
          <p:nvPr/>
        </p:nvSpPr>
        <p:spPr bwMode="auto">
          <a:xfrm>
            <a:off x="3409950" y="4462463"/>
            <a:ext cx="128588" cy="217487"/>
          </a:xfrm>
          <a:custGeom>
            <a:avLst/>
            <a:gdLst>
              <a:gd name="T0" fmla="*/ 63 w 92"/>
              <a:gd name="T1" fmla="*/ 1 h 137"/>
              <a:gd name="T2" fmla="*/ 64 w 92"/>
              <a:gd name="T3" fmla="*/ 0 h 137"/>
              <a:gd name="T4" fmla="*/ 0 w 92"/>
              <a:gd name="T5" fmla="*/ 122 h 137"/>
              <a:gd name="T6" fmla="*/ 27 w 92"/>
              <a:gd name="T7" fmla="*/ 136 h 137"/>
              <a:gd name="T8" fmla="*/ 91 w 92"/>
              <a:gd name="T9" fmla="*/ 14 h 137"/>
              <a:gd name="T10" fmla="*/ 91 w 92"/>
              <a:gd name="T11" fmla="*/ 13 h 137"/>
              <a:gd name="T12" fmla="*/ 91 w 92"/>
              <a:gd name="T13" fmla="*/ 14 h 137"/>
              <a:gd name="T14" fmla="*/ 91 w 92"/>
              <a:gd name="T15" fmla="*/ 13 h 137"/>
              <a:gd name="T16" fmla="*/ 63 w 92"/>
              <a:gd name="T17" fmla="*/ 1 h 1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2"/>
              <a:gd name="T28" fmla="*/ 0 h 137"/>
              <a:gd name="T29" fmla="*/ 92 w 92"/>
              <a:gd name="T30" fmla="*/ 137 h 1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2" h="137">
                <a:moveTo>
                  <a:pt x="63" y="1"/>
                </a:moveTo>
                <a:lnTo>
                  <a:pt x="64" y="0"/>
                </a:lnTo>
                <a:lnTo>
                  <a:pt x="0" y="122"/>
                </a:lnTo>
                <a:lnTo>
                  <a:pt x="27" y="136"/>
                </a:lnTo>
                <a:lnTo>
                  <a:pt x="91" y="14"/>
                </a:lnTo>
                <a:lnTo>
                  <a:pt x="91" y="13"/>
                </a:lnTo>
                <a:lnTo>
                  <a:pt x="91" y="14"/>
                </a:lnTo>
                <a:lnTo>
                  <a:pt x="91" y="13"/>
                </a:lnTo>
                <a:lnTo>
                  <a:pt x="63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29" name="Freeform 35"/>
          <p:cNvSpPr>
            <a:spLocks/>
          </p:cNvSpPr>
          <p:nvPr/>
        </p:nvSpPr>
        <p:spPr bwMode="auto">
          <a:xfrm>
            <a:off x="3503613" y="4271963"/>
            <a:ext cx="109537" cy="204787"/>
          </a:xfrm>
          <a:custGeom>
            <a:avLst/>
            <a:gdLst>
              <a:gd name="T0" fmla="*/ 49 w 78"/>
              <a:gd name="T1" fmla="*/ 1 h 129"/>
              <a:gd name="T2" fmla="*/ 49 w 78"/>
              <a:gd name="T3" fmla="*/ 0 h 129"/>
              <a:gd name="T4" fmla="*/ 0 w 78"/>
              <a:gd name="T5" fmla="*/ 116 h 129"/>
              <a:gd name="T6" fmla="*/ 28 w 78"/>
              <a:gd name="T7" fmla="*/ 128 h 129"/>
              <a:gd name="T8" fmla="*/ 77 w 78"/>
              <a:gd name="T9" fmla="*/ 12 h 129"/>
              <a:gd name="T10" fmla="*/ 77 w 78"/>
              <a:gd name="T11" fmla="*/ 11 h 129"/>
              <a:gd name="T12" fmla="*/ 77 w 78"/>
              <a:gd name="T13" fmla="*/ 12 h 129"/>
              <a:gd name="T14" fmla="*/ 77 w 78"/>
              <a:gd name="T15" fmla="*/ 11 h 129"/>
              <a:gd name="T16" fmla="*/ 49 w 78"/>
              <a:gd name="T17" fmla="*/ 1 h 1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8"/>
              <a:gd name="T28" fmla="*/ 0 h 129"/>
              <a:gd name="T29" fmla="*/ 78 w 78"/>
              <a:gd name="T30" fmla="*/ 129 h 12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8" h="129">
                <a:moveTo>
                  <a:pt x="49" y="1"/>
                </a:moveTo>
                <a:lnTo>
                  <a:pt x="49" y="0"/>
                </a:lnTo>
                <a:lnTo>
                  <a:pt x="0" y="116"/>
                </a:lnTo>
                <a:lnTo>
                  <a:pt x="28" y="128"/>
                </a:lnTo>
                <a:lnTo>
                  <a:pt x="77" y="12"/>
                </a:lnTo>
                <a:lnTo>
                  <a:pt x="77" y="11"/>
                </a:lnTo>
                <a:lnTo>
                  <a:pt x="77" y="12"/>
                </a:lnTo>
                <a:lnTo>
                  <a:pt x="77" y="11"/>
                </a:lnTo>
                <a:lnTo>
                  <a:pt x="49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30" name="Freeform 36"/>
          <p:cNvSpPr>
            <a:spLocks/>
          </p:cNvSpPr>
          <p:nvPr/>
        </p:nvSpPr>
        <p:spPr bwMode="auto">
          <a:xfrm>
            <a:off x="3579813" y="4038600"/>
            <a:ext cx="119062" cy="244475"/>
          </a:xfrm>
          <a:custGeom>
            <a:avLst/>
            <a:gdLst>
              <a:gd name="T0" fmla="*/ 55 w 84"/>
              <a:gd name="T1" fmla="*/ 0 h 154"/>
              <a:gd name="T2" fmla="*/ 0 w 84"/>
              <a:gd name="T3" fmla="*/ 142 h 154"/>
              <a:gd name="T4" fmla="*/ 28 w 84"/>
              <a:gd name="T5" fmla="*/ 153 h 154"/>
              <a:gd name="T6" fmla="*/ 83 w 84"/>
              <a:gd name="T7" fmla="*/ 12 h 154"/>
              <a:gd name="T8" fmla="*/ 55 w 84"/>
              <a:gd name="T9" fmla="*/ 0 h 1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4"/>
              <a:gd name="T16" fmla="*/ 0 h 154"/>
              <a:gd name="T17" fmla="*/ 84 w 84"/>
              <a:gd name="T18" fmla="*/ 154 h 1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4" h="154">
                <a:moveTo>
                  <a:pt x="55" y="0"/>
                </a:moveTo>
                <a:lnTo>
                  <a:pt x="0" y="142"/>
                </a:lnTo>
                <a:lnTo>
                  <a:pt x="28" y="153"/>
                </a:lnTo>
                <a:lnTo>
                  <a:pt x="83" y="12"/>
                </a:lnTo>
                <a:lnTo>
                  <a:pt x="55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31" name="Freeform 37"/>
          <p:cNvSpPr>
            <a:spLocks/>
          </p:cNvSpPr>
          <p:nvPr/>
        </p:nvSpPr>
        <p:spPr bwMode="auto">
          <a:xfrm>
            <a:off x="3662363" y="3841750"/>
            <a:ext cx="107950" cy="207963"/>
          </a:xfrm>
          <a:custGeom>
            <a:avLst/>
            <a:gdLst>
              <a:gd name="T0" fmla="*/ 46 w 76"/>
              <a:gd name="T1" fmla="*/ 2 h 131"/>
              <a:gd name="T2" fmla="*/ 47 w 76"/>
              <a:gd name="T3" fmla="*/ 0 h 131"/>
              <a:gd name="T4" fmla="*/ 0 w 76"/>
              <a:gd name="T5" fmla="*/ 119 h 131"/>
              <a:gd name="T6" fmla="*/ 28 w 76"/>
              <a:gd name="T7" fmla="*/ 130 h 131"/>
              <a:gd name="T8" fmla="*/ 75 w 76"/>
              <a:gd name="T9" fmla="*/ 12 h 131"/>
              <a:gd name="T10" fmla="*/ 75 w 76"/>
              <a:gd name="T11" fmla="*/ 11 h 131"/>
              <a:gd name="T12" fmla="*/ 75 w 76"/>
              <a:gd name="T13" fmla="*/ 12 h 131"/>
              <a:gd name="T14" fmla="*/ 75 w 76"/>
              <a:gd name="T15" fmla="*/ 11 h 131"/>
              <a:gd name="T16" fmla="*/ 46 w 76"/>
              <a:gd name="T17" fmla="*/ 2 h 13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"/>
              <a:gd name="T28" fmla="*/ 0 h 131"/>
              <a:gd name="T29" fmla="*/ 76 w 76"/>
              <a:gd name="T30" fmla="*/ 131 h 13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" h="131">
                <a:moveTo>
                  <a:pt x="46" y="2"/>
                </a:moveTo>
                <a:lnTo>
                  <a:pt x="47" y="0"/>
                </a:lnTo>
                <a:lnTo>
                  <a:pt x="0" y="119"/>
                </a:lnTo>
                <a:lnTo>
                  <a:pt x="28" y="130"/>
                </a:lnTo>
                <a:lnTo>
                  <a:pt x="75" y="12"/>
                </a:lnTo>
                <a:lnTo>
                  <a:pt x="75" y="11"/>
                </a:lnTo>
                <a:lnTo>
                  <a:pt x="75" y="12"/>
                </a:lnTo>
                <a:lnTo>
                  <a:pt x="75" y="11"/>
                </a:lnTo>
                <a:lnTo>
                  <a:pt x="46" y="2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32" name="Freeform 38"/>
          <p:cNvSpPr>
            <a:spLocks/>
          </p:cNvSpPr>
          <p:nvPr/>
        </p:nvSpPr>
        <p:spPr bwMode="auto">
          <a:xfrm>
            <a:off x="3732213" y="3609975"/>
            <a:ext cx="103187" cy="241300"/>
          </a:xfrm>
          <a:custGeom>
            <a:avLst/>
            <a:gdLst>
              <a:gd name="T0" fmla="*/ 43 w 73"/>
              <a:gd name="T1" fmla="*/ 0 h 152"/>
              <a:gd name="T2" fmla="*/ 0 w 73"/>
              <a:gd name="T3" fmla="*/ 142 h 152"/>
              <a:gd name="T4" fmla="*/ 29 w 73"/>
              <a:gd name="T5" fmla="*/ 151 h 152"/>
              <a:gd name="T6" fmla="*/ 72 w 73"/>
              <a:gd name="T7" fmla="*/ 9 h 152"/>
              <a:gd name="T8" fmla="*/ 72 w 73"/>
              <a:gd name="T9" fmla="*/ 8 h 152"/>
              <a:gd name="T10" fmla="*/ 72 w 73"/>
              <a:gd name="T11" fmla="*/ 9 h 152"/>
              <a:gd name="T12" fmla="*/ 72 w 73"/>
              <a:gd name="T13" fmla="*/ 8 h 152"/>
              <a:gd name="T14" fmla="*/ 43 w 73"/>
              <a:gd name="T15" fmla="*/ 0 h 15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3"/>
              <a:gd name="T25" fmla="*/ 0 h 152"/>
              <a:gd name="T26" fmla="*/ 73 w 73"/>
              <a:gd name="T27" fmla="*/ 152 h 15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3" h="152">
                <a:moveTo>
                  <a:pt x="43" y="0"/>
                </a:moveTo>
                <a:lnTo>
                  <a:pt x="0" y="142"/>
                </a:lnTo>
                <a:lnTo>
                  <a:pt x="29" y="151"/>
                </a:lnTo>
                <a:lnTo>
                  <a:pt x="72" y="9"/>
                </a:lnTo>
                <a:lnTo>
                  <a:pt x="72" y="8"/>
                </a:lnTo>
                <a:lnTo>
                  <a:pt x="72" y="9"/>
                </a:lnTo>
                <a:lnTo>
                  <a:pt x="72" y="8"/>
                </a:lnTo>
                <a:lnTo>
                  <a:pt x="43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33" name="Freeform 39"/>
          <p:cNvSpPr>
            <a:spLocks/>
          </p:cNvSpPr>
          <p:nvPr/>
        </p:nvSpPr>
        <p:spPr bwMode="auto">
          <a:xfrm>
            <a:off x="3800475" y="3382963"/>
            <a:ext cx="88900" cy="231775"/>
          </a:xfrm>
          <a:custGeom>
            <a:avLst/>
            <a:gdLst>
              <a:gd name="T0" fmla="*/ 36 w 64"/>
              <a:gd name="T1" fmla="*/ 0 h 146"/>
              <a:gd name="T2" fmla="*/ 35 w 64"/>
              <a:gd name="T3" fmla="*/ 2 h 146"/>
              <a:gd name="T4" fmla="*/ 0 w 64"/>
              <a:gd name="T5" fmla="*/ 137 h 146"/>
              <a:gd name="T6" fmla="*/ 28 w 64"/>
              <a:gd name="T7" fmla="*/ 145 h 146"/>
              <a:gd name="T8" fmla="*/ 63 w 64"/>
              <a:gd name="T9" fmla="*/ 10 h 146"/>
              <a:gd name="T10" fmla="*/ 63 w 64"/>
              <a:gd name="T11" fmla="*/ 11 h 146"/>
              <a:gd name="T12" fmla="*/ 36 w 64"/>
              <a:gd name="T13" fmla="*/ 0 h 146"/>
              <a:gd name="T14" fmla="*/ 35 w 64"/>
              <a:gd name="T15" fmla="*/ 1 h 146"/>
              <a:gd name="T16" fmla="*/ 35 w 64"/>
              <a:gd name="T17" fmla="*/ 2 h 146"/>
              <a:gd name="T18" fmla="*/ 36 w 64"/>
              <a:gd name="T19" fmla="*/ 0 h 14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4"/>
              <a:gd name="T31" fmla="*/ 0 h 146"/>
              <a:gd name="T32" fmla="*/ 64 w 64"/>
              <a:gd name="T33" fmla="*/ 146 h 14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4" h="146">
                <a:moveTo>
                  <a:pt x="36" y="0"/>
                </a:moveTo>
                <a:lnTo>
                  <a:pt x="35" y="2"/>
                </a:lnTo>
                <a:lnTo>
                  <a:pt x="0" y="137"/>
                </a:lnTo>
                <a:lnTo>
                  <a:pt x="28" y="145"/>
                </a:lnTo>
                <a:lnTo>
                  <a:pt x="63" y="10"/>
                </a:lnTo>
                <a:lnTo>
                  <a:pt x="63" y="11"/>
                </a:lnTo>
                <a:lnTo>
                  <a:pt x="36" y="0"/>
                </a:lnTo>
                <a:lnTo>
                  <a:pt x="35" y="1"/>
                </a:lnTo>
                <a:lnTo>
                  <a:pt x="35" y="2"/>
                </a:lnTo>
                <a:lnTo>
                  <a:pt x="36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34" name="Freeform 40"/>
          <p:cNvSpPr>
            <a:spLocks/>
          </p:cNvSpPr>
          <p:nvPr/>
        </p:nvSpPr>
        <p:spPr bwMode="auto">
          <a:xfrm>
            <a:off x="3854450" y="3168650"/>
            <a:ext cx="106363" cy="223838"/>
          </a:xfrm>
          <a:custGeom>
            <a:avLst/>
            <a:gdLst>
              <a:gd name="T0" fmla="*/ 48 w 76"/>
              <a:gd name="T1" fmla="*/ 0 h 141"/>
              <a:gd name="T2" fmla="*/ 47 w 76"/>
              <a:gd name="T3" fmla="*/ 2 h 141"/>
              <a:gd name="T4" fmla="*/ 0 w 76"/>
              <a:gd name="T5" fmla="*/ 129 h 141"/>
              <a:gd name="T6" fmla="*/ 28 w 76"/>
              <a:gd name="T7" fmla="*/ 140 h 141"/>
              <a:gd name="T8" fmla="*/ 75 w 76"/>
              <a:gd name="T9" fmla="*/ 12 h 141"/>
              <a:gd name="T10" fmla="*/ 73 w 76"/>
              <a:gd name="T11" fmla="*/ 15 h 141"/>
              <a:gd name="T12" fmla="*/ 48 w 76"/>
              <a:gd name="T13" fmla="*/ 0 h 141"/>
              <a:gd name="T14" fmla="*/ 47 w 76"/>
              <a:gd name="T15" fmla="*/ 1 h 141"/>
              <a:gd name="T16" fmla="*/ 47 w 76"/>
              <a:gd name="T17" fmla="*/ 2 h 141"/>
              <a:gd name="T18" fmla="*/ 48 w 76"/>
              <a:gd name="T19" fmla="*/ 0 h 14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6"/>
              <a:gd name="T31" fmla="*/ 0 h 141"/>
              <a:gd name="T32" fmla="*/ 76 w 76"/>
              <a:gd name="T33" fmla="*/ 141 h 14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6" h="141">
                <a:moveTo>
                  <a:pt x="48" y="0"/>
                </a:moveTo>
                <a:lnTo>
                  <a:pt x="47" y="2"/>
                </a:lnTo>
                <a:lnTo>
                  <a:pt x="0" y="129"/>
                </a:lnTo>
                <a:lnTo>
                  <a:pt x="28" y="140"/>
                </a:lnTo>
                <a:lnTo>
                  <a:pt x="75" y="12"/>
                </a:lnTo>
                <a:lnTo>
                  <a:pt x="73" y="15"/>
                </a:lnTo>
                <a:lnTo>
                  <a:pt x="48" y="0"/>
                </a:lnTo>
                <a:lnTo>
                  <a:pt x="47" y="1"/>
                </a:lnTo>
                <a:lnTo>
                  <a:pt x="47" y="2"/>
                </a:lnTo>
                <a:lnTo>
                  <a:pt x="48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35" name="Freeform 41"/>
          <p:cNvSpPr>
            <a:spLocks/>
          </p:cNvSpPr>
          <p:nvPr/>
        </p:nvSpPr>
        <p:spPr bwMode="auto">
          <a:xfrm>
            <a:off x="3927475" y="2998788"/>
            <a:ext cx="117475" cy="187325"/>
          </a:xfrm>
          <a:custGeom>
            <a:avLst/>
            <a:gdLst>
              <a:gd name="T0" fmla="*/ 60 w 84"/>
              <a:gd name="T1" fmla="*/ 0 h 118"/>
              <a:gd name="T2" fmla="*/ 57 w 84"/>
              <a:gd name="T3" fmla="*/ 4 h 118"/>
              <a:gd name="T4" fmla="*/ 0 w 84"/>
              <a:gd name="T5" fmla="*/ 102 h 118"/>
              <a:gd name="T6" fmla="*/ 25 w 84"/>
              <a:gd name="T7" fmla="*/ 117 h 118"/>
              <a:gd name="T8" fmla="*/ 83 w 84"/>
              <a:gd name="T9" fmla="*/ 19 h 118"/>
              <a:gd name="T10" fmla="*/ 80 w 84"/>
              <a:gd name="T11" fmla="*/ 22 h 118"/>
              <a:gd name="T12" fmla="*/ 60 w 84"/>
              <a:gd name="T13" fmla="*/ 0 h 118"/>
              <a:gd name="T14" fmla="*/ 59 w 84"/>
              <a:gd name="T15" fmla="*/ 1 h 118"/>
              <a:gd name="T16" fmla="*/ 57 w 84"/>
              <a:gd name="T17" fmla="*/ 4 h 118"/>
              <a:gd name="T18" fmla="*/ 60 w 84"/>
              <a:gd name="T19" fmla="*/ 0 h 1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4"/>
              <a:gd name="T31" fmla="*/ 0 h 118"/>
              <a:gd name="T32" fmla="*/ 84 w 84"/>
              <a:gd name="T33" fmla="*/ 118 h 11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4" h="118">
                <a:moveTo>
                  <a:pt x="60" y="0"/>
                </a:moveTo>
                <a:lnTo>
                  <a:pt x="57" y="4"/>
                </a:lnTo>
                <a:lnTo>
                  <a:pt x="0" y="102"/>
                </a:lnTo>
                <a:lnTo>
                  <a:pt x="25" y="117"/>
                </a:lnTo>
                <a:lnTo>
                  <a:pt x="83" y="19"/>
                </a:lnTo>
                <a:lnTo>
                  <a:pt x="80" y="22"/>
                </a:lnTo>
                <a:lnTo>
                  <a:pt x="60" y="0"/>
                </a:lnTo>
                <a:lnTo>
                  <a:pt x="59" y="1"/>
                </a:lnTo>
                <a:lnTo>
                  <a:pt x="57" y="4"/>
                </a:lnTo>
                <a:lnTo>
                  <a:pt x="60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36" name="Freeform 42"/>
          <p:cNvSpPr>
            <a:spLocks/>
          </p:cNvSpPr>
          <p:nvPr/>
        </p:nvSpPr>
        <p:spPr bwMode="auto">
          <a:xfrm>
            <a:off x="4017963" y="2873375"/>
            <a:ext cx="141287" cy="153988"/>
          </a:xfrm>
          <a:custGeom>
            <a:avLst/>
            <a:gdLst>
              <a:gd name="T0" fmla="*/ 81 w 100"/>
              <a:gd name="T1" fmla="*/ 0 h 97"/>
              <a:gd name="T2" fmla="*/ 78 w 100"/>
              <a:gd name="T3" fmla="*/ 3 h 97"/>
              <a:gd name="T4" fmla="*/ 0 w 100"/>
              <a:gd name="T5" fmla="*/ 74 h 97"/>
              <a:gd name="T6" fmla="*/ 21 w 100"/>
              <a:gd name="T7" fmla="*/ 96 h 97"/>
              <a:gd name="T8" fmla="*/ 99 w 100"/>
              <a:gd name="T9" fmla="*/ 24 h 97"/>
              <a:gd name="T10" fmla="*/ 96 w 100"/>
              <a:gd name="T11" fmla="*/ 26 h 97"/>
              <a:gd name="T12" fmla="*/ 81 w 100"/>
              <a:gd name="T13" fmla="*/ 0 h 97"/>
              <a:gd name="T14" fmla="*/ 79 w 100"/>
              <a:gd name="T15" fmla="*/ 1 h 97"/>
              <a:gd name="T16" fmla="*/ 78 w 100"/>
              <a:gd name="T17" fmla="*/ 3 h 97"/>
              <a:gd name="T18" fmla="*/ 81 w 100"/>
              <a:gd name="T19" fmla="*/ 0 h 9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0"/>
              <a:gd name="T31" fmla="*/ 0 h 97"/>
              <a:gd name="T32" fmla="*/ 100 w 100"/>
              <a:gd name="T33" fmla="*/ 97 h 9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0" h="97">
                <a:moveTo>
                  <a:pt x="81" y="0"/>
                </a:moveTo>
                <a:lnTo>
                  <a:pt x="78" y="3"/>
                </a:lnTo>
                <a:lnTo>
                  <a:pt x="0" y="74"/>
                </a:lnTo>
                <a:lnTo>
                  <a:pt x="21" y="96"/>
                </a:lnTo>
                <a:lnTo>
                  <a:pt x="99" y="24"/>
                </a:lnTo>
                <a:lnTo>
                  <a:pt x="96" y="26"/>
                </a:lnTo>
                <a:lnTo>
                  <a:pt x="81" y="0"/>
                </a:lnTo>
                <a:lnTo>
                  <a:pt x="79" y="1"/>
                </a:lnTo>
                <a:lnTo>
                  <a:pt x="78" y="3"/>
                </a:lnTo>
                <a:lnTo>
                  <a:pt x="81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37" name="Freeform 43"/>
          <p:cNvSpPr>
            <a:spLocks/>
          </p:cNvSpPr>
          <p:nvPr/>
        </p:nvSpPr>
        <p:spPr bwMode="auto">
          <a:xfrm>
            <a:off x="4138613" y="2771775"/>
            <a:ext cx="166687" cy="138113"/>
          </a:xfrm>
          <a:custGeom>
            <a:avLst/>
            <a:gdLst>
              <a:gd name="T0" fmla="*/ 105 w 118"/>
              <a:gd name="T1" fmla="*/ 0 h 87"/>
              <a:gd name="T2" fmla="*/ 102 w 118"/>
              <a:gd name="T3" fmla="*/ 2 h 87"/>
              <a:gd name="T4" fmla="*/ 0 w 118"/>
              <a:gd name="T5" fmla="*/ 60 h 87"/>
              <a:gd name="T6" fmla="*/ 15 w 118"/>
              <a:gd name="T7" fmla="*/ 86 h 87"/>
              <a:gd name="T8" fmla="*/ 117 w 118"/>
              <a:gd name="T9" fmla="*/ 28 h 87"/>
              <a:gd name="T10" fmla="*/ 113 w 118"/>
              <a:gd name="T11" fmla="*/ 29 h 87"/>
              <a:gd name="T12" fmla="*/ 105 w 118"/>
              <a:gd name="T13" fmla="*/ 0 h 87"/>
              <a:gd name="T14" fmla="*/ 103 w 118"/>
              <a:gd name="T15" fmla="*/ 1 h 87"/>
              <a:gd name="T16" fmla="*/ 102 w 118"/>
              <a:gd name="T17" fmla="*/ 2 h 87"/>
              <a:gd name="T18" fmla="*/ 105 w 118"/>
              <a:gd name="T19" fmla="*/ 0 h 8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8"/>
              <a:gd name="T31" fmla="*/ 0 h 87"/>
              <a:gd name="T32" fmla="*/ 118 w 118"/>
              <a:gd name="T33" fmla="*/ 87 h 8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8" h="87">
                <a:moveTo>
                  <a:pt x="105" y="0"/>
                </a:moveTo>
                <a:lnTo>
                  <a:pt x="102" y="2"/>
                </a:lnTo>
                <a:lnTo>
                  <a:pt x="0" y="60"/>
                </a:lnTo>
                <a:lnTo>
                  <a:pt x="15" y="86"/>
                </a:lnTo>
                <a:lnTo>
                  <a:pt x="117" y="28"/>
                </a:lnTo>
                <a:lnTo>
                  <a:pt x="113" y="29"/>
                </a:lnTo>
                <a:lnTo>
                  <a:pt x="105" y="0"/>
                </a:lnTo>
                <a:lnTo>
                  <a:pt x="103" y="1"/>
                </a:lnTo>
                <a:lnTo>
                  <a:pt x="102" y="2"/>
                </a:lnTo>
                <a:lnTo>
                  <a:pt x="105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38" name="Freeform 44"/>
          <p:cNvSpPr>
            <a:spLocks/>
          </p:cNvSpPr>
          <p:nvPr/>
        </p:nvSpPr>
        <p:spPr bwMode="auto">
          <a:xfrm>
            <a:off x="4295775" y="2720975"/>
            <a:ext cx="161925" cy="92075"/>
          </a:xfrm>
          <a:custGeom>
            <a:avLst/>
            <a:gdLst>
              <a:gd name="T0" fmla="*/ 109 w 116"/>
              <a:gd name="T1" fmla="*/ 0 h 58"/>
              <a:gd name="T2" fmla="*/ 106 w 116"/>
              <a:gd name="T3" fmla="*/ 0 h 58"/>
              <a:gd name="T4" fmla="*/ 0 w 116"/>
              <a:gd name="T5" fmla="*/ 29 h 58"/>
              <a:gd name="T6" fmla="*/ 9 w 116"/>
              <a:gd name="T7" fmla="*/ 57 h 58"/>
              <a:gd name="T8" fmla="*/ 115 w 116"/>
              <a:gd name="T9" fmla="*/ 28 h 58"/>
              <a:gd name="T10" fmla="*/ 112 w 116"/>
              <a:gd name="T11" fmla="*/ 29 h 58"/>
              <a:gd name="T12" fmla="*/ 109 w 116"/>
              <a:gd name="T13" fmla="*/ 0 h 58"/>
              <a:gd name="T14" fmla="*/ 108 w 116"/>
              <a:gd name="T15" fmla="*/ 0 h 58"/>
              <a:gd name="T16" fmla="*/ 106 w 116"/>
              <a:gd name="T17" fmla="*/ 0 h 58"/>
              <a:gd name="T18" fmla="*/ 109 w 116"/>
              <a:gd name="T19" fmla="*/ 0 h 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6"/>
              <a:gd name="T31" fmla="*/ 0 h 58"/>
              <a:gd name="T32" fmla="*/ 116 w 116"/>
              <a:gd name="T33" fmla="*/ 58 h 5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6" h="58">
                <a:moveTo>
                  <a:pt x="109" y="0"/>
                </a:moveTo>
                <a:lnTo>
                  <a:pt x="106" y="0"/>
                </a:lnTo>
                <a:lnTo>
                  <a:pt x="0" y="29"/>
                </a:lnTo>
                <a:lnTo>
                  <a:pt x="9" y="57"/>
                </a:lnTo>
                <a:lnTo>
                  <a:pt x="115" y="28"/>
                </a:lnTo>
                <a:lnTo>
                  <a:pt x="112" y="29"/>
                </a:lnTo>
                <a:lnTo>
                  <a:pt x="109" y="0"/>
                </a:lnTo>
                <a:lnTo>
                  <a:pt x="108" y="0"/>
                </a:lnTo>
                <a:lnTo>
                  <a:pt x="106" y="0"/>
                </a:lnTo>
                <a:lnTo>
                  <a:pt x="109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39" name="Freeform 45"/>
          <p:cNvSpPr>
            <a:spLocks/>
          </p:cNvSpPr>
          <p:nvPr/>
        </p:nvSpPr>
        <p:spPr bwMode="auto">
          <a:xfrm>
            <a:off x="4456113" y="2705100"/>
            <a:ext cx="144462" cy="58738"/>
          </a:xfrm>
          <a:custGeom>
            <a:avLst/>
            <a:gdLst>
              <a:gd name="T0" fmla="*/ 101 w 102"/>
              <a:gd name="T1" fmla="*/ 0 h 37"/>
              <a:gd name="T2" fmla="*/ 97 w 102"/>
              <a:gd name="T3" fmla="*/ 0 h 37"/>
              <a:gd name="T4" fmla="*/ 0 w 102"/>
              <a:gd name="T5" fmla="*/ 9 h 37"/>
              <a:gd name="T6" fmla="*/ 3 w 102"/>
              <a:gd name="T7" fmla="*/ 36 h 37"/>
              <a:gd name="T8" fmla="*/ 100 w 102"/>
              <a:gd name="T9" fmla="*/ 28 h 37"/>
              <a:gd name="T10" fmla="*/ 96 w 102"/>
              <a:gd name="T11" fmla="*/ 28 h 37"/>
              <a:gd name="T12" fmla="*/ 101 w 102"/>
              <a:gd name="T13" fmla="*/ 0 h 37"/>
              <a:gd name="T14" fmla="*/ 99 w 102"/>
              <a:gd name="T15" fmla="*/ 0 h 37"/>
              <a:gd name="T16" fmla="*/ 97 w 102"/>
              <a:gd name="T17" fmla="*/ 0 h 37"/>
              <a:gd name="T18" fmla="*/ 101 w 102"/>
              <a:gd name="T19" fmla="*/ 0 h 3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2"/>
              <a:gd name="T31" fmla="*/ 0 h 37"/>
              <a:gd name="T32" fmla="*/ 102 w 102"/>
              <a:gd name="T33" fmla="*/ 37 h 3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2" h="37">
                <a:moveTo>
                  <a:pt x="101" y="0"/>
                </a:moveTo>
                <a:lnTo>
                  <a:pt x="97" y="0"/>
                </a:lnTo>
                <a:lnTo>
                  <a:pt x="0" y="9"/>
                </a:lnTo>
                <a:lnTo>
                  <a:pt x="3" y="36"/>
                </a:lnTo>
                <a:lnTo>
                  <a:pt x="100" y="28"/>
                </a:lnTo>
                <a:lnTo>
                  <a:pt x="96" y="28"/>
                </a:lnTo>
                <a:lnTo>
                  <a:pt x="101" y="0"/>
                </a:lnTo>
                <a:lnTo>
                  <a:pt x="99" y="0"/>
                </a:lnTo>
                <a:lnTo>
                  <a:pt x="97" y="0"/>
                </a:lnTo>
                <a:lnTo>
                  <a:pt x="101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40" name="Freeform 46"/>
          <p:cNvSpPr>
            <a:spLocks/>
          </p:cNvSpPr>
          <p:nvPr/>
        </p:nvSpPr>
        <p:spPr bwMode="auto">
          <a:xfrm>
            <a:off x="4600575" y="2705100"/>
            <a:ext cx="155575" cy="68263"/>
          </a:xfrm>
          <a:custGeom>
            <a:avLst/>
            <a:gdLst>
              <a:gd name="T0" fmla="*/ 109 w 110"/>
              <a:gd name="T1" fmla="*/ 14 h 43"/>
              <a:gd name="T2" fmla="*/ 105 w 110"/>
              <a:gd name="T3" fmla="*/ 13 h 43"/>
              <a:gd name="T4" fmla="*/ 5 w 110"/>
              <a:gd name="T5" fmla="*/ 0 h 43"/>
              <a:gd name="T6" fmla="*/ 0 w 110"/>
              <a:gd name="T7" fmla="*/ 29 h 43"/>
              <a:gd name="T8" fmla="*/ 101 w 110"/>
              <a:gd name="T9" fmla="*/ 42 h 43"/>
              <a:gd name="T10" fmla="*/ 98 w 110"/>
              <a:gd name="T11" fmla="*/ 40 h 43"/>
              <a:gd name="T12" fmla="*/ 109 w 110"/>
              <a:gd name="T13" fmla="*/ 14 h 43"/>
              <a:gd name="T14" fmla="*/ 107 w 110"/>
              <a:gd name="T15" fmla="*/ 14 h 43"/>
              <a:gd name="T16" fmla="*/ 105 w 110"/>
              <a:gd name="T17" fmla="*/ 13 h 43"/>
              <a:gd name="T18" fmla="*/ 109 w 110"/>
              <a:gd name="T19" fmla="*/ 14 h 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0"/>
              <a:gd name="T31" fmla="*/ 0 h 43"/>
              <a:gd name="T32" fmla="*/ 110 w 110"/>
              <a:gd name="T33" fmla="*/ 43 h 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0" h="43">
                <a:moveTo>
                  <a:pt x="109" y="14"/>
                </a:moveTo>
                <a:lnTo>
                  <a:pt x="105" y="13"/>
                </a:lnTo>
                <a:lnTo>
                  <a:pt x="5" y="0"/>
                </a:lnTo>
                <a:lnTo>
                  <a:pt x="0" y="29"/>
                </a:lnTo>
                <a:lnTo>
                  <a:pt x="101" y="42"/>
                </a:lnTo>
                <a:lnTo>
                  <a:pt x="98" y="40"/>
                </a:lnTo>
                <a:lnTo>
                  <a:pt x="109" y="14"/>
                </a:lnTo>
                <a:lnTo>
                  <a:pt x="107" y="14"/>
                </a:lnTo>
                <a:lnTo>
                  <a:pt x="105" y="13"/>
                </a:lnTo>
                <a:lnTo>
                  <a:pt x="109" y="14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41" name="Freeform 47"/>
          <p:cNvSpPr>
            <a:spLocks/>
          </p:cNvSpPr>
          <p:nvPr/>
        </p:nvSpPr>
        <p:spPr bwMode="auto">
          <a:xfrm>
            <a:off x="4745038" y="2730500"/>
            <a:ext cx="157162" cy="101600"/>
          </a:xfrm>
          <a:custGeom>
            <a:avLst/>
            <a:gdLst>
              <a:gd name="T0" fmla="*/ 110 w 111"/>
              <a:gd name="T1" fmla="*/ 37 h 64"/>
              <a:gd name="T2" fmla="*/ 109 w 111"/>
              <a:gd name="T3" fmla="*/ 36 h 64"/>
              <a:gd name="T4" fmla="*/ 11 w 111"/>
              <a:gd name="T5" fmla="*/ 0 h 64"/>
              <a:gd name="T6" fmla="*/ 0 w 111"/>
              <a:gd name="T7" fmla="*/ 27 h 64"/>
              <a:gd name="T8" fmla="*/ 98 w 111"/>
              <a:gd name="T9" fmla="*/ 63 h 64"/>
              <a:gd name="T10" fmla="*/ 97 w 111"/>
              <a:gd name="T11" fmla="*/ 62 h 64"/>
              <a:gd name="T12" fmla="*/ 110 w 111"/>
              <a:gd name="T13" fmla="*/ 37 h 64"/>
              <a:gd name="T14" fmla="*/ 109 w 111"/>
              <a:gd name="T15" fmla="*/ 36 h 64"/>
              <a:gd name="T16" fmla="*/ 110 w 111"/>
              <a:gd name="T17" fmla="*/ 37 h 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1"/>
              <a:gd name="T28" fmla="*/ 0 h 64"/>
              <a:gd name="T29" fmla="*/ 111 w 111"/>
              <a:gd name="T30" fmla="*/ 64 h 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1" h="64">
                <a:moveTo>
                  <a:pt x="110" y="37"/>
                </a:moveTo>
                <a:lnTo>
                  <a:pt x="109" y="36"/>
                </a:lnTo>
                <a:lnTo>
                  <a:pt x="11" y="0"/>
                </a:lnTo>
                <a:lnTo>
                  <a:pt x="0" y="27"/>
                </a:lnTo>
                <a:lnTo>
                  <a:pt x="98" y="63"/>
                </a:lnTo>
                <a:lnTo>
                  <a:pt x="97" y="62"/>
                </a:lnTo>
                <a:lnTo>
                  <a:pt x="110" y="37"/>
                </a:lnTo>
                <a:lnTo>
                  <a:pt x="109" y="36"/>
                </a:lnTo>
                <a:lnTo>
                  <a:pt x="110" y="37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42" name="Freeform 48"/>
          <p:cNvSpPr>
            <a:spLocks/>
          </p:cNvSpPr>
          <p:nvPr/>
        </p:nvSpPr>
        <p:spPr bwMode="auto">
          <a:xfrm>
            <a:off x="4889500" y="2794000"/>
            <a:ext cx="157163" cy="112713"/>
          </a:xfrm>
          <a:custGeom>
            <a:avLst/>
            <a:gdLst>
              <a:gd name="T0" fmla="*/ 110 w 111"/>
              <a:gd name="T1" fmla="*/ 43 h 71"/>
              <a:gd name="T2" fmla="*/ 109 w 111"/>
              <a:gd name="T3" fmla="*/ 43 h 71"/>
              <a:gd name="T4" fmla="*/ 13 w 111"/>
              <a:gd name="T5" fmla="*/ 0 h 71"/>
              <a:gd name="T6" fmla="*/ 0 w 111"/>
              <a:gd name="T7" fmla="*/ 26 h 71"/>
              <a:gd name="T8" fmla="*/ 96 w 111"/>
              <a:gd name="T9" fmla="*/ 70 h 71"/>
              <a:gd name="T10" fmla="*/ 95 w 111"/>
              <a:gd name="T11" fmla="*/ 69 h 71"/>
              <a:gd name="T12" fmla="*/ 110 w 111"/>
              <a:gd name="T13" fmla="*/ 43 h 71"/>
              <a:gd name="T14" fmla="*/ 109 w 111"/>
              <a:gd name="T15" fmla="*/ 43 h 71"/>
              <a:gd name="T16" fmla="*/ 110 w 111"/>
              <a:gd name="T17" fmla="*/ 43 h 7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1"/>
              <a:gd name="T28" fmla="*/ 0 h 71"/>
              <a:gd name="T29" fmla="*/ 111 w 111"/>
              <a:gd name="T30" fmla="*/ 71 h 7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1" h="71">
                <a:moveTo>
                  <a:pt x="110" y="43"/>
                </a:moveTo>
                <a:lnTo>
                  <a:pt x="109" y="43"/>
                </a:lnTo>
                <a:lnTo>
                  <a:pt x="13" y="0"/>
                </a:lnTo>
                <a:lnTo>
                  <a:pt x="0" y="26"/>
                </a:lnTo>
                <a:lnTo>
                  <a:pt x="96" y="70"/>
                </a:lnTo>
                <a:lnTo>
                  <a:pt x="95" y="69"/>
                </a:lnTo>
                <a:lnTo>
                  <a:pt x="110" y="43"/>
                </a:lnTo>
                <a:lnTo>
                  <a:pt x="109" y="43"/>
                </a:lnTo>
                <a:lnTo>
                  <a:pt x="110" y="43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43" name="Freeform 49"/>
          <p:cNvSpPr>
            <a:spLocks/>
          </p:cNvSpPr>
          <p:nvPr/>
        </p:nvSpPr>
        <p:spPr bwMode="auto">
          <a:xfrm>
            <a:off x="5032375" y="2868613"/>
            <a:ext cx="142875" cy="122237"/>
          </a:xfrm>
          <a:custGeom>
            <a:avLst/>
            <a:gdLst>
              <a:gd name="T0" fmla="*/ 102 w 103"/>
              <a:gd name="T1" fmla="*/ 51 h 77"/>
              <a:gd name="T2" fmla="*/ 101 w 103"/>
              <a:gd name="T3" fmla="*/ 50 h 77"/>
              <a:gd name="T4" fmla="*/ 15 w 103"/>
              <a:gd name="T5" fmla="*/ 0 h 77"/>
              <a:gd name="T6" fmla="*/ 0 w 103"/>
              <a:gd name="T7" fmla="*/ 26 h 77"/>
              <a:gd name="T8" fmla="*/ 86 w 103"/>
              <a:gd name="T9" fmla="*/ 76 h 77"/>
              <a:gd name="T10" fmla="*/ 85 w 103"/>
              <a:gd name="T11" fmla="*/ 75 h 77"/>
              <a:gd name="T12" fmla="*/ 102 w 103"/>
              <a:gd name="T13" fmla="*/ 51 h 77"/>
              <a:gd name="T14" fmla="*/ 102 w 103"/>
              <a:gd name="T15" fmla="*/ 50 h 77"/>
              <a:gd name="T16" fmla="*/ 101 w 103"/>
              <a:gd name="T17" fmla="*/ 50 h 77"/>
              <a:gd name="T18" fmla="*/ 102 w 103"/>
              <a:gd name="T19" fmla="*/ 51 h 7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3"/>
              <a:gd name="T31" fmla="*/ 0 h 77"/>
              <a:gd name="T32" fmla="*/ 103 w 103"/>
              <a:gd name="T33" fmla="*/ 77 h 7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3" h="77">
                <a:moveTo>
                  <a:pt x="102" y="51"/>
                </a:moveTo>
                <a:lnTo>
                  <a:pt x="101" y="50"/>
                </a:lnTo>
                <a:lnTo>
                  <a:pt x="15" y="0"/>
                </a:lnTo>
                <a:lnTo>
                  <a:pt x="0" y="26"/>
                </a:lnTo>
                <a:lnTo>
                  <a:pt x="86" y="76"/>
                </a:lnTo>
                <a:lnTo>
                  <a:pt x="85" y="75"/>
                </a:lnTo>
                <a:lnTo>
                  <a:pt x="102" y="51"/>
                </a:lnTo>
                <a:lnTo>
                  <a:pt x="102" y="50"/>
                </a:lnTo>
                <a:lnTo>
                  <a:pt x="101" y="50"/>
                </a:lnTo>
                <a:lnTo>
                  <a:pt x="102" y="5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44" name="Freeform 50"/>
          <p:cNvSpPr>
            <a:spLocks/>
          </p:cNvSpPr>
          <p:nvPr/>
        </p:nvSpPr>
        <p:spPr bwMode="auto">
          <a:xfrm>
            <a:off x="5159375" y="2955925"/>
            <a:ext cx="160338" cy="139700"/>
          </a:xfrm>
          <a:custGeom>
            <a:avLst/>
            <a:gdLst>
              <a:gd name="T0" fmla="*/ 113 w 114"/>
              <a:gd name="T1" fmla="*/ 63 h 88"/>
              <a:gd name="T2" fmla="*/ 17 w 114"/>
              <a:gd name="T3" fmla="*/ 0 h 88"/>
              <a:gd name="T4" fmla="*/ 0 w 114"/>
              <a:gd name="T5" fmla="*/ 24 h 88"/>
              <a:gd name="T6" fmla="*/ 95 w 114"/>
              <a:gd name="T7" fmla="*/ 87 h 88"/>
              <a:gd name="T8" fmla="*/ 113 w 114"/>
              <a:gd name="T9" fmla="*/ 63 h 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"/>
              <a:gd name="T16" fmla="*/ 0 h 88"/>
              <a:gd name="T17" fmla="*/ 114 w 114"/>
              <a:gd name="T18" fmla="*/ 88 h 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" h="88">
                <a:moveTo>
                  <a:pt x="113" y="63"/>
                </a:moveTo>
                <a:lnTo>
                  <a:pt x="17" y="0"/>
                </a:lnTo>
                <a:lnTo>
                  <a:pt x="0" y="24"/>
                </a:lnTo>
                <a:lnTo>
                  <a:pt x="95" y="87"/>
                </a:lnTo>
                <a:lnTo>
                  <a:pt x="113" y="63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45" name="Freeform 51"/>
          <p:cNvSpPr>
            <a:spLocks/>
          </p:cNvSpPr>
          <p:nvPr/>
        </p:nvSpPr>
        <p:spPr bwMode="auto">
          <a:xfrm>
            <a:off x="5299075" y="3062288"/>
            <a:ext cx="160338" cy="146050"/>
          </a:xfrm>
          <a:custGeom>
            <a:avLst/>
            <a:gdLst>
              <a:gd name="T0" fmla="*/ 112 w 113"/>
              <a:gd name="T1" fmla="*/ 68 h 92"/>
              <a:gd name="T2" fmla="*/ 111 w 113"/>
              <a:gd name="T3" fmla="*/ 67 h 92"/>
              <a:gd name="T4" fmla="*/ 18 w 113"/>
              <a:gd name="T5" fmla="*/ 0 h 92"/>
              <a:gd name="T6" fmla="*/ 0 w 113"/>
              <a:gd name="T7" fmla="*/ 24 h 92"/>
              <a:gd name="T8" fmla="*/ 93 w 113"/>
              <a:gd name="T9" fmla="*/ 91 h 92"/>
              <a:gd name="T10" fmla="*/ 92 w 113"/>
              <a:gd name="T11" fmla="*/ 90 h 92"/>
              <a:gd name="T12" fmla="*/ 112 w 113"/>
              <a:gd name="T13" fmla="*/ 68 h 92"/>
              <a:gd name="T14" fmla="*/ 111 w 113"/>
              <a:gd name="T15" fmla="*/ 67 h 92"/>
              <a:gd name="T16" fmla="*/ 112 w 113"/>
              <a:gd name="T17" fmla="*/ 68 h 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3"/>
              <a:gd name="T28" fmla="*/ 0 h 92"/>
              <a:gd name="T29" fmla="*/ 113 w 113"/>
              <a:gd name="T30" fmla="*/ 92 h 9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3" h="92">
                <a:moveTo>
                  <a:pt x="112" y="68"/>
                </a:moveTo>
                <a:lnTo>
                  <a:pt x="111" y="67"/>
                </a:lnTo>
                <a:lnTo>
                  <a:pt x="18" y="0"/>
                </a:lnTo>
                <a:lnTo>
                  <a:pt x="0" y="24"/>
                </a:lnTo>
                <a:lnTo>
                  <a:pt x="93" y="91"/>
                </a:lnTo>
                <a:lnTo>
                  <a:pt x="92" y="90"/>
                </a:lnTo>
                <a:lnTo>
                  <a:pt x="112" y="68"/>
                </a:lnTo>
                <a:lnTo>
                  <a:pt x="111" y="67"/>
                </a:lnTo>
                <a:lnTo>
                  <a:pt x="112" y="68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46" name="Freeform 52"/>
          <p:cNvSpPr>
            <a:spLocks/>
          </p:cNvSpPr>
          <p:nvPr/>
        </p:nvSpPr>
        <p:spPr bwMode="auto">
          <a:xfrm>
            <a:off x="5435600" y="3176588"/>
            <a:ext cx="206375" cy="207962"/>
          </a:xfrm>
          <a:custGeom>
            <a:avLst/>
            <a:gdLst>
              <a:gd name="T0" fmla="*/ 145 w 146"/>
              <a:gd name="T1" fmla="*/ 107 h 131"/>
              <a:gd name="T2" fmla="*/ 144 w 146"/>
              <a:gd name="T3" fmla="*/ 107 h 131"/>
              <a:gd name="T4" fmla="*/ 20 w 146"/>
              <a:gd name="T5" fmla="*/ 0 h 131"/>
              <a:gd name="T6" fmla="*/ 0 w 146"/>
              <a:gd name="T7" fmla="*/ 23 h 131"/>
              <a:gd name="T8" fmla="*/ 124 w 146"/>
              <a:gd name="T9" fmla="*/ 130 h 131"/>
              <a:gd name="T10" fmla="*/ 124 w 146"/>
              <a:gd name="T11" fmla="*/ 129 h 131"/>
              <a:gd name="T12" fmla="*/ 145 w 146"/>
              <a:gd name="T13" fmla="*/ 107 h 131"/>
              <a:gd name="T14" fmla="*/ 144 w 146"/>
              <a:gd name="T15" fmla="*/ 107 h 131"/>
              <a:gd name="T16" fmla="*/ 145 w 146"/>
              <a:gd name="T17" fmla="*/ 107 h 13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6"/>
              <a:gd name="T28" fmla="*/ 0 h 131"/>
              <a:gd name="T29" fmla="*/ 146 w 146"/>
              <a:gd name="T30" fmla="*/ 131 h 13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6" h="131">
                <a:moveTo>
                  <a:pt x="145" y="107"/>
                </a:moveTo>
                <a:lnTo>
                  <a:pt x="144" y="107"/>
                </a:lnTo>
                <a:lnTo>
                  <a:pt x="20" y="0"/>
                </a:lnTo>
                <a:lnTo>
                  <a:pt x="0" y="23"/>
                </a:lnTo>
                <a:lnTo>
                  <a:pt x="124" y="130"/>
                </a:lnTo>
                <a:lnTo>
                  <a:pt x="124" y="129"/>
                </a:lnTo>
                <a:lnTo>
                  <a:pt x="145" y="107"/>
                </a:lnTo>
                <a:lnTo>
                  <a:pt x="144" y="107"/>
                </a:lnTo>
                <a:lnTo>
                  <a:pt x="145" y="107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47" name="Freeform 53"/>
          <p:cNvSpPr>
            <a:spLocks/>
          </p:cNvSpPr>
          <p:nvPr/>
        </p:nvSpPr>
        <p:spPr bwMode="auto">
          <a:xfrm>
            <a:off x="5618163" y="3354388"/>
            <a:ext cx="201612" cy="222250"/>
          </a:xfrm>
          <a:custGeom>
            <a:avLst/>
            <a:gdLst>
              <a:gd name="T0" fmla="*/ 141 w 142"/>
              <a:gd name="T1" fmla="*/ 117 h 140"/>
              <a:gd name="T2" fmla="*/ 140 w 142"/>
              <a:gd name="T3" fmla="*/ 117 h 140"/>
              <a:gd name="T4" fmla="*/ 21 w 142"/>
              <a:gd name="T5" fmla="*/ 0 h 140"/>
              <a:gd name="T6" fmla="*/ 0 w 142"/>
              <a:gd name="T7" fmla="*/ 22 h 140"/>
              <a:gd name="T8" fmla="*/ 119 w 142"/>
              <a:gd name="T9" fmla="*/ 139 h 140"/>
              <a:gd name="T10" fmla="*/ 118 w 142"/>
              <a:gd name="T11" fmla="*/ 138 h 140"/>
              <a:gd name="T12" fmla="*/ 141 w 142"/>
              <a:gd name="T13" fmla="*/ 117 h 140"/>
              <a:gd name="T14" fmla="*/ 140 w 142"/>
              <a:gd name="T15" fmla="*/ 117 h 140"/>
              <a:gd name="T16" fmla="*/ 141 w 142"/>
              <a:gd name="T17" fmla="*/ 117 h 1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2"/>
              <a:gd name="T28" fmla="*/ 0 h 140"/>
              <a:gd name="T29" fmla="*/ 142 w 142"/>
              <a:gd name="T30" fmla="*/ 140 h 1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2" h="140">
                <a:moveTo>
                  <a:pt x="141" y="117"/>
                </a:moveTo>
                <a:lnTo>
                  <a:pt x="140" y="117"/>
                </a:lnTo>
                <a:lnTo>
                  <a:pt x="21" y="0"/>
                </a:lnTo>
                <a:lnTo>
                  <a:pt x="0" y="22"/>
                </a:lnTo>
                <a:lnTo>
                  <a:pt x="119" y="139"/>
                </a:lnTo>
                <a:lnTo>
                  <a:pt x="118" y="138"/>
                </a:lnTo>
                <a:lnTo>
                  <a:pt x="141" y="117"/>
                </a:lnTo>
                <a:lnTo>
                  <a:pt x="140" y="117"/>
                </a:lnTo>
                <a:lnTo>
                  <a:pt x="141" y="117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48" name="Freeform 54"/>
          <p:cNvSpPr>
            <a:spLocks/>
          </p:cNvSpPr>
          <p:nvPr/>
        </p:nvSpPr>
        <p:spPr bwMode="auto">
          <a:xfrm>
            <a:off x="5791200" y="3548063"/>
            <a:ext cx="168275" cy="200025"/>
          </a:xfrm>
          <a:custGeom>
            <a:avLst/>
            <a:gdLst>
              <a:gd name="T0" fmla="*/ 118 w 119"/>
              <a:gd name="T1" fmla="*/ 105 h 126"/>
              <a:gd name="T2" fmla="*/ 23 w 119"/>
              <a:gd name="T3" fmla="*/ 0 h 126"/>
              <a:gd name="T4" fmla="*/ 0 w 119"/>
              <a:gd name="T5" fmla="*/ 21 h 126"/>
              <a:gd name="T6" fmla="*/ 95 w 119"/>
              <a:gd name="T7" fmla="*/ 125 h 126"/>
              <a:gd name="T8" fmla="*/ 118 w 119"/>
              <a:gd name="T9" fmla="*/ 105 h 1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9"/>
              <a:gd name="T16" fmla="*/ 0 h 126"/>
              <a:gd name="T17" fmla="*/ 119 w 119"/>
              <a:gd name="T18" fmla="*/ 126 h 1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9" h="126">
                <a:moveTo>
                  <a:pt x="118" y="105"/>
                </a:moveTo>
                <a:lnTo>
                  <a:pt x="23" y="0"/>
                </a:lnTo>
                <a:lnTo>
                  <a:pt x="0" y="21"/>
                </a:lnTo>
                <a:lnTo>
                  <a:pt x="95" y="125"/>
                </a:lnTo>
                <a:lnTo>
                  <a:pt x="118" y="105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49" name="Freeform 55"/>
          <p:cNvSpPr>
            <a:spLocks/>
          </p:cNvSpPr>
          <p:nvPr/>
        </p:nvSpPr>
        <p:spPr bwMode="auto">
          <a:xfrm>
            <a:off x="5934075" y="3722688"/>
            <a:ext cx="168275" cy="203200"/>
          </a:xfrm>
          <a:custGeom>
            <a:avLst/>
            <a:gdLst>
              <a:gd name="T0" fmla="*/ 118 w 120"/>
              <a:gd name="T1" fmla="*/ 106 h 128"/>
              <a:gd name="T2" fmla="*/ 119 w 120"/>
              <a:gd name="T3" fmla="*/ 106 h 128"/>
              <a:gd name="T4" fmla="*/ 23 w 120"/>
              <a:gd name="T5" fmla="*/ 0 h 128"/>
              <a:gd name="T6" fmla="*/ 0 w 120"/>
              <a:gd name="T7" fmla="*/ 20 h 128"/>
              <a:gd name="T8" fmla="*/ 95 w 120"/>
              <a:gd name="T9" fmla="*/ 127 h 128"/>
              <a:gd name="T10" fmla="*/ 96 w 120"/>
              <a:gd name="T11" fmla="*/ 127 h 128"/>
              <a:gd name="T12" fmla="*/ 95 w 120"/>
              <a:gd name="T13" fmla="*/ 127 h 128"/>
              <a:gd name="T14" fmla="*/ 96 w 120"/>
              <a:gd name="T15" fmla="*/ 127 h 128"/>
              <a:gd name="T16" fmla="*/ 118 w 120"/>
              <a:gd name="T17" fmla="*/ 106 h 1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0"/>
              <a:gd name="T28" fmla="*/ 0 h 128"/>
              <a:gd name="T29" fmla="*/ 120 w 120"/>
              <a:gd name="T30" fmla="*/ 128 h 12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0" h="128">
                <a:moveTo>
                  <a:pt x="118" y="106"/>
                </a:moveTo>
                <a:lnTo>
                  <a:pt x="119" y="106"/>
                </a:lnTo>
                <a:lnTo>
                  <a:pt x="23" y="0"/>
                </a:lnTo>
                <a:lnTo>
                  <a:pt x="0" y="20"/>
                </a:lnTo>
                <a:lnTo>
                  <a:pt x="95" y="127"/>
                </a:lnTo>
                <a:lnTo>
                  <a:pt x="96" y="127"/>
                </a:lnTo>
                <a:lnTo>
                  <a:pt x="95" y="127"/>
                </a:lnTo>
                <a:lnTo>
                  <a:pt x="96" y="127"/>
                </a:lnTo>
                <a:lnTo>
                  <a:pt x="118" y="106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50" name="Freeform 56"/>
          <p:cNvSpPr>
            <a:spLocks/>
          </p:cNvSpPr>
          <p:nvPr/>
        </p:nvSpPr>
        <p:spPr bwMode="auto">
          <a:xfrm>
            <a:off x="6075363" y="3898900"/>
            <a:ext cx="166687" cy="190500"/>
          </a:xfrm>
          <a:custGeom>
            <a:avLst/>
            <a:gdLst>
              <a:gd name="T0" fmla="*/ 118 w 119"/>
              <a:gd name="T1" fmla="*/ 98 h 120"/>
              <a:gd name="T2" fmla="*/ 22 w 119"/>
              <a:gd name="T3" fmla="*/ 0 h 120"/>
              <a:gd name="T4" fmla="*/ 0 w 119"/>
              <a:gd name="T5" fmla="*/ 21 h 120"/>
              <a:gd name="T6" fmla="*/ 96 w 119"/>
              <a:gd name="T7" fmla="*/ 119 h 120"/>
              <a:gd name="T8" fmla="*/ 118 w 119"/>
              <a:gd name="T9" fmla="*/ 98 h 1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9"/>
              <a:gd name="T16" fmla="*/ 0 h 120"/>
              <a:gd name="T17" fmla="*/ 119 w 119"/>
              <a:gd name="T18" fmla="*/ 120 h 1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9" h="120">
                <a:moveTo>
                  <a:pt x="118" y="98"/>
                </a:moveTo>
                <a:lnTo>
                  <a:pt x="22" y="0"/>
                </a:lnTo>
                <a:lnTo>
                  <a:pt x="0" y="21"/>
                </a:lnTo>
                <a:lnTo>
                  <a:pt x="96" y="119"/>
                </a:lnTo>
                <a:lnTo>
                  <a:pt x="118" y="98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51" name="Freeform 57"/>
          <p:cNvSpPr>
            <a:spLocks/>
          </p:cNvSpPr>
          <p:nvPr/>
        </p:nvSpPr>
        <p:spPr bwMode="auto">
          <a:xfrm>
            <a:off x="6216650" y="4062413"/>
            <a:ext cx="171450" cy="196850"/>
          </a:xfrm>
          <a:custGeom>
            <a:avLst/>
            <a:gdLst>
              <a:gd name="T0" fmla="*/ 120 w 121"/>
              <a:gd name="T1" fmla="*/ 102 h 124"/>
              <a:gd name="T2" fmla="*/ 22 w 121"/>
              <a:gd name="T3" fmla="*/ 0 h 124"/>
              <a:gd name="T4" fmla="*/ 0 w 121"/>
              <a:gd name="T5" fmla="*/ 21 h 124"/>
              <a:gd name="T6" fmla="*/ 98 w 121"/>
              <a:gd name="T7" fmla="*/ 123 h 124"/>
              <a:gd name="T8" fmla="*/ 120 w 121"/>
              <a:gd name="T9" fmla="*/ 102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"/>
              <a:gd name="T16" fmla="*/ 0 h 124"/>
              <a:gd name="T17" fmla="*/ 121 w 121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" h="124">
                <a:moveTo>
                  <a:pt x="120" y="102"/>
                </a:moveTo>
                <a:lnTo>
                  <a:pt x="22" y="0"/>
                </a:lnTo>
                <a:lnTo>
                  <a:pt x="0" y="21"/>
                </a:lnTo>
                <a:lnTo>
                  <a:pt x="98" y="123"/>
                </a:lnTo>
                <a:lnTo>
                  <a:pt x="120" y="102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52" name="Freeform 58"/>
          <p:cNvSpPr>
            <a:spLocks/>
          </p:cNvSpPr>
          <p:nvPr/>
        </p:nvSpPr>
        <p:spPr bwMode="auto">
          <a:xfrm>
            <a:off x="6362700" y="4232275"/>
            <a:ext cx="155575" cy="177800"/>
          </a:xfrm>
          <a:custGeom>
            <a:avLst/>
            <a:gdLst>
              <a:gd name="T0" fmla="*/ 108 w 109"/>
              <a:gd name="T1" fmla="*/ 89 h 112"/>
              <a:gd name="T2" fmla="*/ 22 w 109"/>
              <a:gd name="T3" fmla="*/ 0 h 112"/>
              <a:gd name="T4" fmla="*/ 0 w 109"/>
              <a:gd name="T5" fmla="*/ 21 h 112"/>
              <a:gd name="T6" fmla="*/ 86 w 109"/>
              <a:gd name="T7" fmla="*/ 110 h 112"/>
              <a:gd name="T8" fmla="*/ 86 w 109"/>
              <a:gd name="T9" fmla="*/ 111 h 112"/>
              <a:gd name="T10" fmla="*/ 86 w 109"/>
              <a:gd name="T11" fmla="*/ 110 h 112"/>
              <a:gd name="T12" fmla="*/ 86 w 109"/>
              <a:gd name="T13" fmla="*/ 111 h 112"/>
              <a:gd name="T14" fmla="*/ 108 w 109"/>
              <a:gd name="T15" fmla="*/ 89 h 1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9"/>
              <a:gd name="T25" fmla="*/ 0 h 112"/>
              <a:gd name="T26" fmla="*/ 109 w 109"/>
              <a:gd name="T27" fmla="*/ 112 h 1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9" h="112">
                <a:moveTo>
                  <a:pt x="108" y="89"/>
                </a:moveTo>
                <a:lnTo>
                  <a:pt x="22" y="0"/>
                </a:lnTo>
                <a:lnTo>
                  <a:pt x="0" y="21"/>
                </a:lnTo>
                <a:lnTo>
                  <a:pt x="86" y="110"/>
                </a:lnTo>
                <a:lnTo>
                  <a:pt x="86" y="111"/>
                </a:lnTo>
                <a:lnTo>
                  <a:pt x="86" y="110"/>
                </a:lnTo>
                <a:lnTo>
                  <a:pt x="86" y="111"/>
                </a:lnTo>
                <a:lnTo>
                  <a:pt x="108" y="89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53" name="Freeform 59"/>
          <p:cNvSpPr>
            <a:spLocks/>
          </p:cNvSpPr>
          <p:nvPr/>
        </p:nvSpPr>
        <p:spPr bwMode="auto">
          <a:xfrm>
            <a:off x="6492875" y="4381500"/>
            <a:ext cx="190500" cy="215900"/>
          </a:xfrm>
          <a:custGeom>
            <a:avLst/>
            <a:gdLst>
              <a:gd name="T0" fmla="*/ 135 w 136"/>
              <a:gd name="T1" fmla="*/ 113 h 136"/>
              <a:gd name="T2" fmla="*/ 22 w 136"/>
              <a:gd name="T3" fmla="*/ 0 h 136"/>
              <a:gd name="T4" fmla="*/ 0 w 136"/>
              <a:gd name="T5" fmla="*/ 22 h 136"/>
              <a:gd name="T6" fmla="*/ 113 w 136"/>
              <a:gd name="T7" fmla="*/ 135 h 136"/>
              <a:gd name="T8" fmla="*/ 135 w 136"/>
              <a:gd name="T9" fmla="*/ 113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6"/>
              <a:gd name="T16" fmla="*/ 0 h 136"/>
              <a:gd name="T17" fmla="*/ 136 w 136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6" h="136">
                <a:moveTo>
                  <a:pt x="135" y="113"/>
                </a:moveTo>
                <a:lnTo>
                  <a:pt x="22" y="0"/>
                </a:lnTo>
                <a:lnTo>
                  <a:pt x="0" y="22"/>
                </a:lnTo>
                <a:lnTo>
                  <a:pt x="113" y="135"/>
                </a:lnTo>
                <a:lnTo>
                  <a:pt x="135" y="113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54" name="Freeform 60"/>
          <p:cNvSpPr>
            <a:spLocks/>
          </p:cNvSpPr>
          <p:nvPr/>
        </p:nvSpPr>
        <p:spPr bwMode="auto">
          <a:xfrm>
            <a:off x="6657975" y="4568825"/>
            <a:ext cx="190500" cy="212725"/>
          </a:xfrm>
          <a:custGeom>
            <a:avLst/>
            <a:gdLst>
              <a:gd name="T0" fmla="*/ 131 w 134"/>
              <a:gd name="T1" fmla="*/ 110 h 134"/>
              <a:gd name="T2" fmla="*/ 133 w 134"/>
              <a:gd name="T3" fmla="*/ 111 h 134"/>
              <a:gd name="T4" fmla="*/ 22 w 134"/>
              <a:gd name="T5" fmla="*/ 0 h 134"/>
              <a:gd name="T6" fmla="*/ 0 w 134"/>
              <a:gd name="T7" fmla="*/ 22 h 134"/>
              <a:gd name="T8" fmla="*/ 111 w 134"/>
              <a:gd name="T9" fmla="*/ 133 h 134"/>
              <a:gd name="T10" fmla="*/ 112 w 134"/>
              <a:gd name="T11" fmla="*/ 133 h 134"/>
              <a:gd name="T12" fmla="*/ 111 w 134"/>
              <a:gd name="T13" fmla="*/ 133 h 134"/>
              <a:gd name="T14" fmla="*/ 112 w 134"/>
              <a:gd name="T15" fmla="*/ 133 h 134"/>
              <a:gd name="T16" fmla="*/ 131 w 134"/>
              <a:gd name="T17" fmla="*/ 110 h 1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4"/>
              <a:gd name="T28" fmla="*/ 0 h 134"/>
              <a:gd name="T29" fmla="*/ 134 w 134"/>
              <a:gd name="T30" fmla="*/ 134 h 1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4" h="134">
                <a:moveTo>
                  <a:pt x="131" y="110"/>
                </a:moveTo>
                <a:lnTo>
                  <a:pt x="133" y="111"/>
                </a:lnTo>
                <a:lnTo>
                  <a:pt x="22" y="0"/>
                </a:lnTo>
                <a:lnTo>
                  <a:pt x="0" y="22"/>
                </a:lnTo>
                <a:lnTo>
                  <a:pt x="111" y="133"/>
                </a:lnTo>
                <a:lnTo>
                  <a:pt x="112" y="133"/>
                </a:lnTo>
                <a:lnTo>
                  <a:pt x="111" y="133"/>
                </a:lnTo>
                <a:lnTo>
                  <a:pt x="112" y="133"/>
                </a:lnTo>
                <a:lnTo>
                  <a:pt x="131" y="11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55" name="Freeform 61"/>
          <p:cNvSpPr>
            <a:spLocks/>
          </p:cNvSpPr>
          <p:nvPr/>
        </p:nvSpPr>
        <p:spPr bwMode="auto">
          <a:xfrm>
            <a:off x="6823075" y="4751388"/>
            <a:ext cx="174625" cy="180975"/>
          </a:xfrm>
          <a:custGeom>
            <a:avLst/>
            <a:gdLst>
              <a:gd name="T0" fmla="*/ 122 w 124"/>
              <a:gd name="T1" fmla="*/ 88 h 114"/>
              <a:gd name="T2" fmla="*/ 123 w 124"/>
              <a:gd name="T3" fmla="*/ 89 h 114"/>
              <a:gd name="T4" fmla="*/ 19 w 124"/>
              <a:gd name="T5" fmla="*/ 0 h 114"/>
              <a:gd name="T6" fmla="*/ 0 w 124"/>
              <a:gd name="T7" fmla="*/ 23 h 114"/>
              <a:gd name="T8" fmla="*/ 104 w 124"/>
              <a:gd name="T9" fmla="*/ 112 h 114"/>
              <a:gd name="T10" fmla="*/ 105 w 124"/>
              <a:gd name="T11" fmla="*/ 113 h 114"/>
              <a:gd name="T12" fmla="*/ 104 w 124"/>
              <a:gd name="T13" fmla="*/ 112 h 114"/>
              <a:gd name="T14" fmla="*/ 104 w 124"/>
              <a:gd name="T15" fmla="*/ 113 h 114"/>
              <a:gd name="T16" fmla="*/ 105 w 124"/>
              <a:gd name="T17" fmla="*/ 113 h 114"/>
              <a:gd name="T18" fmla="*/ 122 w 124"/>
              <a:gd name="T19" fmla="*/ 88 h 11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4"/>
              <a:gd name="T31" fmla="*/ 0 h 114"/>
              <a:gd name="T32" fmla="*/ 124 w 124"/>
              <a:gd name="T33" fmla="*/ 114 h 11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4" h="114">
                <a:moveTo>
                  <a:pt x="122" y="88"/>
                </a:moveTo>
                <a:lnTo>
                  <a:pt x="123" y="89"/>
                </a:lnTo>
                <a:lnTo>
                  <a:pt x="19" y="0"/>
                </a:lnTo>
                <a:lnTo>
                  <a:pt x="0" y="23"/>
                </a:lnTo>
                <a:lnTo>
                  <a:pt x="104" y="112"/>
                </a:lnTo>
                <a:lnTo>
                  <a:pt x="105" y="113"/>
                </a:lnTo>
                <a:lnTo>
                  <a:pt x="104" y="112"/>
                </a:lnTo>
                <a:lnTo>
                  <a:pt x="104" y="113"/>
                </a:lnTo>
                <a:lnTo>
                  <a:pt x="105" y="113"/>
                </a:lnTo>
                <a:lnTo>
                  <a:pt x="122" y="88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56" name="Freeform 62"/>
          <p:cNvSpPr>
            <a:spLocks/>
          </p:cNvSpPr>
          <p:nvPr/>
        </p:nvSpPr>
        <p:spPr bwMode="auto">
          <a:xfrm>
            <a:off x="6978650" y="4899025"/>
            <a:ext cx="184150" cy="160338"/>
          </a:xfrm>
          <a:custGeom>
            <a:avLst/>
            <a:gdLst>
              <a:gd name="T0" fmla="*/ 129 w 131"/>
              <a:gd name="T1" fmla="*/ 75 h 101"/>
              <a:gd name="T2" fmla="*/ 130 w 131"/>
              <a:gd name="T3" fmla="*/ 75 h 101"/>
              <a:gd name="T4" fmla="*/ 17 w 131"/>
              <a:gd name="T5" fmla="*/ 0 h 101"/>
              <a:gd name="T6" fmla="*/ 0 w 131"/>
              <a:gd name="T7" fmla="*/ 25 h 101"/>
              <a:gd name="T8" fmla="*/ 113 w 131"/>
              <a:gd name="T9" fmla="*/ 100 h 101"/>
              <a:gd name="T10" fmla="*/ 114 w 131"/>
              <a:gd name="T11" fmla="*/ 100 h 101"/>
              <a:gd name="T12" fmla="*/ 113 w 131"/>
              <a:gd name="T13" fmla="*/ 100 h 101"/>
              <a:gd name="T14" fmla="*/ 114 w 131"/>
              <a:gd name="T15" fmla="*/ 100 h 101"/>
              <a:gd name="T16" fmla="*/ 129 w 131"/>
              <a:gd name="T17" fmla="*/ 75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1"/>
              <a:gd name="T28" fmla="*/ 0 h 101"/>
              <a:gd name="T29" fmla="*/ 131 w 131"/>
              <a:gd name="T30" fmla="*/ 101 h 10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1" h="101">
                <a:moveTo>
                  <a:pt x="129" y="75"/>
                </a:moveTo>
                <a:lnTo>
                  <a:pt x="130" y="75"/>
                </a:lnTo>
                <a:lnTo>
                  <a:pt x="17" y="0"/>
                </a:lnTo>
                <a:lnTo>
                  <a:pt x="0" y="25"/>
                </a:lnTo>
                <a:lnTo>
                  <a:pt x="113" y="100"/>
                </a:lnTo>
                <a:lnTo>
                  <a:pt x="114" y="100"/>
                </a:lnTo>
                <a:lnTo>
                  <a:pt x="113" y="100"/>
                </a:lnTo>
                <a:lnTo>
                  <a:pt x="114" y="100"/>
                </a:lnTo>
                <a:lnTo>
                  <a:pt x="129" y="75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57" name="Freeform 63"/>
          <p:cNvSpPr>
            <a:spLocks/>
          </p:cNvSpPr>
          <p:nvPr/>
        </p:nvSpPr>
        <p:spPr bwMode="auto">
          <a:xfrm>
            <a:off x="7145338" y="5024438"/>
            <a:ext cx="187325" cy="149225"/>
          </a:xfrm>
          <a:custGeom>
            <a:avLst/>
            <a:gdLst>
              <a:gd name="T0" fmla="*/ 129 w 132"/>
              <a:gd name="T1" fmla="*/ 65 h 94"/>
              <a:gd name="T2" fmla="*/ 131 w 132"/>
              <a:gd name="T3" fmla="*/ 66 h 94"/>
              <a:gd name="T4" fmla="*/ 15 w 132"/>
              <a:gd name="T5" fmla="*/ 0 h 94"/>
              <a:gd name="T6" fmla="*/ 0 w 132"/>
              <a:gd name="T7" fmla="*/ 25 h 94"/>
              <a:gd name="T8" fmla="*/ 116 w 132"/>
              <a:gd name="T9" fmla="*/ 92 h 94"/>
              <a:gd name="T10" fmla="*/ 118 w 132"/>
              <a:gd name="T11" fmla="*/ 93 h 94"/>
              <a:gd name="T12" fmla="*/ 116 w 132"/>
              <a:gd name="T13" fmla="*/ 92 h 94"/>
              <a:gd name="T14" fmla="*/ 117 w 132"/>
              <a:gd name="T15" fmla="*/ 93 h 94"/>
              <a:gd name="T16" fmla="*/ 118 w 132"/>
              <a:gd name="T17" fmla="*/ 93 h 94"/>
              <a:gd name="T18" fmla="*/ 129 w 132"/>
              <a:gd name="T19" fmla="*/ 65 h 9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"/>
              <a:gd name="T31" fmla="*/ 0 h 94"/>
              <a:gd name="T32" fmla="*/ 132 w 132"/>
              <a:gd name="T33" fmla="*/ 94 h 9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" h="94">
                <a:moveTo>
                  <a:pt x="129" y="65"/>
                </a:moveTo>
                <a:lnTo>
                  <a:pt x="131" y="66"/>
                </a:lnTo>
                <a:lnTo>
                  <a:pt x="15" y="0"/>
                </a:lnTo>
                <a:lnTo>
                  <a:pt x="0" y="25"/>
                </a:lnTo>
                <a:lnTo>
                  <a:pt x="116" y="92"/>
                </a:lnTo>
                <a:lnTo>
                  <a:pt x="118" y="93"/>
                </a:lnTo>
                <a:lnTo>
                  <a:pt x="116" y="92"/>
                </a:lnTo>
                <a:lnTo>
                  <a:pt x="117" y="93"/>
                </a:lnTo>
                <a:lnTo>
                  <a:pt x="118" y="93"/>
                </a:lnTo>
                <a:lnTo>
                  <a:pt x="129" y="65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58" name="Freeform 64"/>
          <p:cNvSpPr>
            <a:spLocks/>
          </p:cNvSpPr>
          <p:nvPr/>
        </p:nvSpPr>
        <p:spPr bwMode="auto">
          <a:xfrm>
            <a:off x="7319963" y="5133975"/>
            <a:ext cx="196850" cy="130175"/>
          </a:xfrm>
          <a:custGeom>
            <a:avLst/>
            <a:gdLst>
              <a:gd name="T0" fmla="*/ 139 w 140"/>
              <a:gd name="T1" fmla="*/ 53 h 82"/>
              <a:gd name="T2" fmla="*/ 12 w 140"/>
              <a:gd name="T3" fmla="*/ 0 h 82"/>
              <a:gd name="T4" fmla="*/ 0 w 140"/>
              <a:gd name="T5" fmla="*/ 28 h 82"/>
              <a:gd name="T6" fmla="*/ 127 w 140"/>
              <a:gd name="T7" fmla="*/ 81 h 82"/>
              <a:gd name="T8" fmla="*/ 139 w 140"/>
              <a:gd name="T9" fmla="*/ 5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0"/>
              <a:gd name="T16" fmla="*/ 0 h 82"/>
              <a:gd name="T17" fmla="*/ 140 w 140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0" h="82">
                <a:moveTo>
                  <a:pt x="139" y="53"/>
                </a:moveTo>
                <a:lnTo>
                  <a:pt x="12" y="0"/>
                </a:lnTo>
                <a:lnTo>
                  <a:pt x="0" y="28"/>
                </a:lnTo>
                <a:lnTo>
                  <a:pt x="127" y="81"/>
                </a:lnTo>
                <a:lnTo>
                  <a:pt x="139" y="53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59" name="Freeform 65"/>
          <p:cNvSpPr>
            <a:spLocks/>
          </p:cNvSpPr>
          <p:nvPr/>
        </p:nvSpPr>
        <p:spPr bwMode="auto">
          <a:xfrm>
            <a:off x="7508875" y="5224463"/>
            <a:ext cx="174625" cy="114300"/>
          </a:xfrm>
          <a:custGeom>
            <a:avLst/>
            <a:gdLst>
              <a:gd name="T0" fmla="*/ 124 w 125"/>
              <a:gd name="T1" fmla="*/ 43 h 72"/>
              <a:gd name="T2" fmla="*/ 11 w 125"/>
              <a:gd name="T3" fmla="*/ 0 h 72"/>
              <a:gd name="T4" fmla="*/ 0 w 125"/>
              <a:gd name="T5" fmla="*/ 28 h 72"/>
              <a:gd name="T6" fmla="*/ 113 w 125"/>
              <a:gd name="T7" fmla="*/ 71 h 72"/>
              <a:gd name="T8" fmla="*/ 124 w 125"/>
              <a:gd name="T9" fmla="*/ 43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5"/>
              <a:gd name="T16" fmla="*/ 0 h 72"/>
              <a:gd name="T17" fmla="*/ 125 w 125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5" h="72">
                <a:moveTo>
                  <a:pt x="124" y="43"/>
                </a:moveTo>
                <a:lnTo>
                  <a:pt x="11" y="0"/>
                </a:lnTo>
                <a:lnTo>
                  <a:pt x="0" y="28"/>
                </a:lnTo>
                <a:lnTo>
                  <a:pt x="113" y="71"/>
                </a:lnTo>
                <a:lnTo>
                  <a:pt x="124" y="43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60" name="Freeform 66"/>
          <p:cNvSpPr>
            <a:spLocks/>
          </p:cNvSpPr>
          <p:nvPr/>
        </p:nvSpPr>
        <p:spPr bwMode="auto">
          <a:xfrm>
            <a:off x="7673975" y="5299075"/>
            <a:ext cx="193675" cy="115888"/>
          </a:xfrm>
          <a:custGeom>
            <a:avLst/>
            <a:gdLst>
              <a:gd name="T0" fmla="*/ 135 w 137"/>
              <a:gd name="T1" fmla="*/ 43 h 73"/>
              <a:gd name="T2" fmla="*/ 136 w 137"/>
              <a:gd name="T3" fmla="*/ 43 h 73"/>
              <a:gd name="T4" fmla="*/ 11 w 137"/>
              <a:gd name="T5" fmla="*/ 0 h 73"/>
              <a:gd name="T6" fmla="*/ 0 w 137"/>
              <a:gd name="T7" fmla="*/ 28 h 73"/>
              <a:gd name="T8" fmla="*/ 125 w 137"/>
              <a:gd name="T9" fmla="*/ 71 h 73"/>
              <a:gd name="T10" fmla="*/ 126 w 137"/>
              <a:gd name="T11" fmla="*/ 72 h 73"/>
              <a:gd name="T12" fmla="*/ 125 w 137"/>
              <a:gd name="T13" fmla="*/ 71 h 73"/>
              <a:gd name="T14" fmla="*/ 125 w 137"/>
              <a:gd name="T15" fmla="*/ 72 h 73"/>
              <a:gd name="T16" fmla="*/ 126 w 137"/>
              <a:gd name="T17" fmla="*/ 72 h 73"/>
              <a:gd name="T18" fmla="*/ 135 w 137"/>
              <a:gd name="T19" fmla="*/ 43 h 7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7"/>
              <a:gd name="T31" fmla="*/ 0 h 73"/>
              <a:gd name="T32" fmla="*/ 137 w 137"/>
              <a:gd name="T33" fmla="*/ 73 h 7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7" h="73">
                <a:moveTo>
                  <a:pt x="135" y="43"/>
                </a:moveTo>
                <a:lnTo>
                  <a:pt x="136" y="43"/>
                </a:lnTo>
                <a:lnTo>
                  <a:pt x="11" y="0"/>
                </a:lnTo>
                <a:lnTo>
                  <a:pt x="0" y="28"/>
                </a:lnTo>
                <a:lnTo>
                  <a:pt x="125" y="71"/>
                </a:lnTo>
                <a:lnTo>
                  <a:pt x="126" y="72"/>
                </a:lnTo>
                <a:lnTo>
                  <a:pt x="125" y="71"/>
                </a:lnTo>
                <a:lnTo>
                  <a:pt x="125" y="72"/>
                </a:lnTo>
                <a:lnTo>
                  <a:pt x="126" y="72"/>
                </a:lnTo>
                <a:lnTo>
                  <a:pt x="135" y="43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61" name="Freeform 67"/>
          <p:cNvSpPr>
            <a:spLocks/>
          </p:cNvSpPr>
          <p:nvPr/>
        </p:nvSpPr>
        <p:spPr bwMode="auto">
          <a:xfrm>
            <a:off x="7859713" y="5373688"/>
            <a:ext cx="190500" cy="101600"/>
          </a:xfrm>
          <a:custGeom>
            <a:avLst/>
            <a:gdLst>
              <a:gd name="T0" fmla="*/ 132 w 134"/>
              <a:gd name="T1" fmla="*/ 35 h 64"/>
              <a:gd name="T2" fmla="*/ 133 w 134"/>
              <a:gd name="T3" fmla="*/ 35 h 64"/>
              <a:gd name="T4" fmla="*/ 9 w 134"/>
              <a:gd name="T5" fmla="*/ 0 h 64"/>
              <a:gd name="T6" fmla="*/ 0 w 134"/>
              <a:gd name="T7" fmla="*/ 28 h 64"/>
              <a:gd name="T8" fmla="*/ 124 w 134"/>
              <a:gd name="T9" fmla="*/ 63 h 64"/>
              <a:gd name="T10" fmla="*/ 125 w 134"/>
              <a:gd name="T11" fmla="*/ 63 h 64"/>
              <a:gd name="T12" fmla="*/ 124 w 134"/>
              <a:gd name="T13" fmla="*/ 63 h 64"/>
              <a:gd name="T14" fmla="*/ 125 w 134"/>
              <a:gd name="T15" fmla="*/ 63 h 64"/>
              <a:gd name="T16" fmla="*/ 132 w 134"/>
              <a:gd name="T17" fmla="*/ 35 h 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4"/>
              <a:gd name="T28" fmla="*/ 0 h 64"/>
              <a:gd name="T29" fmla="*/ 134 w 134"/>
              <a:gd name="T30" fmla="*/ 64 h 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4" h="64">
                <a:moveTo>
                  <a:pt x="132" y="35"/>
                </a:moveTo>
                <a:lnTo>
                  <a:pt x="133" y="35"/>
                </a:lnTo>
                <a:lnTo>
                  <a:pt x="9" y="0"/>
                </a:lnTo>
                <a:lnTo>
                  <a:pt x="0" y="28"/>
                </a:lnTo>
                <a:lnTo>
                  <a:pt x="124" y="63"/>
                </a:lnTo>
                <a:lnTo>
                  <a:pt x="125" y="63"/>
                </a:lnTo>
                <a:lnTo>
                  <a:pt x="124" y="63"/>
                </a:lnTo>
                <a:lnTo>
                  <a:pt x="125" y="63"/>
                </a:lnTo>
                <a:lnTo>
                  <a:pt x="132" y="35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62" name="Freeform 68"/>
          <p:cNvSpPr>
            <a:spLocks/>
          </p:cNvSpPr>
          <p:nvPr/>
        </p:nvSpPr>
        <p:spPr bwMode="auto">
          <a:xfrm>
            <a:off x="8045450" y="5434013"/>
            <a:ext cx="217488" cy="96837"/>
          </a:xfrm>
          <a:custGeom>
            <a:avLst/>
            <a:gdLst>
              <a:gd name="T0" fmla="*/ 151 w 155"/>
              <a:gd name="T1" fmla="*/ 46 h 61"/>
              <a:gd name="T2" fmla="*/ 154 w 155"/>
              <a:gd name="T3" fmla="*/ 32 h 61"/>
              <a:gd name="T4" fmla="*/ 7 w 155"/>
              <a:gd name="T5" fmla="*/ 0 h 61"/>
              <a:gd name="T6" fmla="*/ 0 w 155"/>
              <a:gd name="T7" fmla="*/ 28 h 61"/>
              <a:gd name="T8" fmla="*/ 147 w 155"/>
              <a:gd name="T9" fmla="*/ 60 h 61"/>
              <a:gd name="T10" fmla="*/ 151 w 155"/>
              <a:gd name="T11" fmla="*/ 46 h 6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5"/>
              <a:gd name="T19" fmla="*/ 0 h 61"/>
              <a:gd name="T20" fmla="*/ 155 w 155"/>
              <a:gd name="T21" fmla="*/ 61 h 6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5" h="61">
                <a:moveTo>
                  <a:pt x="151" y="46"/>
                </a:moveTo>
                <a:lnTo>
                  <a:pt x="154" y="32"/>
                </a:lnTo>
                <a:lnTo>
                  <a:pt x="7" y="0"/>
                </a:lnTo>
                <a:lnTo>
                  <a:pt x="0" y="28"/>
                </a:lnTo>
                <a:lnTo>
                  <a:pt x="147" y="60"/>
                </a:lnTo>
                <a:lnTo>
                  <a:pt x="151" y="46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63" name="Freeform 69"/>
          <p:cNvSpPr>
            <a:spLocks/>
          </p:cNvSpPr>
          <p:nvPr/>
        </p:nvSpPr>
        <p:spPr bwMode="auto">
          <a:xfrm>
            <a:off x="2392363" y="5600700"/>
            <a:ext cx="171450" cy="76200"/>
          </a:xfrm>
          <a:custGeom>
            <a:avLst/>
            <a:gdLst>
              <a:gd name="T0" fmla="*/ 111 w 121"/>
              <a:gd name="T1" fmla="*/ 1 h 48"/>
              <a:gd name="T2" fmla="*/ 113 w 121"/>
              <a:gd name="T3" fmla="*/ 0 h 48"/>
              <a:gd name="T4" fmla="*/ 0 w 121"/>
              <a:gd name="T5" fmla="*/ 19 h 48"/>
              <a:gd name="T6" fmla="*/ 6 w 121"/>
              <a:gd name="T7" fmla="*/ 47 h 48"/>
              <a:gd name="T8" fmla="*/ 118 w 121"/>
              <a:gd name="T9" fmla="*/ 29 h 48"/>
              <a:gd name="T10" fmla="*/ 120 w 121"/>
              <a:gd name="T11" fmla="*/ 28 h 48"/>
              <a:gd name="T12" fmla="*/ 118 w 121"/>
              <a:gd name="T13" fmla="*/ 29 h 48"/>
              <a:gd name="T14" fmla="*/ 119 w 121"/>
              <a:gd name="T15" fmla="*/ 28 h 48"/>
              <a:gd name="T16" fmla="*/ 120 w 121"/>
              <a:gd name="T17" fmla="*/ 28 h 48"/>
              <a:gd name="T18" fmla="*/ 111 w 121"/>
              <a:gd name="T19" fmla="*/ 1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"/>
              <a:gd name="T31" fmla="*/ 0 h 48"/>
              <a:gd name="T32" fmla="*/ 121 w 121"/>
              <a:gd name="T33" fmla="*/ 48 h 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" h="48">
                <a:moveTo>
                  <a:pt x="111" y="1"/>
                </a:moveTo>
                <a:lnTo>
                  <a:pt x="113" y="0"/>
                </a:lnTo>
                <a:lnTo>
                  <a:pt x="0" y="19"/>
                </a:lnTo>
                <a:lnTo>
                  <a:pt x="6" y="47"/>
                </a:lnTo>
                <a:lnTo>
                  <a:pt x="118" y="29"/>
                </a:lnTo>
                <a:lnTo>
                  <a:pt x="120" y="28"/>
                </a:lnTo>
                <a:lnTo>
                  <a:pt x="118" y="29"/>
                </a:lnTo>
                <a:lnTo>
                  <a:pt x="119" y="28"/>
                </a:lnTo>
                <a:lnTo>
                  <a:pt x="120" y="28"/>
                </a:lnTo>
                <a:lnTo>
                  <a:pt x="111" y="1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64" name="Freeform 70"/>
          <p:cNvSpPr>
            <a:spLocks/>
          </p:cNvSpPr>
          <p:nvPr/>
        </p:nvSpPr>
        <p:spPr bwMode="auto">
          <a:xfrm>
            <a:off x="2557463" y="5556250"/>
            <a:ext cx="153987" cy="87313"/>
          </a:xfrm>
          <a:custGeom>
            <a:avLst/>
            <a:gdLst>
              <a:gd name="T0" fmla="*/ 97 w 109"/>
              <a:gd name="T1" fmla="*/ 0 h 55"/>
              <a:gd name="T2" fmla="*/ 98 w 109"/>
              <a:gd name="T3" fmla="*/ 0 h 55"/>
              <a:gd name="T4" fmla="*/ 0 w 109"/>
              <a:gd name="T5" fmla="*/ 26 h 55"/>
              <a:gd name="T6" fmla="*/ 9 w 109"/>
              <a:gd name="T7" fmla="*/ 54 h 55"/>
              <a:gd name="T8" fmla="*/ 107 w 109"/>
              <a:gd name="T9" fmla="*/ 28 h 55"/>
              <a:gd name="T10" fmla="*/ 108 w 109"/>
              <a:gd name="T11" fmla="*/ 27 h 55"/>
              <a:gd name="T12" fmla="*/ 107 w 109"/>
              <a:gd name="T13" fmla="*/ 28 h 55"/>
              <a:gd name="T14" fmla="*/ 108 w 109"/>
              <a:gd name="T15" fmla="*/ 27 h 55"/>
              <a:gd name="T16" fmla="*/ 97 w 109"/>
              <a:gd name="T17" fmla="*/ 0 h 5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"/>
              <a:gd name="T28" fmla="*/ 0 h 55"/>
              <a:gd name="T29" fmla="*/ 109 w 109"/>
              <a:gd name="T30" fmla="*/ 55 h 5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" h="55">
                <a:moveTo>
                  <a:pt x="97" y="0"/>
                </a:moveTo>
                <a:lnTo>
                  <a:pt x="98" y="0"/>
                </a:lnTo>
                <a:lnTo>
                  <a:pt x="0" y="26"/>
                </a:lnTo>
                <a:lnTo>
                  <a:pt x="9" y="54"/>
                </a:lnTo>
                <a:lnTo>
                  <a:pt x="107" y="28"/>
                </a:lnTo>
                <a:lnTo>
                  <a:pt x="108" y="27"/>
                </a:lnTo>
                <a:lnTo>
                  <a:pt x="107" y="28"/>
                </a:lnTo>
                <a:lnTo>
                  <a:pt x="108" y="27"/>
                </a:lnTo>
                <a:lnTo>
                  <a:pt x="97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65" name="Freeform 71"/>
          <p:cNvSpPr>
            <a:spLocks/>
          </p:cNvSpPr>
          <p:nvPr/>
        </p:nvSpPr>
        <p:spPr bwMode="auto">
          <a:xfrm>
            <a:off x="2700338" y="5500688"/>
            <a:ext cx="147637" cy="95250"/>
          </a:xfrm>
          <a:custGeom>
            <a:avLst/>
            <a:gdLst>
              <a:gd name="T0" fmla="*/ 87 w 103"/>
              <a:gd name="T1" fmla="*/ 1 h 60"/>
              <a:gd name="T2" fmla="*/ 89 w 103"/>
              <a:gd name="T3" fmla="*/ 0 h 60"/>
              <a:gd name="T4" fmla="*/ 0 w 103"/>
              <a:gd name="T5" fmla="*/ 32 h 60"/>
              <a:gd name="T6" fmla="*/ 11 w 103"/>
              <a:gd name="T7" fmla="*/ 59 h 60"/>
              <a:gd name="T8" fmla="*/ 100 w 103"/>
              <a:gd name="T9" fmla="*/ 27 h 60"/>
              <a:gd name="T10" fmla="*/ 102 w 103"/>
              <a:gd name="T11" fmla="*/ 26 h 60"/>
              <a:gd name="T12" fmla="*/ 100 w 103"/>
              <a:gd name="T13" fmla="*/ 27 h 60"/>
              <a:gd name="T14" fmla="*/ 101 w 103"/>
              <a:gd name="T15" fmla="*/ 26 h 60"/>
              <a:gd name="T16" fmla="*/ 102 w 103"/>
              <a:gd name="T17" fmla="*/ 26 h 60"/>
              <a:gd name="T18" fmla="*/ 87 w 103"/>
              <a:gd name="T19" fmla="*/ 1 h 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3"/>
              <a:gd name="T31" fmla="*/ 0 h 60"/>
              <a:gd name="T32" fmla="*/ 103 w 103"/>
              <a:gd name="T33" fmla="*/ 60 h 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3" h="60">
                <a:moveTo>
                  <a:pt x="87" y="1"/>
                </a:moveTo>
                <a:lnTo>
                  <a:pt x="89" y="0"/>
                </a:lnTo>
                <a:lnTo>
                  <a:pt x="0" y="32"/>
                </a:lnTo>
                <a:lnTo>
                  <a:pt x="11" y="59"/>
                </a:lnTo>
                <a:lnTo>
                  <a:pt x="100" y="27"/>
                </a:lnTo>
                <a:lnTo>
                  <a:pt x="102" y="26"/>
                </a:lnTo>
                <a:lnTo>
                  <a:pt x="100" y="27"/>
                </a:lnTo>
                <a:lnTo>
                  <a:pt x="101" y="26"/>
                </a:lnTo>
                <a:lnTo>
                  <a:pt x="102" y="26"/>
                </a:lnTo>
                <a:lnTo>
                  <a:pt x="87" y="1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66" name="Freeform 72"/>
          <p:cNvSpPr>
            <a:spLocks/>
          </p:cNvSpPr>
          <p:nvPr/>
        </p:nvSpPr>
        <p:spPr bwMode="auto">
          <a:xfrm>
            <a:off x="2830513" y="5386388"/>
            <a:ext cx="195262" cy="152400"/>
          </a:xfrm>
          <a:custGeom>
            <a:avLst/>
            <a:gdLst>
              <a:gd name="T0" fmla="*/ 116 w 138"/>
              <a:gd name="T1" fmla="*/ 1 h 96"/>
              <a:gd name="T2" fmla="*/ 119 w 138"/>
              <a:gd name="T3" fmla="*/ 0 h 96"/>
              <a:gd name="T4" fmla="*/ 0 w 138"/>
              <a:gd name="T5" fmla="*/ 69 h 96"/>
              <a:gd name="T6" fmla="*/ 15 w 138"/>
              <a:gd name="T7" fmla="*/ 95 h 96"/>
              <a:gd name="T8" fmla="*/ 134 w 138"/>
              <a:gd name="T9" fmla="*/ 25 h 96"/>
              <a:gd name="T10" fmla="*/ 137 w 138"/>
              <a:gd name="T11" fmla="*/ 24 h 96"/>
              <a:gd name="T12" fmla="*/ 134 w 138"/>
              <a:gd name="T13" fmla="*/ 25 h 96"/>
              <a:gd name="T14" fmla="*/ 136 w 138"/>
              <a:gd name="T15" fmla="*/ 25 h 96"/>
              <a:gd name="T16" fmla="*/ 137 w 138"/>
              <a:gd name="T17" fmla="*/ 24 h 96"/>
              <a:gd name="T18" fmla="*/ 116 w 138"/>
              <a:gd name="T19" fmla="*/ 1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8"/>
              <a:gd name="T31" fmla="*/ 0 h 96"/>
              <a:gd name="T32" fmla="*/ 138 w 138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8" h="96">
                <a:moveTo>
                  <a:pt x="116" y="1"/>
                </a:moveTo>
                <a:lnTo>
                  <a:pt x="119" y="0"/>
                </a:lnTo>
                <a:lnTo>
                  <a:pt x="0" y="69"/>
                </a:lnTo>
                <a:lnTo>
                  <a:pt x="15" y="95"/>
                </a:lnTo>
                <a:lnTo>
                  <a:pt x="134" y="25"/>
                </a:lnTo>
                <a:lnTo>
                  <a:pt x="137" y="24"/>
                </a:lnTo>
                <a:lnTo>
                  <a:pt x="134" y="25"/>
                </a:lnTo>
                <a:lnTo>
                  <a:pt x="136" y="25"/>
                </a:lnTo>
                <a:lnTo>
                  <a:pt x="137" y="24"/>
                </a:lnTo>
                <a:lnTo>
                  <a:pt x="116" y="1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67" name="Freeform 73"/>
          <p:cNvSpPr>
            <a:spLocks/>
          </p:cNvSpPr>
          <p:nvPr/>
        </p:nvSpPr>
        <p:spPr bwMode="auto">
          <a:xfrm>
            <a:off x="3001963" y="5232400"/>
            <a:ext cx="176212" cy="185738"/>
          </a:xfrm>
          <a:custGeom>
            <a:avLst/>
            <a:gdLst>
              <a:gd name="T0" fmla="*/ 101 w 125"/>
              <a:gd name="T1" fmla="*/ 2 h 117"/>
              <a:gd name="T2" fmla="*/ 102 w 125"/>
              <a:gd name="T3" fmla="*/ 0 h 117"/>
              <a:gd name="T4" fmla="*/ 0 w 125"/>
              <a:gd name="T5" fmla="*/ 93 h 117"/>
              <a:gd name="T6" fmla="*/ 21 w 125"/>
              <a:gd name="T7" fmla="*/ 116 h 117"/>
              <a:gd name="T8" fmla="*/ 123 w 125"/>
              <a:gd name="T9" fmla="*/ 24 h 117"/>
              <a:gd name="T10" fmla="*/ 124 w 125"/>
              <a:gd name="T11" fmla="*/ 22 h 117"/>
              <a:gd name="T12" fmla="*/ 123 w 125"/>
              <a:gd name="T13" fmla="*/ 24 h 117"/>
              <a:gd name="T14" fmla="*/ 123 w 125"/>
              <a:gd name="T15" fmla="*/ 22 h 117"/>
              <a:gd name="T16" fmla="*/ 124 w 125"/>
              <a:gd name="T17" fmla="*/ 22 h 117"/>
              <a:gd name="T18" fmla="*/ 101 w 125"/>
              <a:gd name="T19" fmla="*/ 2 h 11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5"/>
              <a:gd name="T31" fmla="*/ 0 h 117"/>
              <a:gd name="T32" fmla="*/ 125 w 125"/>
              <a:gd name="T33" fmla="*/ 117 h 11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5" h="117">
                <a:moveTo>
                  <a:pt x="101" y="2"/>
                </a:moveTo>
                <a:lnTo>
                  <a:pt x="102" y="0"/>
                </a:lnTo>
                <a:lnTo>
                  <a:pt x="0" y="93"/>
                </a:lnTo>
                <a:lnTo>
                  <a:pt x="21" y="116"/>
                </a:lnTo>
                <a:lnTo>
                  <a:pt x="123" y="24"/>
                </a:lnTo>
                <a:lnTo>
                  <a:pt x="124" y="22"/>
                </a:lnTo>
                <a:lnTo>
                  <a:pt x="123" y="24"/>
                </a:lnTo>
                <a:lnTo>
                  <a:pt x="123" y="22"/>
                </a:lnTo>
                <a:lnTo>
                  <a:pt x="124" y="22"/>
                </a:lnTo>
                <a:lnTo>
                  <a:pt x="101" y="2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68" name="Freeform 74"/>
          <p:cNvSpPr>
            <a:spLocks/>
          </p:cNvSpPr>
          <p:nvPr/>
        </p:nvSpPr>
        <p:spPr bwMode="auto">
          <a:xfrm>
            <a:off x="3152775" y="5024438"/>
            <a:ext cx="185738" cy="236537"/>
          </a:xfrm>
          <a:custGeom>
            <a:avLst/>
            <a:gdLst>
              <a:gd name="T0" fmla="*/ 105 w 132"/>
              <a:gd name="T1" fmla="*/ 1 h 149"/>
              <a:gd name="T2" fmla="*/ 107 w 132"/>
              <a:gd name="T3" fmla="*/ 0 h 149"/>
              <a:gd name="T4" fmla="*/ 0 w 132"/>
              <a:gd name="T5" fmla="*/ 128 h 149"/>
              <a:gd name="T6" fmla="*/ 23 w 132"/>
              <a:gd name="T7" fmla="*/ 148 h 149"/>
              <a:gd name="T8" fmla="*/ 130 w 132"/>
              <a:gd name="T9" fmla="*/ 20 h 149"/>
              <a:gd name="T10" fmla="*/ 131 w 132"/>
              <a:gd name="T11" fmla="*/ 19 h 149"/>
              <a:gd name="T12" fmla="*/ 130 w 132"/>
              <a:gd name="T13" fmla="*/ 20 h 149"/>
              <a:gd name="T14" fmla="*/ 130 w 132"/>
              <a:gd name="T15" fmla="*/ 19 h 149"/>
              <a:gd name="T16" fmla="*/ 131 w 132"/>
              <a:gd name="T17" fmla="*/ 19 h 149"/>
              <a:gd name="T18" fmla="*/ 105 w 132"/>
              <a:gd name="T19" fmla="*/ 1 h 14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"/>
              <a:gd name="T31" fmla="*/ 0 h 149"/>
              <a:gd name="T32" fmla="*/ 132 w 132"/>
              <a:gd name="T33" fmla="*/ 149 h 14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" h="149">
                <a:moveTo>
                  <a:pt x="105" y="1"/>
                </a:moveTo>
                <a:lnTo>
                  <a:pt x="107" y="0"/>
                </a:lnTo>
                <a:lnTo>
                  <a:pt x="0" y="128"/>
                </a:lnTo>
                <a:lnTo>
                  <a:pt x="23" y="148"/>
                </a:lnTo>
                <a:lnTo>
                  <a:pt x="130" y="20"/>
                </a:lnTo>
                <a:lnTo>
                  <a:pt x="131" y="19"/>
                </a:lnTo>
                <a:lnTo>
                  <a:pt x="130" y="20"/>
                </a:lnTo>
                <a:lnTo>
                  <a:pt x="130" y="19"/>
                </a:lnTo>
                <a:lnTo>
                  <a:pt x="131" y="19"/>
                </a:lnTo>
                <a:lnTo>
                  <a:pt x="105" y="1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69" name="Freeform 75"/>
          <p:cNvSpPr>
            <a:spLocks/>
          </p:cNvSpPr>
          <p:nvPr/>
        </p:nvSpPr>
        <p:spPr bwMode="auto">
          <a:xfrm>
            <a:off x="3306763" y="4783138"/>
            <a:ext cx="190500" cy="265112"/>
          </a:xfrm>
          <a:custGeom>
            <a:avLst/>
            <a:gdLst>
              <a:gd name="T0" fmla="*/ 107 w 135"/>
              <a:gd name="T1" fmla="*/ 1 h 167"/>
              <a:gd name="T2" fmla="*/ 108 w 135"/>
              <a:gd name="T3" fmla="*/ 0 h 167"/>
              <a:gd name="T4" fmla="*/ 0 w 135"/>
              <a:gd name="T5" fmla="*/ 148 h 167"/>
              <a:gd name="T6" fmla="*/ 26 w 135"/>
              <a:gd name="T7" fmla="*/ 166 h 167"/>
              <a:gd name="T8" fmla="*/ 133 w 135"/>
              <a:gd name="T9" fmla="*/ 18 h 167"/>
              <a:gd name="T10" fmla="*/ 134 w 135"/>
              <a:gd name="T11" fmla="*/ 16 h 167"/>
              <a:gd name="T12" fmla="*/ 133 w 135"/>
              <a:gd name="T13" fmla="*/ 18 h 167"/>
              <a:gd name="T14" fmla="*/ 134 w 135"/>
              <a:gd name="T15" fmla="*/ 17 h 167"/>
              <a:gd name="T16" fmla="*/ 134 w 135"/>
              <a:gd name="T17" fmla="*/ 16 h 167"/>
              <a:gd name="T18" fmla="*/ 107 w 135"/>
              <a:gd name="T19" fmla="*/ 1 h 1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5"/>
              <a:gd name="T31" fmla="*/ 0 h 167"/>
              <a:gd name="T32" fmla="*/ 135 w 135"/>
              <a:gd name="T33" fmla="*/ 167 h 16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5" h="167">
                <a:moveTo>
                  <a:pt x="107" y="1"/>
                </a:moveTo>
                <a:lnTo>
                  <a:pt x="108" y="0"/>
                </a:lnTo>
                <a:lnTo>
                  <a:pt x="0" y="148"/>
                </a:lnTo>
                <a:lnTo>
                  <a:pt x="26" y="166"/>
                </a:lnTo>
                <a:lnTo>
                  <a:pt x="133" y="18"/>
                </a:lnTo>
                <a:lnTo>
                  <a:pt x="134" y="16"/>
                </a:lnTo>
                <a:lnTo>
                  <a:pt x="133" y="18"/>
                </a:lnTo>
                <a:lnTo>
                  <a:pt x="134" y="17"/>
                </a:lnTo>
                <a:lnTo>
                  <a:pt x="134" y="16"/>
                </a:lnTo>
                <a:lnTo>
                  <a:pt x="107" y="1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70" name="Freeform 76"/>
          <p:cNvSpPr>
            <a:spLocks/>
          </p:cNvSpPr>
          <p:nvPr/>
        </p:nvSpPr>
        <p:spPr bwMode="auto">
          <a:xfrm>
            <a:off x="3465513" y="4597400"/>
            <a:ext cx="127000" cy="204788"/>
          </a:xfrm>
          <a:custGeom>
            <a:avLst/>
            <a:gdLst>
              <a:gd name="T0" fmla="*/ 63 w 91"/>
              <a:gd name="T1" fmla="*/ 1 h 129"/>
              <a:gd name="T2" fmla="*/ 63 w 91"/>
              <a:gd name="T3" fmla="*/ 0 h 129"/>
              <a:gd name="T4" fmla="*/ 0 w 91"/>
              <a:gd name="T5" fmla="*/ 113 h 129"/>
              <a:gd name="T6" fmla="*/ 26 w 91"/>
              <a:gd name="T7" fmla="*/ 128 h 129"/>
              <a:gd name="T8" fmla="*/ 89 w 91"/>
              <a:gd name="T9" fmla="*/ 15 h 129"/>
              <a:gd name="T10" fmla="*/ 90 w 91"/>
              <a:gd name="T11" fmla="*/ 15 h 129"/>
              <a:gd name="T12" fmla="*/ 89 w 91"/>
              <a:gd name="T13" fmla="*/ 15 h 129"/>
              <a:gd name="T14" fmla="*/ 90 w 91"/>
              <a:gd name="T15" fmla="*/ 15 h 129"/>
              <a:gd name="T16" fmla="*/ 63 w 91"/>
              <a:gd name="T17" fmla="*/ 1 h 1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1"/>
              <a:gd name="T28" fmla="*/ 0 h 129"/>
              <a:gd name="T29" fmla="*/ 91 w 91"/>
              <a:gd name="T30" fmla="*/ 129 h 12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1" h="129">
                <a:moveTo>
                  <a:pt x="63" y="1"/>
                </a:moveTo>
                <a:lnTo>
                  <a:pt x="63" y="0"/>
                </a:lnTo>
                <a:lnTo>
                  <a:pt x="0" y="113"/>
                </a:lnTo>
                <a:lnTo>
                  <a:pt x="26" y="128"/>
                </a:lnTo>
                <a:lnTo>
                  <a:pt x="89" y="15"/>
                </a:lnTo>
                <a:lnTo>
                  <a:pt x="90" y="15"/>
                </a:lnTo>
                <a:lnTo>
                  <a:pt x="89" y="15"/>
                </a:lnTo>
                <a:lnTo>
                  <a:pt x="90" y="15"/>
                </a:lnTo>
                <a:lnTo>
                  <a:pt x="63" y="1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71" name="Freeform 77"/>
          <p:cNvSpPr>
            <a:spLocks/>
          </p:cNvSpPr>
          <p:nvPr/>
        </p:nvSpPr>
        <p:spPr bwMode="auto">
          <a:xfrm>
            <a:off x="3559175" y="4360863"/>
            <a:ext cx="152400" cy="254000"/>
          </a:xfrm>
          <a:custGeom>
            <a:avLst/>
            <a:gdLst>
              <a:gd name="T0" fmla="*/ 79 w 107"/>
              <a:gd name="T1" fmla="*/ 0 h 160"/>
              <a:gd name="T2" fmla="*/ 0 w 107"/>
              <a:gd name="T3" fmla="*/ 145 h 160"/>
              <a:gd name="T4" fmla="*/ 27 w 107"/>
              <a:gd name="T5" fmla="*/ 159 h 160"/>
              <a:gd name="T6" fmla="*/ 106 w 107"/>
              <a:gd name="T7" fmla="*/ 13 h 160"/>
              <a:gd name="T8" fmla="*/ 79 w 107"/>
              <a:gd name="T9" fmla="*/ 0 h 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"/>
              <a:gd name="T16" fmla="*/ 0 h 160"/>
              <a:gd name="T17" fmla="*/ 107 w 107"/>
              <a:gd name="T18" fmla="*/ 160 h 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" h="160">
                <a:moveTo>
                  <a:pt x="79" y="0"/>
                </a:moveTo>
                <a:lnTo>
                  <a:pt x="0" y="145"/>
                </a:lnTo>
                <a:lnTo>
                  <a:pt x="27" y="159"/>
                </a:lnTo>
                <a:lnTo>
                  <a:pt x="106" y="13"/>
                </a:lnTo>
                <a:lnTo>
                  <a:pt x="79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72" name="Freeform 78"/>
          <p:cNvSpPr>
            <a:spLocks/>
          </p:cNvSpPr>
          <p:nvPr/>
        </p:nvSpPr>
        <p:spPr bwMode="auto">
          <a:xfrm>
            <a:off x="3676650" y="4105275"/>
            <a:ext cx="152400" cy="269875"/>
          </a:xfrm>
          <a:custGeom>
            <a:avLst/>
            <a:gdLst>
              <a:gd name="T0" fmla="*/ 81 w 109"/>
              <a:gd name="T1" fmla="*/ 0 h 170"/>
              <a:gd name="T2" fmla="*/ 81 w 109"/>
              <a:gd name="T3" fmla="*/ 1 h 170"/>
              <a:gd name="T4" fmla="*/ 0 w 109"/>
              <a:gd name="T5" fmla="*/ 155 h 170"/>
              <a:gd name="T6" fmla="*/ 27 w 109"/>
              <a:gd name="T7" fmla="*/ 169 h 170"/>
              <a:gd name="T8" fmla="*/ 108 w 109"/>
              <a:gd name="T9" fmla="*/ 15 h 170"/>
              <a:gd name="T10" fmla="*/ 108 w 109"/>
              <a:gd name="T11" fmla="*/ 16 h 170"/>
              <a:gd name="T12" fmla="*/ 81 w 109"/>
              <a:gd name="T13" fmla="*/ 0 h 170"/>
              <a:gd name="T14" fmla="*/ 81 w 109"/>
              <a:gd name="T15" fmla="*/ 1 h 170"/>
              <a:gd name="T16" fmla="*/ 81 w 109"/>
              <a:gd name="T17" fmla="*/ 0 h 17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"/>
              <a:gd name="T28" fmla="*/ 0 h 170"/>
              <a:gd name="T29" fmla="*/ 109 w 109"/>
              <a:gd name="T30" fmla="*/ 170 h 17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" h="170">
                <a:moveTo>
                  <a:pt x="81" y="0"/>
                </a:moveTo>
                <a:lnTo>
                  <a:pt x="81" y="1"/>
                </a:lnTo>
                <a:lnTo>
                  <a:pt x="0" y="155"/>
                </a:lnTo>
                <a:lnTo>
                  <a:pt x="27" y="169"/>
                </a:lnTo>
                <a:lnTo>
                  <a:pt x="108" y="15"/>
                </a:lnTo>
                <a:lnTo>
                  <a:pt x="108" y="16"/>
                </a:lnTo>
                <a:lnTo>
                  <a:pt x="81" y="0"/>
                </a:lnTo>
                <a:lnTo>
                  <a:pt x="81" y="1"/>
                </a:lnTo>
                <a:lnTo>
                  <a:pt x="81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73" name="Freeform 79"/>
          <p:cNvSpPr>
            <a:spLocks/>
          </p:cNvSpPr>
          <p:nvPr/>
        </p:nvSpPr>
        <p:spPr bwMode="auto">
          <a:xfrm>
            <a:off x="3797300" y="3887788"/>
            <a:ext cx="147638" cy="236537"/>
          </a:xfrm>
          <a:custGeom>
            <a:avLst/>
            <a:gdLst>
              <a:gd name="T0" fmla="*/ 79 w 105"/>
              <a:gd name="T1" fmla="*/ 0 h 149"/>
              <a:gd name="T2" fmla="*/ 78 w 105"/>
              <a:gd name="T3" fmla="*/ 2 h 149"/>
              <a:gd name="T4" fmla="*/ 0 w 105"/>
              <a:gd name="T5" fmla="*/ 132 h 149"/>
              <a:gd name="T6" fmla="*/ 26 w 105"/>
              <a:gd name="T7" fmla="*/ 148 h 149"/>
              <a:gd name="T8" fmla="*/ 104 w 105"/>
              <a:gd name="T9" fmla="*/ 17 h 149"/>
              <a:gd name="T10" fmla="*/ 103 w 105"/>
              <a:gd name="T11" fmla="*/ 18 h 149"/>
              <a:gd name="T12" fmla="*/ 79 w 105"/>
              <a:gd name="T13" fmla="*/ 0 h 149"/>
              <a:gd name="T14" fmla="*/ 78 w 105"/>
              <a:gd name="T15" fmla="*/ 0 h 149"/>
              <a:gd name="T16" fmla="*/ 78 w 105"/>
              <a:gd name="T17" fmla="*/ 2 h 149"/>
              <a:gd name="T18" fmla="*/ 79 w 105"/>
              <a:gd name="T19" fmla="*/ 0 h 14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5"/>
              <a:gd name="T31" fmla="*/ 0 h 149"/>
              <a:gd name="T32" fmla="*/ 105 w 105"/>
              <a:gd name="T33" fmla="*/ 149 h 14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5" h="149">
                <a:moveTo>
                  <a:pt x="79" y="0"/>
                </a:moveTo>
                <a:lnTo>
                  <a:pt x="78" y="2"/>
                </a:lnTo>
                <a:lnTo>
                  <a:pt x="0" y="132"/>
                </a:lnTo>
                <a:lnTo>
                  <a:pt x="26" y="148"/>
                </a:lnTo>
                <a:lnTo>
                  <a:pt x="104" y="17"/>
                </a:lnTo>
                <a:lnTo>
                  <a:pt x="103" y="18"/>
                </a:lnTo>
                <a:lnTo>
                  <a:pt x="79" y="0"/>
                </a:lnTo>
                <a:lnTo>
                  <a:pt x="78" y="0"/>
                </a:lnTo>
                <a:lnTo>
                  <a:pt x="78" y="2"/>
                </a:lnTo>
                <a:lnTo>
                  <a:pt x="79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74" name="Freeform 80"/>
          <p:cNvSpPr>
            <a:spLocks/>
          </p:cNvSpPr>
          <p:nvPr/>
        </p:nvSpPr>
        <p:spPr bwMode="auto">
          <a:xfrm>
            <a:off x="3916363" y="3773488"/>
            <a:ext cx="107950" cy="136525"/>
          </a:xfrm>
          <a:custGeom>
            <a:avLst/>
            <a:gdLst>
              <a:gd name="T0" fmla="*/ 53 w 76"/>
              <a:gd name="T1" fmla="*/ 0 h 86"/>
              <a:gd name="T2" fmla="*/ 52 w 76"/>
              <a:gd name="T3" fmla="*/ 1 h 86"/>
              <a:gd name="T4" fmla="*/ 0 w 76"/>
              <a:gd name="T5" fmla="*/ 67 h 86"/>
              <a:gd name="T6" fmla="*/ 23 w 76"/>
              <a:gd name="T7" fmla="*/ 85 h 86"/>
              <a:gd name="T8" fmla="*/ 75 w 76"/>
              <a:gd name="T9" fmla="*/ 20 h 86"/>
              <a:gd name="T10" fmla="*/ 74 w 76"/>
              <a:gd name="T11" fmla="*/ 21 h 86"/>
              <a:gd name="T12" fmla="*/ 53 w 76"/>
              <a:gd name="T13" fmla="*/ 0 h 86"/>
              <a:gd name="T14" fmla="*/ 52 w 76"/>
              <a:gd name="T15" fmla="*/ 1 h 86"/>
              <a:gd name="T16" fmla="*/ 53 w 76"/>
              <a:gd name="T17" fmla="*/ 0 h 8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"/>
              <a:gd name="T28" fmla="*/ 0 h 86"/>
              <a:gd name="T29" fmla="*/ 76 w 76"/>
              <a:gd name="T30" fmla="*/ 86 h 8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" h="86">
                <a:moveTo>
                  <a:pt x="53" y="0"/>
                </a:moveTo>
                <a:lnTo>
                  <a:pt x="52" y="1"/>
                </a:lnTo>
                <a:lnTo>
                  <a:pt x="0" y="67"/>
                </a:lnTo>
                <a:lnTo>
                  <a:pt x="23" y="85"/>
                </a:lnTo>
                <a:lnTo>
                  <a:pt x="75" y="20"/>
                </a:lnTo>
                <a:lnTo>
                  <a:pt x="74" y="21"/>
                </a:lnTo>
                <a:lnTo>
                  <a:pt x="53" y="0"/>
                </a:lnTo>
                <a:lnTo>
                  <a:pt x="52" y="1"/>
                </a:lnTo>
                <a:lnTo>
                  <a:pt x="53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75" name="Freeform 81"/>
          <p:cNvSpPr>
            <a:spLocks/>
          </p:cNvSpPr>
          <p:nvPr/>
        </p:nvSpPr>
        <p:spPr bwMode="auto">
          <a:xfrm>
            <a:off x="3995738" y="3644900"/>
            <a:ext cx="134937" cy="155575"/>
          </a:xfrm>
          <a:custGeom>
            <a:avLst/>
            <a:gdLst>
              <a:gd name="T0" fmla="*/ 73 w 95"/>
              <a:gd name="T1" fmla="*/ 0 h 98"/>
              <a:gd name="T2" fmla="*/ 72 w 95"/>
              <a:gd name="T3" fmla="*/ 1 h 98"/>
              <a:gd name="T4" fmla="*/ 0 w 95"/>
              <a:gd name="T5" fmla="*/ 76 h 98"/>
              <a:gd name="T6" fmla="*/ 22 w 95"/>
              <a:gd name="T7" fmla="*/ 97 h 98"/>
              <a:gd name="T8" fmla="*/ 94 w 95"/>
              <a:gd name="T9" fmla="*/ 22 h 98"/>
              <a:gd name="T10" fmla="*/ 93 w 95"/>
              <a:gd name="T11" fmla="*/ 23 h 98"/>
              <a:gd name="T12" fmla="*/ 73 w 95"/>
              <a:gd name="T13" fmla="*/ 0 h 98"/>
              <a:gd name="T14" fmla="*/ 72 w 95"/>
              <a:gd name="T15" fmla="*/ 1 h 98"/>
              <a:gd name="T16" fmla="*/ 73 w 95"/>
              <a:gd name="T17" fmla="*/ 0 h 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"/>
              <a:gd name="T28" fmla="*/ 0 h 98"/>
              <a:gd name="T29" fmla="*/ 95 w 95"/>
              <a:gd name="T30" fmla="*/ 98 h 9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" h="98">
                <a:moveTo>
                  <a:pt x="73" y="0"/>
                </a:moveTo>
                <a:lnTo>
                  <a:pt x="72" y="1"/>
                </a:lnTo>
                <a:lnTo>
                  <a:pt x="0" y="76"/>
                </a:lnTo>
                <a:lnTo>
                  <a:pt x="22" y="97"/>
                </a:lnTo>
                <a:lnTo>
                  <a:pt x="94" y="22"/>
                </a:lnTo>
                <a:lnTo>
                  <a:pt x="93" y="23"/>
                </a:lnTo>
                <a:lnTo>
                  <a:pt x="73" y="0"/>
                </a:lnTo>
                <a:lnTo>
                  <a:pt x="72" y="1"/>
                </a:lnTo>
                <a:lnTo>
                  <a:pt x="73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76" name="Freeform 82"/>
          <p:cNvSpPr>
            <a:spLocks/>
          </p:cNvSpPr>
          <p:nvPr/>
        </p:nvSpPr>
        <p:spPr bwMode="auto">
          <a:xfrm>
            <a:off x="4106863" y="3525838"/>
            <a:ext cx="146050" cy="149225"/>
          </a:xfrm>
          <a:custGeom>
            <a:avLst/>
            <a:gdLst>
              <a:gd name="T0" fmla="*/ 85 w 104"/>
              <a:gd name="T1" fmla="*/ 0 h 94"/>
              <a:gd name="T2" fmla="*/ 84 w 104"/>
              <a:gd name="T3" fmla="*/ 2 h 94"/>
              <a:gd name="T4" fmla="*/ 0 w 104"/>
              <a:gd name="T5" fmla="*/ 70 h 94"/>
              <a:gd name="T6" fmla="*/ 20 w 104"/>
              <a:gd name="T7" fmla="*/ 93 h 94"/>
              <a:gd name="T8" fmla="*/ 103 w 104"/>
              <a:gd name="T9" fmla="*/ 24 h 94"/>
              <a:gd name="T10" fmla="*/ 102 w 104"/>
              <a:gd name="T11" fmla="*/ 25 h 94"/>
              <a:gd name="T12" fmla="*/ 85 w 104"/>
              <a:gd name="T13" fmla="*/ 0 h 94"/>
              <a:gd name="T14" fmla="*/ 84 w 104"/>
              <a:gd name="T15" fmla="*/ 1 h 94"/>
              <a:gd name="T16" fmla="*/ 84 w 104"/>
              <a:gd name="T17" fmla="*/ 2 h 94"/>
              <a:gd name="T18" fmla="*/ 85 w 104"/>
              <a:gd name="T19" fmla="*/ 0 h 9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4"/>
              <a:gd name="T31" fmla="*/ 0 h 94"/>
              <a:gd name="T32" fmla="*/ 104 w 104"/>
              <a:gd name="T33" fmla="*/ 94 h 9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4" h="94">
                <a:moveTo>
                  <a:pt x="85" y="0"/>
                </a:moveTo>
                <a:lnTo>
                  <a:pt x="84" y="2"/>
                </a:lnTo>
                <a:lnTo>
                  <a:pt x="0" y="70"/>
                </a:lnTo>
                <a:lnTo>
                  <a:pt x="20" y="93"/>
                </a:lnTo>
                <a:lnTo>
                  <a:pt x="103" y="24"/>
                </a:lnTo>
                <a:lnTo>
                  <a:pt x="102" y="25"/>
                </a:lnTo>
                <a:lnTo>
                  <a:pt x="85" y="0"/>
                </a:lnTo>
                <a:lnTo>
                  <a:pt x="84" y="1"/>
                </a:lnTo>
                <a:lnTo>
                  <a:pt x="84" y="2"/>
                </a:lnTo>
                <a:lnTo>
                  <a:pt x="85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77" name="Freeform 83"/>
          <p:cNvSpPr>
            <a:spLocks/>
          </p:cNvSpPr>
          <p:nvPr/>
        </p:nvSpPr>
        <p:spPr bwMode="auto">
          <a:xfrm>
            <a:off x="4233863" y="3421063"/>
            <a:ext cx="146050" cy="139700"/>
          </a:xfrm>
          <a:custGeom>
            <a:avLst/>
            <a:gdLst>
              <a:gd name="T0" fmla="*/ 86 w 104"/>
              <a:gd name="T1" fmla="*/ 0 h 88"/>
              <a:gd name="T2" fmla="*/ 86 w 104"/>
              <a:gd name="T3" fmla="*/ 1 h 88"/>
              <a:gd name="T4" fmla="*/ 0 w 104"/>
              <a:gd name="T5" fmla="*/ 62 h 88"/>
              <a:gd name="T6" fmla="*/ 17 w 104"/>
              <a:gd name="T7" fmla="*/ 87 h 88"/>
              <a:gd name="T8" fmla="*/ 103 w 104"/>
              <a:gd name="T9" fmla="*/ 25 h 88"/>
              <a:gd name="T10" fmla="*/ 103 w 104"/>
              <a:gd name="T11" fmla="*/ 26 h 88"/>
              <a:gd name="T12" fmla="*/ 86 w 104"/>
              <a:gd name="T13" fmla="*/ 0 h 88"/>
              <a:gd name="T14" fmla="*/ 86 w 104"/>
              <a:gd name="T15" fmla="*/ 1 h 88"/>
              <a:gd name="T16" fmla="*/ 86 w 104"/>
              <a:gd name="T17" fmla="*/ 0 h 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88"/>
              <a:gd name="T29" fmla="*/ 104 w 104"/>
              <a:gd name="T30" fmla="*/ 88 h 8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88">
                <a:moveTo>
                  <a:pt x="86" y="0"/>
                </a:moveTo>
                <a:lnTo>
                  <a:pt x="86" y="1"/>
                </a:lnTo>
                <a:lnTo>
                  <a:pt x="0" y="62"/>
                </a:lnTo>
                <a:lnTo>
                  <a:pt x="17" y="87"/>
                </a:lnTo>
                <a:lnTo>
                  <a:pt x="103" y="25"/>
                </a:lnTo>
                <a:lnTo>
                  <a:pt x="103" y="26"/>
                </a:lnTo>
                <a:lnTo>
                  <a:pt x="86" y="0"/>
                </a:lnTo>
                <a:lnTo>
                  <a:pt x="86" y="1"/>
                </a:lnTo>
                <a:lnTo>
                  <a:pt x="86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78" name="Freeform 84"/>
          <p:cNvSpPr>
            <a:spLocks/>
          </p:cNvSpPr>
          <p:nvPr/>
        </p:nvSpPr>
        <p:spPr bwMode="auto">
          <a:xfrm>
            <a:off x="4362450" y="3314700"/>
            <a:ext cx="166688" cy="142875"/>
          </a:xfrm>
          <a:custGeom>
            <a:avLst/>
            <a:gdLst>
              <a:gd name="T0" fmla="*/ 103 w 119"/>
              <a:gd name="T1" fmla="*/ 0 h 90"/>
              <a:gd name="T2" fmla="*/ 102 w 119"/>
              <a:gd name="T3" fmla="*/ 0 h 90"/>
              <a:gd name="T4" fmla="*/ 0 w 119"/>
              <a:gd name="T5" fmla="*/ 63 h 90"/>
              <a:gd name="T6" fmla="*/ 17 w 119"/>
              <a:gd name="T7" fmla="*/ 89 h 90"/>
              <a:gd name="T8" fmla="*/ 118 w 119"/>
              <a:gd name="T9" fmla="*/ 25 h 90"/>
              <a:gd name="T10" fmla="*/ 103 w 119"/>
              <a:gd name="T11" fmla="*/ 0 h 90"/>
              <a:gd name="T12" fmla="*/ 102 w 119"/>
              <a:gd name="T13" fmla="*/ 0 h 90"/>
              <a:gd name="T14" fmla="*/ 103 w 119"/>
              <a:gd name="T15" fmla="*/ 0 h 9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9"/>
              <a:gd name="T25" fmla="*/ 0 h 90"/>
              <a:gd name="T26" fmla="*/ 119 w 119"/>
              <a:gd name="T27" fmla="*/ 90 h 9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9" h="90">
                <a:moveTo>
                  <a:pt x="103" y="0"/>
                </a:moveTo>
                <a:lnTo>
                  <a:pt x="102" y="0"/>
                </a:lnTo>
                <a:lnTo>
                  <a:pt x="0" y="63"/>
                </a:lnTo>
                <a:lnTo>
                  <a:pt x="17" y="89"/>
                </a:lnTo>
                <a:lnTo>
                  <a:pt x="118" y="25"/>
                </a:lnTo>
                <a:lnTo>
                  <a:pt x="103" y="0"/>
                </a:lnTo>
                <a:lnTo>
                  <a:pt x="102" y="0"/>
                </a:lnTo>
                <a:lnTo>
                  <a:pt x="103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79" name="Freeform 85"/>
          <p:cNvSpPr>
            <a:spLocks/>
          </p:cNvSpPr>
          <p:nvPr/>
        </p:nvSpPr>
        <p:spPr bwMode="auto">
          <a:xfrm>
            <a:off x="4514850" y="3219450"/>
            <a:ext cx="157163" cy="130175"/>
          </a:xfrm>
          <a:custGeom>
            <a:avLst/>
            <a:gdLst>
              <a:gd name="T0" fmla="*/ 95 w 111"/>
              <a:gd name="T1" fmla="*/ 0 h 82"/>
              <a:gd name="T2" fmla="*/ 0 w 111"/>
              <a:gd name="T3" fmla="*/ 56 h 82"/>
              <a:gd name="T4" fmla="*/ 15 w 111"/>
              <a:gd name="T5" fmla="*/ 81 h 82"/>
              <a:gd name="T6" fmla="*/ 110 w 111"/>
              <a:gd name="T7" fmla="*/ 26 h 82"/>
              <a:gd name="T8" fmla="*/ 109 w 111"/>
              <a:gd name="T9" fmla="*/ 27 h 82"/>
              <a:gd name="T10" fmla="*/ 95 w 111"/>
              <a:gd name="T11" fmla="*/ 0 h 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1"/>
              <a:gd name="T19" fmla="*/ 0 h 82"/>
              <a:gd name="T20" fmla="*/ 111 w 111"/>
              <a:gd name="T21" fmla="*/ 82 h 8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1" h="82">
                <a:moveTo>
                  <a:pt x="95" y="0"/>
                </a:moveTo>
                <a:lnTo>
                  <a:pt x="0" y="56"/>
                </a:lnTo>
                <a:lnTo>
                  <a:pt x="15" y="81"/>
                </a:lnTo>
                <a:lnTo>
                  <a:pt x="110" y="26"/>
                </a:lnTo>
                <a:lnTo>
                  <a:pt x="109" y="27"/>
                </a:lnTo>
                <a:lnTo>
                  <a:pt x="95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80" name="Freeform 86"/>
          <p:cNvSpPr>
            <a:spLocks/>
          </p:cNvSpPr>
          <p:nvPr/>
        </p:nvSpPr>
        <p:spPr bwMode="auto">
          <a:xfrm>
            <a:off x="4654550" y="3130550"/>
            <a:ext cx="161925" cy="127000"/>
          </a:xfrm>
          <a:custGeom>
            <a:avLst/>
            <a:gdLst>
              <a:gd name="T0" fmla="*/ 100 w 114"/>
              <a:gd name="T1" fmla="*/ 0 h 80"/>
              <a:gd name="T2" fmla="*/ 99 w 114"/>
              <a:gd name="T3" fmla="*/ 0 h 80"/>
              <a:gd name="T4" fmla="*/ 0 w 114"/>
              <a:gd name="T5" fmla="*/ 52 h 80"/>
              <a:gd name="T6" fmla="*/ 14 w 114"/>
              <a:gd name="T7" fmla="*/ 79 h 80"/>
              <a:gd name="T8" fmla="*/ 113 w 114"/>
              <a:gd name="T9" fmla="*/ 27 h 80"/>
              <a:gd name="T10" fmla="*/ 112 w 114"/>
              <a:gd name="T11" fmla="*/ 27 h 80"/>
              <a:gd name="T12" fmla="*/ 100 w 114"/>
              <a:gd name="T13" fmla="*/ 0 h 80"/>
              <a:gd name="T14" fmla="*/ 99 w 114"/>
              <a:gd name="T15" fmla="*/ 0 h 80"/>
              <a:gd name="T16" fmla="*/ 100 w 114"/>
              <a:gd name="T17" fmla="*/ 0 h 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4"/>
              <a:gd name="T28" fmla="*/ 0 h 80"/>
              <a:gd name="T29" fmla="*/ 114 w 114"/>
              <a:gd name="T30" fmla="*/ 80 h 8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4" h="80">
                <a:moveTo>
                  <a:pt x="100" y="0"/>
                </a:moveTo>
                <a:lnTo>
                  <a:pt x="99" y="0"/>
                </a:lnTo>
                <a:lnTo>
                  <a:pt x="0" y="52"/>
                </a:lnTo>
                <a:lnTo>
                  <a:pt x="14" y="79"/>
                </a:lnTo>
                <a:lnTo>
                  <a:pt x="113" y="27"/>
                </a:lnTo>
                <a:lnTo>
                  <a:pt x="112" y="27"/>
                </a:lnTo>
                <a:lnTo>
                  <a:pt x="100" y="0"/>
                </a:lnTo>
                <a:lnTo>
                  <a:pt x="99" y="0"/>
                </a:lnTo>
                <a:lnTo>
                  <a:pt x="100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81" name="Freeform 87"/>
          <p:cNvSpPr>
            <a:spLocks/>
          </p:cNvSpPr>
          <p:nvPr/>
        </p:nvSpPr>
        <p:spPr bwMode="auto">
          <a:xfrm>
            <a:off x="4803775" y="3044825"/>
            <a:ext cx="165100" cy="123825"/>
          </a:xfrm>
          <a:custGeom>
            <a:avLst/>
            <a:gdLst>
              <a:gd name="T0" fmla="*/ 104 w 117"/>
              <a:gd name="T1" fmla="*/ 0 h 78"/>
              <a:gd name="T2" fmla="*/ 103 w 117"/>
              <a:gd name="T3" fmla="*/ 1 h 78"/>
              <a:gd name="T4" fmla="*/ 0 w 117"/>
              <a:gd name="T5" fmla="*/ 50 h 78"/>
              <a:gd name="T6" fmla="*/ 12 w 117"/>
              <a:gd name="T7" fmla="*/ 77 h 78"/>
              <a:gd name="T8" fmla="*/ 116 w 117"/>
              <a:gd name="T9" fmla="*/ 27 h 78"/>
              <a:gd name="T10" fmla="*/ 116 w 117"/>
              <a:gd name="T11" fmla="*/ 28 h 78"/>
              <a:gd name="T12" fmla="*/ 104 w 117"/>
              <a:gd name="T13" fmla="*/ 0 h 78"/>
              <a:gd name="T14" fmla="*/ 103 w 117"/>
              <a:gd name="T15" fmla="*/ 1 h 78"/>
              <a:gd name="T16" fmla="*/ 104 w 117"/>
              <a:gd name="T17" fmla="*/ 0 h 7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7"/>
              <a:gd name="T28" fmla="*/ 0 h 78"/>
              <a:gd name="T29" fmla="*/ 117 w 117"/>
              <a:gd name="T30" fmla="*/ 78 h 7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7" h="78">
                <a:moveTo>
                  <a:pt x="104" y="0"/>
                </a:moveTo>
                <a:lnTo>
                  <a:pt x="103" y="1"/>
                </a:lnTo>
                <a:lnTo>
                  <a:pt x="0" y="50"/>
                </a:lnTo>
                <a:lnTo>
                  <a:pt x="12" y="77"/>
                </a:lnTo>
                <a:lnTo>
                  <a:pt x="116" y="27"/>
                </a:lnTo>
                <a:lnTo>
                  <a:pt x="116" y="28"/>
                </a:lnTo>
                <a:lnTo>
                  <a:pt x="104" y="0"/>
                </a:lnTo>
                <a:lnTo>
                  <a:pt x="103" y="1"/>
                </a:lnTo>
                <a:lnTo>
                  <a:pt x="104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82" name="Freeform 88"/>
          <p:cNvSpPr>
            <a:spLocks/>
          </p:cNvSpPr>
          <p:nvPr/>
        </p:nvSpPr>
        <p:spPr bwMode="auto">
          <a:xfrm>
            <a:off x="4957763" y="2938463"/>
            <a:ext cx="230187" cy="146050"/>
          </a:xfrm>
          <a:custGeom>
            <a:avLst/>
            <a:gdLst>
              <a:gd name="T0" fmla="*/ 151 w 164"/>
              <a:gd name="T1" fmla="*/ 0 h 92"/>
              <a:gd name="T2" fmla="*/ 0 w 164"/>
              <a:gd name="T3" fmla="*/ 63 h 92"/>
              <a:gd name="T4" fmla="*/ 13 w 164"/>
              <a:gd name="T5" fmla="*/ 91 h 92"/>
              <a:gd name="T6" fmla="*/ 163 w 164"/>
              <a:gd name="T7" fmla="*/ 28 h 92"/>
              <a:gd name="T8" fmla="*/ 151 w 164"/>
              <a:gd name="T9" fmla="*/ 0 h 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4"/>
              <a:gd name="T16" fmla="*/ 0 h 92"/>
              <a:gd name="T17" fmla="*/ 164 w 164"/>
              <a:gd name="T18" fmla="*/ 92 h 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4" h="92">
                <a:moveTo>
                  <a:pt x="151" y="0"/>
                </a:moveTo>
                <a:lnTo>
                  <a:pt x="0" y="63"/>
                </a:lnTo>
                <a:lnTo>
                  <a:pt x="13" y="91"/>
                </a:lnTo>
                <a:lnTo>
                  <a:pt x="163" y="28"/>
                </a:lnTo>
                <a:lnTo>
                  <a:pt x="151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83" name="Freeform 89"/>
          <p:cNvSpPr>
            <a:spLocks/>
          </p:cNvSpPr>
          <p:nvPr/>
        </p:nvSpPr>
        <p:spPr bwMode="auto">
          <a:xfrm>
            <a:off x="5180013" y="2838450"/>
            <a:ext cx="246062" cy="139700"/>
          </a:xfrm>
          <a:custGeom>
            <a:avLst/>
            <a:gdLst>
              <a:gd name="T0" fmla="*/ 163 w 175"/>
              <a:gd name="T1" fmla="*/ 0 h 88"/>
              <a:gd name="T2" fmla="*/ 162 w 175"/>
              <a:gd name="T3" fmla="*/ 0 h 88"/>
              <a:gd name="T4" fmla="*/ 0 w 175"/>
              <a:gd name="T5" fmla="*/ 59 h 88"/>
              <a:gd name="T6" fmla="*/ 12 w 175"/>
              <a:gd name="T7" fmla="*/ 87 h 88"/>
              <a:gd name="T8" fmla="*/ 174 w 175"/>
              <a:gd name="T9" fmla="*/ 28 h 88"/>
              <a:gd name="T10" fmla="*/ 173 w 175"/>
              <a:gd name="T11" fmla="*/ 29 h 88"/>
              <a:gd name="T12" fmla="*/ 163 w 175"/>
              <a:gd name="T13" fmla="*/ 0 h 88"/>
              <a:gd name="T14" fmla="*/ 162 w 175"/>
              <a:gd name="T15" fmla="*/ 0 h 88"/>
              <a:gd name="T16" fmla="*/ 163 w 175"/>
              <a:gd name="T17" fmla="*/ 0 h 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5"/>
              <a:gd name="T28" fmla="*/ 0 h 88"/>
              <a:gd name="T29" fmla="*/ 175 w 175"/>
              <a:gd name="T30" fmla="*/ 88 h 8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5" h="88">
                <a:moveTo>
                  <a:pt x="163" y="0"/>
                </a:moveTo>
                <a:lnTo>
                  <a:pt x="162" y="0"/>
                </a:lnTo>
                <a:lnTo>
                  <a:pt x="0" y="59"/>
                </a:lnTo>
                <a:lnTo>
                  <a:pt x="12" y="87"/>
                </a:lnTo>
                <a:lnTo>
                  <a:pt x="174" y="28"/>
                </a:lnTo>
                <a:lnTo>
                  <a:pt x="173" y="29"/>
                </a:lnTo>
                <a:lnTo>
                  <a:pt x="163" y="0"/>
                </a:lnTo>
                <a:lnTo>
                  <a:pt x="162" y="0"/>
                </a:lnTo>
                <a:lnTo>
                  <a:pt x="163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84" name="Freeform 90"/>
          <p:cNvSpPr>
            <a:spLocks/>
          </p:cNvSpPr>
          <p:nvPr/>
        </p:nvSpPr>
        <p:spPr bwMode="auto">
          <a:xfrm>
            <a:off x="5416550" y="2730500"/>
            <a:ext cx="301625" cy="149225"/>
          </a:xfrm>
          <a:custGeom>
            <a:avLst/>
            <a:gdLst>
              <a:gd name="T0" fmla="*/ 202 w 212"/>
              <a:gd name="T1" fmla="*/ 0 h 94"/>
              <a:gd name="T2" fmla="*/ 201 w 212"/>
              <a:gd name="T3" fmla="*/ 0 h 94"/>
              <a:gd name="T4" fmla="*/ 0 w 212"/>
              <a:gd name="T5" fmla="*/ 64 h 94"/>
              <a:gd name="T6" fmla="*/ 10 w 212"/>
              <a:gd name="T7" fmla="*/ 93 h 94"/>
              <a:gd name="T8" fmla="*/ 211 w 212"/>
              <a:gd name="T9" fmla="*/ 29 h 94"/>
              <a:gd name="T10" fmla="*/ 210 w 212"/>
              <a:gd name="T11" fmla="*/ 29 h 94"/>
              <a:gd name="T12" fmla="*/ 202 w 212"/>
              <a:gd name="T13" fmla="*/ 0 h 94"/>
              <a:gd name="T14" fmla="*/ 201 w 212"/>
              <a:gd name="T15" fmla="*/ 0 h 94"/>
              <a:gd name="T16" fmla="*/ 202 w 212"/>
              <a:gd name="T17" fmla="*/ 0 h 9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2"/>
              <a:gd name="T28" fmla="*/ 0 h 94"/>
              <a:gd name="T29" fmla="*/ 212 w 212"/>
              <a:gd name="T30" fmla="*/ 94 h 9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2" h="94">
                <a:moveTo>
                  <a:pt x="202" y="0"/>
                </a:moveTo>
                <a:lnTo>
                  <a:pt x="201" y="0"/>
                </a:lnTo>
                <a:lnTo>
                  <a:pt x="0" y="64"/>
                </a:lnTo>
                <a:lnTo>
                  <a:pt x="10" y="93"/>
                </a:lnTo>
                <a:lnTo>
                  <a:pt x="211" y="29"/>
                </a:lnTo>
                <a:lnTo>
                  <a:pt x="210" y="29"/>
                </a:lnTo>
                <a:lnTo>
                  <a:pt x="202" y="0"/>
                </a:lnTo>
                <a:lnTo>
                  <a:pt x="201" y="0"/>
                </a:lnTo>
                <a:lnTo>
                  <a:pt x="202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85" name="Freeform 91"/>
          <p:cNvSpPr>
            <a:spLocks/>
          </p:cNvSpPr>
          <p:nvPr/>
        </p:nvSpPr>
        <p:spPr bwMode="auto">
          <a:xfrm>
            <a:off x="5710238" y="2655888"/>
            <a:ext cx="258762" cy="115887"/>
          </a:xfrm>
          <a:custGeom>
            <a:avLst/>
            <a:gdLst>
              <a:gd name="T0" fmla="*/ 174 w 183"/>
              <a:gd name="T1" fmla="*/ 0 h 73"/>
              <a:gd name="T2" fmla="*/ 0 w 183"/>
              <a:gd name="T3" fmla="*/ 43 h 73"/>
              <a:gd name="T4" fmla="*/ 8 w 183"/>
              <a:gd name="T5" fmla="*/ 72 h 73"/>
              <a:gd name="T6" fmla="*/ 182 w 183"/>
              <a:gd name="T7" fmla="*/ 29 h 73"/>
              <a:gd name="T8" fmla="*/ 181 w 183"/>
              <a:gd name="T9" fmla="*/ 29 h 73"/>
              <a:gd name="T10" fmla="*/ 174 w 183"/>
              <a:gd name="T11" fmla="*/ 0 h 7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3"/>
              <a:gd name="T19" fmla="*/ 0 h 73"/>
              <a:gd name="T20" fmla="*/ 183 w 183"/>
              <a:gd name="T21" fmla="*/ 73 h 7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3" h="73">
                <a:moveTo>
                  <a:pt x="174" y="0"/>
                </a:moveTo>
                <a:lnTo>
                  <a:pt x="0" y="43"/>
                </a:lnTo>
                <a:lnTo>
                  <a:pt x="8" y="72"/>
                </a:lnTo>
                <a:lnTo>
                  <a:pt x="182" y="29"/>
                </a:lnTo>
                <a:lnTo>
                  <a:pt x="181" y="29"/>
                </a:lnTo>
                <a:lnTo>
                  <a:pt x="174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86" name="Freeform 92"/>
          <p:cNvSpPr>
            <a:spLocks/>
          </p:cNvSpPr>
          <p:nvPr/>
        </p:nvSpPr>
        <p:spPr bwMode="auto">
          <a:xfrm>
            <a:off x="5964238" y="2584450"/>
            <a:ext cx="274637" cy="112713"/>
          </a:xfrm>
          <a:custGeom>
            <a:avLst/>
            <a:gdLst>
              <a:gd name="T0" fmla="*/ 187 w 194"/>
              <a:gd name="T1" fmla="*/ 0 h 71"/>
              <a:gd name="T2" fmla="*/ 0 w 194"/>
              <a:gd name="T3" fmla="*/ 41 h 71"/>
              <a:gd name="T4" fmla="*/ 7 w 194"/>
              <a:gd name="T5" fmla="*/ 70 h 71"/>
              <a:gd name="T6" fmla="*/ 193 w 194"/>
              <a:gd name="T7" fmla="*/ 29 h 71"/>
              <a:gd name="T8" fmla="*/ 187 w 194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4"/>
              <a:gd name="T16" fmla="*/ 0 h 71"/>
              <a:gd name="T17" fmla="*/ 194 w 194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4" h="71">
                <a:moveTo>
                  <a:pt x="187" y="0"/>
                </a:moveTo>
                <a:lnTo>
                  <a:pt x="0" y="41"/>
                </a:lnTo>
                <a:lnTo>
                  <a:pt x="7" y="70"/>
                </a:lnTo>
                <a:lnTo>
                  <a:pt x="193" y="29"/>
                </a:lnTo>
                <a:lnTo>
                  <a:pt x="187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87" name="Freeform 93"/>
          <p:cNvSpPr>
            <a:spLocks/>
          </p:cNvSpPr>
          <p:nvPr/>
        </p:nvSpPr>
        <p:spPr bwMode="auto">
          <a:xfrm>
            <a:off x="6238875" y="2517775"/>
            <a:ext cx="287338" cy="107950"/>
          </a:xfrm>
          <a:custGeom>
            <a:avLst/>
            <a:gdLst>
              <a:gd name="T0" fmla="*/ 199 w 205"/>
              <a:gd name="T1" fmla="*/ 0 h 68"/>
              <a:gd name="T2" fmla="*/ 197 w 205"/>
              <a:gd name="T3" fmla="*/ 1 h 68"/>
              <a:gd name="T4" fmla="*/ 0 w 205"/>
              <a:gd name="T5" fmla="*/ 39 h 68"/>
              <a:gd name="T6" fmla="*/ 6 w 205"/>
              <a:gd name="T7" fmla="*/ 67 h 68"/>
              <a:gd name="T8" fmla="*/ 204 w 205"/>
              <a:gd name="T9" fmla="*/ 29 h 68"/>
              <a:gd name="T10" fmla="*/ 203 w 205"/>
              <a:gd name="T11" fmla="*/ 30 h 68"/>
              <a:gd name="T12" fmla="*/ 199 w 205"/>
              <a:gd name="T13" fmla="*/ 0 h 68"/>
              <a:gd name="T14" fmla="*/ 198 w 205"/>
              <a:gd name="T15" fmla="*/ 1 h 68"/>
              <a:gd name="T16" fmla="*/ 197 w 205"/>
              <a:gd name="T17" fmla="*/ 1 h 68"/>
              <a:gd name="T18" fmla="*/ 199 w 205"/>
              <a:gd name="T19" fmla="*/ 0 h 6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5"/>
              <a:gd name="T31" fmla="*/ 0 h 68"/>
              <a:gd name="T32" fmla="*/ 205 w 205"/>
              <a:gd name="T33" fmla="*/ 68 h 6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5" h="68">
                <a:moveTo>
                  <a:pt x="199" y="0"/>
                </a:moveTo>
                <a:lnTo>
                  <a:pt x="197" y="1"/>
                </a:lnTo>
                <a:lnTo>
                  <a:pt x="0" y="39"/>
                </a:lnTo>
                <a:lnTo>
                  <a:pt x="6" y="67"/>
                </a:lnTo>
                <a:lnTo>
                  <a:pt x="204" y="29"/>
                </a:lnTo>
                <a:lnTo>
                  <a:pt x="203" y="30"/>
                </a:lnTo>
                <a:lnTo>
                  <a:pt x="199" y="0"/>
                </a:lnTo>
                <a:lnTo>
                  <a:pt x="198" y="1"/>
                </a:lnTo>
                <a:lnTo>
                  <a:pt x="197" y="1"/>
                </a:lnTo>
                <a:lnTo>
                  <a:pt x="199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88" name="Freeform 94"/>
          <p:cNvSpPr>
            <a:spLocks/>
          </p:cNvSpPr>
          <p:nvPr/>
        </p:nvSpPr>
        <p:spPr bwMode="auto">
          <a:xfrm>
            <a:off x="6526213" y="2457450"/>
            <a:ext cx="325437" cy="104775"/>
          </a:xfrm>
          <a:custGeom>
            <a:avLst/>
            <a:gdLst>
              <a:gd name="T0" fmla="*/ 224 w 230"/>
              <a:gd name="T1" fmla="*/ 0 h 66"/>
              <a:gd name="T2" fmla="*/ 0 w 230"/>
              <a:gd name="T3" fmla="*/ 35 h 66"/>
              <a:gd name="T4" fmla="*/ 4 w 230"/>
              <a:gd name="T5" fmla="*/ 65 h 66"/>
              <a:gd name="T6" fmla="*/ 229 w 230"/>
              <a:gd name="T7" fmla="*/ 30 h 66"/>
              <a:gd name="T8" fmla="*/ 224 w 230"/>
              <a:gd name="T9" fmla="*/ 0 h 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0"/>
              <a:gd name="T16" fmla="*/ 0 h 66"/>
              <a:gd name="T17" fmla="*/ 230 w 230"/>
              <a:gd name="T18" fmla="*/ 66 h 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0" h="66">
                <a:moveTo>
                  <a:pt x="224" y="0"/>
                </a:moveTo>
                <a:lnTo>
                  <a:pt x="0" y="35"/>
                </a:lnTo>
                <a:lnTo>
                  <a:pt x="4" y="65"/>
                </a:lnTo>
                <a:lnTo>
                  <a:pt x="229" y="30"/>
                </a:lnTo>
                <a:lnTo>
                  <a:pt x="224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89" name="Freeform 95"/>
          <p:cNvSpPr>
            <a:spLocks/>
          </p:cNvSpPr>
          <p:nvPr/>
        </p:nvSpPr>
        <p:spPr bwMode="auto">
          <a:xfrm>
            <a:off x="6851650" y="2411413"/>
            <a:ext cx="280988" cy="90487"/>
          </a:xfrm>
          <a:custGeom>
            <a:avLst/>
            <a:gdLst>
              <a:gd name="T0" fmla="*/ 194 w 200"/>
              <a:gd name="T1" fmla="*/ 0 h 57"/>
              <a:gd name="T2" fmla="*/ 0 w 200"/>
              <a:gd name="T3" fmla="*/ 26 h 57"/>
              <a:gd name="T4" fmla="*/ 5 w 200"/>
              <a:gd name="T5" fmla="*/ 56 h 57"/>
              <a:gd name="T6" fmla="*/ 199 w 200"/>
              <a:gd name="T7" fmla="*/ 29 h 57"/>
              <a:gd name="T8" fmla="*/ 194 w 200"/>
              <a:gd name="T9" fmla="*/ 0 h 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0"/>
              <a:gd name="T16" fmla="*/ 0 h 57"/>
              <a:gd name="T17" fmla="*/ 200 w 200"/>
              <a:gd name="T18" fmla="*/ 57 h 5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0" h="57">
                <a:moveTo>
                  <a:pt x="194" y="0"/>
                </a:moveTo>
                <a:lnTo>
                  <a:pt x="0" y="26"/>
                </a:lnTo>
                <a:lnTo>
                  <a:pt x="5" y="56"/>
                </a:lnTo>
                <a:lnTo>
                  <a:pt x="199" y="29"/>
                </a:lnTo>
                <a:lnTo>
                  <a:pt x="194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90" name="Freeform 96"/>
          <p:cNvSpPr>
            <a:spLocks/>
          </p:cNvSpPr>
          <p:nvPr/>
        </p:nvSpPr>
        <p:spPr bwMode="auto">
          <a:xfrm>
            <a:off x="7132638" y="2373313"/>
            <a:ext cx="250825" cy="80962"/>
          </a:xfrm>
          <a:custGeom>
            <a:avLst/>
            <a:gdLst>
              <a:gd name="T0" fmla="*/ 172 w 177"/>
              <a:gd name="T1" fmla="*/ 0 h 51"/>
              <a:gd name="T2" fmla="*/ 171 w 177"/>
              <a:gd name="T3" fmla="*/ 0 h 51"/>
              <a:gd name="T4" fmla="*/ 0 w 177"/>
              <a:gd name="T5" fmla="*/ 21 h 51"/>
              <a:gd name="T6" fmla="*/ 5 w 177"/>
              <a:gd name="T7" fmla="*/ 50 h 51"/>
              <a:gd name="T8" fmla="*/ 176 w 177"/>
              <a:gd name="T9" fmla="*/ 29 h 51"/>
              <a:gd name="T10" fmla="*/ 175 w 177"/>
              <a:gd name="T11" fmla="*/ 29 h 51"/>
              <a:gd name="T12" fmla="*/ 172 w 177"/>
              <a:gd name="T13" fmla="*/ 0 h 51"/>
              <a:gd name="T14" fmla="*/ 171 w 177"/>
              <a:gd name="T15" fmla="*/ 0 h 51"/>
              <a:gd name="T16" fmla="*/ 172 w 177"/>
              <a:gd name="T17" fmla="*/ 0 h 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7"/>
              <a:gd name="T28" fmla="*/ 0 h 51"/>
              <a:gd name="T29" fmla="*/ 177 w 177"/>
              <a:gd name="T30" fmla="*/ 51 h 5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7" h="51">
                <a:moveTo>
                  <a:pt x="172" y="0"/>
                </a:moveTo>
                <a:lnTo>
                  <a:pt x="171" y="0"/>
                </a:lnTo>
                <a:lnTo>
                  <a:pt x="0" y="21"/>
                </a:lnTo>
                <a:lnTo>
                  <a:pt x="5" y="50"/>
                </a:lnTo>
                <a:lnTo>
                  <a:pt x="176" y="29"/>
                </a:lnTo>
                <a:lnTo>
                  <a:pt x="175" y="29"/>
                </a:lnTo>
                <a:lnTo>
                  <a:pt x="172" y="0"/>
                </a:lnTo>
                <a:lnTo>
                  <a:pt x="171" y="0"/>
                </a:lnTo>
                <a:lnTo>
                  <a:pt x="172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91" name="Freeform 97"/>
          <p:cNvSpPr>
            <a:spLocks/>
          </p:cNvSpPr>
          <p:nvPr/>
        </p:nvSpPr>
        <p:spPr bwMode="auto">
          <a:xfrm>
            <a:off x="7385050" y="2349500"/>
            <a:ext cx="209550" cy="66675"/>
          </a:xfrm>
          <a:custGeom>
            <a:avLst/>
            <a:gdLst>
              <a:gd name="T0" fmla="*/ 145 w 149"/>
              <a:gd name="T1" fmla="*/ 0 h 42"/>
              <a:gd name="T2" fmla="*/ 0 w 149"/>
              <a:gd name="T3" fmla="*/ 13 h 42"/>
              <a:gd name="T4" fmla="*/ 3 w 149"/>
              <a:gd name="T5" fmla="*/ 41 h 42"/>
              <a:gd name="T6" fmla="*/ 148 w 149"/>
              <a:gd name="T7" fmla="*/ 29 h 42"/>
              <a:gd name="T8" fmla="*/ 147 w 149"/>
              <a:gd name="T9" fmla="*/ 29 h 42"/>
              <a:gd name="T10" fmla="*/ 145 w 149"/>
              <a:gd name="T11" fmla="*/ 0 h 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9"/>
              <a:gd name="T19" fmla="*/ 0 h 42"/>
              <a:gd name="T20" fmla="*/ 149 w 149"/>
              <a:gd name="T21" fmla="*/ 42 h 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9" h="42">
                <a:moveTo>
                  <a:pt x="145" y="0"/>
                </a:moveTo>
                <a:lnTo>
                  <a:pt x="0" y="13"/>
                </a:lnTo>
                <a:lnTo>
                  <a:pt x="3" y="41"/>
                </a:lnTo>
                <a:lnTo>
                  <a:pt x="148" y="29"/>
                </a:lnTo>
                <a:lnTo>
                  <a:pt x="147" y="29"/>
                </a:lnTo>
                <a:lnTo>
                  <a:pt x="145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92" name="Freeform 98"/>
          <p:cNvSpPr>
            <a:spLocks/>
          </p:cNvSpPr>
          <p:nvPr/>
        </p:nvSpPr>
        <p:spPr bwMode="auto">
          <a:xfrm>
            <a:off x="7597775" y="2325688"/>
            <a:ext cx="244475" cy="68262"/>
          </a:xfrm>
          <a:custGeom>
            <a:avLst/>
            <a:gdLst>
              <a:gd name="T0" fmla="*/ 172 w 174"/>
              <a:gd name="T1" fmla="*/ 0 h 43"/>
              <a:gd name="T2" fmla="*/ 171 w 174"/>
              <a:gd name="T3" fmla="*/ 0 h 43"/>
              <a:gd name="T4" fmla="*/ 0 w 174"/>
              <a:gd name="T5" fmla="*/ 13 h 43"/>
              <a:gd name="T6" fmla="*/ 2 w 174"/>
              <a:gd name="T7" fmla="*/ 42 h 43"/>
              <a:gd name="T8" fmla="*/ 173 w 174"/>
              <a:gd name="T9" fmla="*/ 29 h 43"/>
              <a:gd name="T10" fmla="*/ 172 w 174"/>
              <a:gd name="T11" fmla="*/ 0 h 43"/>
              <a:gd name="T12" fmla="*/ 171 w 174"/>
              <a:gd name="T13" fmla="*/ 0 h 43"/>
              <a:gd name="T14" fmla="*/ 172 w 174"/>
              <a:gd name="T15" fmla="*/ 0 h 4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74"/>
              <a:gd name="T25" fmla="*/ 0 h 43"/>
              <a:gd name="T26" fmla="*/ 174 w 174"/>
              <a:gd name="T27" fmla="*/ 43 h 4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74" h="43">
                <a:moveTo>
                  <a:pt x="172" y="0"/>
                </a:moveTo>
                <a:lnTo>
                  <a:pt x="171" y="0"/>
                </a:lnTo>
                <a:lnTo>
                  <a:pt x="0" y="13"/>
                </a:lnTo>
                <a:lnTo>
                  <a:pt x="2" y="42"/>
                </a:lnTo>
                <a:lnTo>
                  <a:pt x="173" y="29"/>
                </a:lnTo>
                <a:lnTo>
                  <a:pt x="172" y="0"/>
                </a:lnTo>
                <a:lnTo>
                  <a:pt x="171" y="0"/>
                </a:lnTo>
                <a:lnTo>
                  <a:pt x="172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93" name="Freeform 99"/>
          <p:cNvSpPr>
            <a:spLocks/>
          </p:cNvSpPr>
          <p:nvPr/>
        </p:nvSpPr>
        <p:spPr bwMode="auto">
          <a:xfrm>
            <a:off x="7848600" y="2317750"/>
            <a:ext cx="188913" cy="52388"/>
          </a:xfrm>
          <a:custGeom>
            <a:avLst/>
            <a:gdLst>
              <a:gd name="T0" fmla="*/ 133 w 134"/>
              <a:gd name="T1" fmla="*/ 0 h 33"/>
              <a:gd name="T2" fmla="*/ 132 w 134"/>
              <a:gd name="T3" fmla="*/ 0 h 33"/>
              <a:gd name="T4" fmla="*/ 0 w 134"/>
              <a:gd name="T5" fmla="*/ 4 h 33"/>
              <a:gd name="T6" fmla="*/ 1 w 134"/>
              <a:gd name="T7" fmla="*/ 32 h 33"/>
              <a:gd name="T8" fmla="*/ 133 w 134"/>
              <a:gd name="T9" fmla="*/ 27 h 33"/>
              <a:gd name="T10" fmla="*/ 132 w 134"/>
              <a:gd name="T11" fmla="*/ 27 h 33"/>
              <a:gd name="T12" fmla="*/ 133 w 134"/>
              <a:gd name="T13" fmla="*/ 0 h 33"/>
              <a:gd name="T14" fmla="*/ 132 w 134"/>
              <a:gd name="T15" fmla="*/ 0 h 33"/>
              <a:gd name="T16" fmla="*/ 133 w 134"/>
              <a:gd name="T17" fmla="*/ 0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4"/>
              <a:gd name="T28" fmla="*/ 0 h 33"/>
              <a:gd name="T29" fmla="*/ 134 w 134"/>
              <a:gd name="T30" fmla="*/ 33 h 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4" h="33">
                <a:moveTo>
                  <a:pt x="133" y="0"/>
                </a:moveTo>
                <a:lnTo>
                  <a:pt x="132" y="0"/>
                </a:lnTo>
                <a:lnTo>
                  <a:pt x="0" y="4"/>
                </a:lnTo>
                <a:lnTo>
                  <a:pt x="1" y="32"/>
                </a:lnTo>
                <a:lnTo>
                  <a:pt x="133" y="27"/>
                </a:lnTo>
                <a:lnTo>
                  <a:pt x="132" y="27"/>
                </a:lnTo>
                <a:lnTo>
                  <a:pt x="133" y="0"/>
                </a:lnTo>
                <a:lnTo>
                  <a:pt x="132" y="0"/>
                </a:lnTo>
                <a:lnTo>
                  <a:pt x="133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94" name="Freeform 100"/>
          <p:cNvSpPr>
            <a:spLocks/>
          </p:cNvSpPr>
          <p:nvPr/>
        </p:nvSpPr>
        <p:spPr bwMode="auto">
          <a:xfrm>
            <a:off x="8043863" y="2317750"/>
            <a:ext cx="163512" cy="47625"/>
          </a:xfrm>
          <a:custGeom>
            <a:avLst/>
            <a:gdLst>
              <a:gd name="T0" fmla="*/ 113 w 115"/>
              <a:gd name="T1" fmla="*/ 16 h 30"/>
              <a:gd name="T2" fmla="*/ 114 w 115"/>
              <a:gd name="T3" fmla="*/ 2 h 30"/>
              <a:gd name="T4" fmla="*/ 1 w 115"/>
              <a:gd name="T5" fmla="*/ 0 h 30"/>
              <a:gd name="T6" fmla="*/ 0 w 115"/>
              <a:gd name="T7" fmla="*/ 27 h 30"/>
              <a:gd name="T8" fmla="*/ 112 w 115"/>
              <a:gd name="T9" fmla="*/ 29 h 30"/>
              <a:gd name="T10" fmla="*/ 113 w 115"/>
              <a:gd name="T11" fmla="*/ 16 h 3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"/>
              <a:gd name="T19" fmla="*/ 0 h 30"/>
              <a:gd name="T20" fmla="*/ 115 w 115"/>
              <a:gd name="T21" fmla="*/ 30 h 3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" h="30">
                <a:moveTo>
                  <a:pt x="113" y="16"/>
                </a:moveTo>
                <a:lnTo>
                  <a:pt x="114" y="2"/>
                </a:lnTo>
                <a:lnTo>
                  <a:pt x="1" y="0"/>
                </a:lnTo>
                <a:lnTo>
                  <a:pt x="0" y="27"/>
                </a:lnTo>
                <a:lnTo>
                  <a:pt x="112" y="29"/>
                </a:lnTo>
                <a:lnTo>
                  <a:pt x="113" y="16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95" name="Freeform 101"/>
          <p:cNvSpPr>
            <a:spLocks/>
          </p:cNvSpPr>
          <p:nvPr/>
        </p:nvSpPr>
        <p:spPr bwMode="auto">
          <a:xfrm>
            <a:off x="1058863" y="5324475"/>
            <a:ext cx="223837" cy="49213"/>
          </a:xfrm>
          <a:custGeom>
            <a:avLst/>
            <a:gdLst>
              <a:gd name="T0" fmla="*/ 157 w 159"/>
              <a:gd name="T1" fmla="*/ 0 h 31"/>
              <a:gd name="T2" fmla="*/ 0 w 159"/>
              <a:gd name="T3" fmla="*/ 3 h 31"/>
              <a:gd name="T4" fmla="*/ 2 w 159"/>
              <a:gd name="T5" fmla="*/ 30 h 31"/>
              <a:gd name="T6" fmla="*/ 158 w 159"/>
              <a:gd name="T7" fmla="*/ 27 h 31"/>
              <a:gd name="T8" fmla="*/ 157 w 159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"/>
              <a:gd name="T16" fmla="*/ 0 h 31"/>
              <a:gd name="T17" fmla="*/ 159 w 159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" h="31">
                <a:moveTo>
                  <a:pt x="157" y="0"/>
                </a:moveTo>
                <a:lnTo>
                  <a:pt x="0" y="3"/>
                </a:lnTo>
                <a:lnTo>
                  <a:pt x="2" y="30"/>
                </a:lnTo>
                <a:lnTo>
                  <a:pt x="158" y="27"/>
                </a:lnTo>
                <a:lnTo>
                  <a:pt x="157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96" name="Freeform 102"/>
          <p:cNvSpPr>
            <a:spLocks/>
          </p:cNvSpPr>
          <p:nvPr/>
        </p:nvSpPr>
        <p:spPr bwMode="auto">
          <a:xfrm>
            <a:off x="1289050" y="5319713"/>
            <a:ext cx="169863" cy="47625"/>
          </a:xfrm>
          <a:custGeom>
            <a:avLst/>
            <a:gdLst>
              <a:gd name="T0" fmla="*/ 115 w 121"/>
              <a:gd name="T1" fmla="*/ 0 h 30"/>
              <a:gd name="T2" fmla="*/ 117 w 121"/>
              <a:gd name="T3" fmla="*/ 0 h 30"/>
              <a:gd name="T4" fmla="*/ 0 w 121"/>
              <a:gd name="T5" fmla="*/ 2 h 30"/>
              <a:gd name="T6" fmla="*/ 1 w 121"/>
              <a:gd name="T7" fmla="*/ 29 h 30"/>
              <a:gd name="T8" fmla="*/ 118 w 121"/>
              <a:gd name="T9" fmla="*/ 27 h 30"/>
              <a:gd name="T10" fmla="*/ 120 w 121"/>
              <a:gd name="T11" fmla="*/ 27 h 30"/>
              <a:gd name="T12" fmla="*/ 118 w 121"/>
              <a:gd name="T13" fmla="*/ 27 h 30"/>
              <a:gd name="T14" fmla="*/ 119 w 121"/>
              <a:gd name="T15" fmla="*/ 27 h 30"/>
              <a:gd name="T16" fmla="*/ 120 w 121"/>
              <a:gd name="T17" fmla="*/ 27 h 30"/>
              <a:gd name="T18" fmla="*/ 115 w 121"/>
              <a:gd name="T19" fmla="*/ 0 h 3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"/>
              <a:gd name="T31" fmla="*/ 0 h 30"/>
              <a:gd name="T32" fmla="*/ 121 w 121"/>
              <a:gd name="T33" fmla="*/ 30 h 3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" h="30">
                <a:moveTo>
                  <a:pt x="115" y="0"/>
                </a:moveTo>
                <a:lnTo>
                  <a:pt x="117" y="0"/>
                </a:lnTo>
                <a:lnTo>
                  <a:pt x="0" y="2"/>
                </a:lnTo>
                <a:lnTo>
                  <a:pt x="1" y="29"/>
                </a:lnTo>
                <a:lnTo>
                  <a:pt x="118" y="27"/>
                </a:lnTo>
                <a:lnTo>
                  <a:pt x="120" y="27"/>
                </a:lnTo>
                <a:lnTo>
                  <a:pt x="118" y="27"/>
                </a:lnTo>
                <a:lnTo>
                  <a:pt x="119" y="27"/>
                </a:lnTo>
                <a:lnTo>
                  <a:pt x="120" y="27"/>
                </a:lnTo>
                <a:lnTo>
                  <a:pt x="115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97" name="Freeform 103"/>
          <p:cNvSpPr>
            <a:spLocks/>
          </p:cNvSpPr>
          <p:nvPr/>
        </p:nvSpPr>
        <p:spPr bwMode="auto">
          <a:xfrm>
            <a:off x="1458913" y="5287963"/>
            <a:ext cx="195262" cy="74612"/>
          </a:xfrm>
          <a:custGeom>
            <a:avLst/>
            <a:gdLst>
              <a:gd name="T0" fmla="*/ 129 w 137"/>
              <a:gd name="T1" fmla="*/ 1 h 47"/>
              <a:gd name="T2" fmla="*/ 130 w 137"/>
              <a:gd name="T3" fmla="*/ 0 h 47"/>
              <a:gd name="T4" fmla="*/ 0 w 137"/>
              <a:gd name="T5" fmla="*/ 18 h 47"/>
              <a:gd name="T6" fmla="*/ 5 w 137"/>
              <a:gd name="T7" fmla="*/ 46 h 47"/>
              <a:gd name="T8" fmla="*/ 135 w 137"/>
              <a:gd name="T9" fmla="*/ 28 h 47"/>
              <a:gd name="T10" fmla="*/ 136 w 137"/>
              <a:gd name="T11" fmla="*/ 28 h 47"/>
              <a:gd name="T12" fmla="*/ 135 w 137"/>
              <a:gd name="T13" fmla="*/ 28 h 47"/>
              <a:gd name="T14" fmla="*/ 136 w 137"/>
              <a:gd name="T15" fmla="*/ 28 h 47"/>
              <a:gd name="T16" fmla="*/ 129 w 137"/>
              <a:gd name="T17" fmla="*/ 1 h 4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7"/>
              <a:gd name="T28" fmla="*/ 0 h 47"/>
              <a:gd name="T29" fmla="*/ 137 w 137"/>
              <a:gd name="T30" fmla="*/ 47 h 4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7" h="47">
                <a:moveTo>
                  <a:pt x="129" y="1"/>
                </a:moveTo>
                <a:lnTo>
                  <a:pt x="130" y="0"/>
                </a:lnTo>
                <a:lnTo>
                  <a:pt x="0" y="18"/>
                </a:lnTo>
                <a:lnTo>
                  <a:pt x="5" y="46"/>
                </a:lnTo>
                <a:lnTo>
                  <a:pt x="135" y="28"/>
                </a:lnTo>
                <a:lnTo>
                  <a:pt x="136" y="28"/>
                </a:lnTo>
                <a:lnTo>
                  <a:pt x="135" y="28"/>
                </a:lnTo>
                <a:lnTo>
                  <a:pt x="136" y="28"/>
                </a:lnTo>
                <a:lnTo>
                  <a:pt x="129" y="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98" name="Freeform 104"/>
          <p:cNvSpPr>
            <a:spLocks/>
          </p:cNvSpPr>
          <p:nvPr/>
        </p:nvSpPr>
        <p:spPr bwMode="auto">
          <a:xfrm>
            <a:off x="1649413" y="5241925"/>
            <a:ext cx="190500" cy="88900"/>
          </a:xfrm>
          <a:custGeom>
            <a:avLst/>
            <a:gdLst>
              <a:gd name="T0" fmla="*/ 123 w 134"/>
              <a:gd name="T1" fmla="*/ 0 h 56"/>
              <a:gd name="T2" fmla="*/ 124 w 134"/>
              <a:gd name="T3" fmla="*/ 0 h 56"/>
              <a:gd name="T4" fmla="*/ 0 w 134"/>
              <a:gd name="T5" fmla="*/ 27 h 56"/>
              <a:gd name="T6" fmla="*/ 7 w 134"/>
              <a:gd name="T7" fmla="*/ 55 h 56"/>
              <a:gd name="T8" fmla="*/ 131 w 134"/>
              <a:gd name="T9" fmla="*/ 28 h 56"/>
              <a:gd name="T10" fmla="*/ 133 w 134"/>
              <a:gd name="T11" fmla="*/ 28 h 56"/>
              <a:gd name="T12" fmla="*/ 131 w 134"/>
              <a:gd name="T13" fmla="*/ 28 h 56"/>
              <a:gd name="T14" fmla="*/ 132 w 134"/>
              <a:gd name="T15" fmla="*/ 28 h 56"/>
              <a:gd name="T16" fmla="*/ 133 w 134"/>
              <a:gd name="T17" fmla="*/ 28 h 56"/>
              <a:gd name="T18" fmla="*/ 123 w 134"/>
              <a:gd name="T19" fmla="*/ 0 h 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4"/>
              <a:gd name="T31" fmla="*/ 0 h 56"/>
              <a:gd name="T32" fmla="*/ 134 w 134"/>
              <a:gd name="T33" fmla="*/ 56 h 5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4" h="56">
                <a:moveTo>
                  <a:pt x="123" y="0"/>
                </a:moveTo>
                <a:lnTo>
                  <a:pt x="124" y="0"/>
                </a:lnTo>
                <a:lnTo>
                  <a:pt x="0" y="27"/>
                </a:lnTo>
                <a:lnTo>
                  <a:pt x="7" y="55"/>
                </a:lnTo>
                <a:lnTo>
                  <a:pt x="131" y="28"/>
                </a:lnTo>
                <a:lnTo>
                  <a:pt x="133" y="28"/>
                </a:lnTo>
                <a:lnTo>
                  <a:pt x="131" y="28"/>
                </a:lnTo>
                <a:lnTo>
                  <a:pt x="132" y="28"/>
                </a:lnTo>
                <a:lnTo>
                  <a:pt x="133" y="28"/>
                </a:lnTo>
                <a:lnTo>
                  <a:pt x="123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399" name="Freeform 105"/>
          <p:cNvSpPr>
            <a:spLocks/>
          </p:cNvSpPr>
          <p:nvPr/>
        </p:nvSpPr>
        <p:spPr bwMode="auto">
          <a:xfrm>
            <a:off x="1831975" y="5184775"/>
            <a:ext cx="168275" cy="98425"/>
          </a:xfrm>
          <a:custGeom>
            <a:avLst/>
            <a:gdLst>
              <a:gd name="T0" fmla="*/ 105 w 119"/>
              <a:gd name="T1" fmla="*/ 1 h 62"/>
              <a:gd name="T2" fmla="*/ 107 w 119"/>
              <a:gd name="T3" fmla="*/ 0 h 62"/>
              <a:gd name="T4" fmla="*/ 0 w 119"/>
              <a:gd name="T5" fmla="*/ 33 h 62"/>
              <a:gd name="T6" fmla="*/ 10 w 119"/>
              <a:gd name="T7" fmla="*/ 61 h 62"/>
              <a:gd name="T8" fmla="*/ 116 w 119"/>
              <a:gd name="T9" fmla="*/ 28 h 62"/>
              <a:gd name="T10" fmla="*/ 118 w 119"/>
              <a:gd name="T11" fmla="*/ 27 h 62"/>
              <a:gd name="T12" fmla="*/ 116 w 119"/>
              <a:gd name="T13" fmla="*/ 28 h 62"/>
              <a:gd name="T14" fmla="*/ 117 w 119"/>
              <a:gd name="T15" fmla="*/ 27 h 62"/>
              <a:gd name="T16" fmla="*/ 118 w 119"/>
              <a:gd name="T17" fmla="*/ 27 h 62"/>
              <a:gd name="T18" fmla="*/ 105 w 119"/>
              <a:gd name="T19" fmla="*/ 1 h 6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9"/>
              <a:gd name="T31" fmla="*/ 0 h 62"/>
              <a:gd name="T32" fmla="*/ 119 w 119"/>
              <a:gd name="T33" fmla="*/ 62 h 6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9" h="62">
                <a:moveTo>
                  <a:pt x="105" y="1"/>
                </a:moveTo>
                <a:lnTo>
                  <a:pt x="107" y="0"/>
                </a:lnTo>
                <a:lnTo>
                  <a:pt x="0" y="33"/>
                </a:lnTo>
                <a:lnTo>
                  <a:pt x="10" y="61"/>
                </a:lnTo>
                <a:lnTo>
                  <a:pt x="116" y="28"/>
                </a:lnTo>
                <a:lnTo>
                  <a:pt x="118" y="27"/>
                </a:lnTo>
                <a:lnTo>
                  <a:pt x="116" y="28"/>
                </a:lnTo>
                <a:lnTo>
                  <a:pt x="117" y="27"/>
                </a:lnTo>
                <a:lnTo>
                  <a:pt x="118" y="27"/>
                </a:lnTo>
                <a:lnTo>
                  <a:pt x="105" y="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00" name="Freeform 106"/>
          <p:cNvSpPr>
            <a:spLocks/>
          </p:cNvSpPr>
          <p:nvPr/>
        </p:nvSpPr>
        <p:spPr bwMode="auto">
          <a:xfrm>
            <a:off x="1987550" y="5111750"/>
            <a:ext cx="152400" cy="112713"/>
          </a:xfrm>
          <a:custGeom>
            <a:avLst/>
            <a:gdLst>
              <a:gd name="T0" fmla="*/ 96 w 109"/>
              <a:gd name="T1" fmla="*/ 0 h 71"/>
              <a:gd name="T2" fmla="*/ 95 w 109"/>
              <a:gd name="T3" fmla="*/ 0 h 71"/>
              <a:gd name="T4" fmla="*/ 0 w 109"/>
              <a:gd name="T5" fmla="*/ 43 h 71"/>
              <a:gd name="T6" fmla="*/ 13 w 109"/>
              <a:gd name="T7" fmla="*/ 70 h 71"/>
              <a:gd name="T8" fmla="*/ 108 w 109"/>
              <a:gd name="T9" fmla="*/ 27 h 71"/>
              <a:gd name="T10" fmla="*/ 107 w 109"/>
              <a:gd name="T11" fmla="*/ 28 h 71"/>
              <a:gd name="T12" fmla="*/ 96 w 109"/>
              <a:gd name="T13" fmla="*/ 0 h 71"/>
              <a:gd name="T14" fmla="*/ 95 w 109"/>
              <a:gd name="T15" fmla="*/ 0 h 71"/>
              <a:gd name="T16" fmla="*/ 96 w 109"/>
              <a:gd name="T17" fmla="*/ 0 h 7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"/>
              <a:gd name="T28" fmla="*/ 0 h 71"/>
              <a:gd name="T29" fmla="*/ 109 w 109"/>
              <a:gd name="T30" fmla="*/ 71 h 7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" h="71">
                <a:moveTo>
                  <a:pt x="96" y="0"/>
                </a:moveTo>
                <a:lnTo>
                  <a:pt x="95" y="0"/>
                </a:lnTo>
                <a:lnTo>
                  <a:pt x="0" y="43"/>
                </a:lnTo>
                <a:lnTo>
                  <a:pt x="13" y="70"/>
                </a:lnTo>
                <a:lnTo>
                  <a:pt x="108" y="27"/>
                </a:lnTo>
                <a:lnTo>
                  <a:pt x="107" y="28"/>
                </a:lnTo>
                <a:lnTo>
                  <a:pt x="96" y="0"/>
                </a:lnTo>
                <a:lnTo>
                  <a:pt x="95" y="0"/>
                </a:lnTo>
                <a:lnTo>
                  <a:pt x="96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01" name="Freeform 107"/>
          <p:cNvSpPr>
            <a:spLocks/>
          </p:cNvSpPr>
          <p:nvPr/>
        </p:nvSpPr>
        <p:spPr bwMode="auto">
          <a:xfrm>
            <a:off x="2128838" y="5043488"/>
            <a:ext cx="163512" cy="107950"/>
          </a:xfrm>
          <a:custGeom>
            <a:avLst/>
            <a:gdLst>
              <a:gd name="T0" fmla="*/ 107 w 116"/>
              <a:gd name="T1" fmla="*/ 0 h 68"/>
              <a:gd name="T2" fmla="*/ 105 w 116"/>
              <a:gd name="T3" fmla="*/ 1 h 68"/>
              <a:gd name="T4" fmla="*/ 0 w 116"/>
              <a:gd name="T5" fmla="*/ 39 h 68"/>
              <a:gd name="T6" fmla="*/ 11 w 116"/>
              <a:gd name="T7" fmla="*/ 67 h 68"/>
              <a:gd name="T8" fmla="*/ 115 w 116"/>
              <a:gd name="T9" fmla="*/ 28 h 68"/>
              <a:gd name="T10" fmla="*/ 112 w 116"/>
              <a:gd name="T11" fmla="*/ 29 h 68"/>
              <a:gd name="T12" fmla="*/ 107 w 116"/>
              <a:gd name="T13" fmla="*/ 0 h 68"/>
              <a:gd name="T14" fmla="*/ 106 w 116"/>
              <a:gd name="T15" fmla="*/ 1 h 68"/>
              <a:gd name="T16" fmla="*/ 105 w 116"/>
              <a:gd name="T17" fmla="*/ 1 h 68"/>
              <a:gd name="T18" fmla="*/ 107 w 116"/>
              <a:gd name="T19" fmla="*/ 0 h 6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6"/>
              <a:gd name="T31" fmla="*/ 0 h 68"/>
              <a:gd name="T32" fmla="*/ 116 w 116"/>
              <a:gd name="T33" fmla="*/ 68 h 6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6" h="68">
                <a:moveTo>
                  <a:pt x="107" y="0"/>
                </a:moveTo>
                <a:lnTo>
                  <a:pt x="105" y="1"/>
                </a:lnTo>
                <a:lnTo>
                  <a:pt x="0" y="39"/>
                </a:lnTo>
                <a:lnTo>
                  <a:pt x="11" y="67"/>
                </a:lnTo>
                <a:lnTo>
                  <a:pt x="115" y="28"/>
                </a:lnTo>
                <a:lnTo>
                  <a:pt x="112" y="29"/>
                </a:lnTo>
                <a:lnTo>
                  <a:pt x="107" y="0"/>
                </a:lnTo>
                <a:lnTo>
                  <a:pt x="106" y="1"/>
                </a:lnTo>
                <a:lnTo>
                  <a:pt x="105" y="1"/>
                </a:lnTo>
                <a:lnTo>
                  <a:pt x="107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02" name="Freeform 108"/>
          <p:cNvSpPr>
            <a:spLocks/>
          </p:cNvSpPr>
          <p:nvPr/>
        </p:nvSpPr>
        <p:spPr bwMode="auto">
          <a:xfrm>
            <a:off x="2289175" y="5014913"/>
            <a:ext cx="169863" cy="71437"/>
          </a:xfrm>
          <a:custGeom>
            <a:avLst/>
            <a:gdLst>
              <a:gd name="T0" fmla="*/ 116 w 121"/>
              <a:gd name="T1" fmla="*/ 0 h 45"/>
              <a:gd name="T2" fmla="*/ 115 w 121"/>
              <a:gd name="T3" fmla="*/ 0 h 45"/>
              <a:gd name="T4" fmla="*/ 0 w 121"/>
              <a:gd name="T5" fmla="*/ 16 h 45"/>
              <a:gd name="T6" fmla="*/ 5 w 121"/>
              <a:gd name="T7" fmla="*/ 44 h 45"/>
              <a:gd name="T8" fmla="*/ 120 w 121"/>
              <a:gd name="T9" fmla="*/ 29 h 45"/>
              <a:gd name="T10" fmla="*/ 119 w 121"/>
              <a:gd name="T11" fmla="*/ 29 h 45"/>
              <a:gd name="T12" fmla="*/ 116 w 121"/>
              <a:gd name="T13" fmla="*/ 0 h 45"/>
              <a:gd name="T14" fmla="*/ 115 w 121"/>
              <a:gd name="T15" fmla="*/ 0 h 45"/>
              <a:gd name="T16" fmla="*/ 116 w 121"/>
              <a:gd name="T17" fmla="*/ 0 h 4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1"/>
              <a:gd name="T28" fmla="*/ 0 h 45"/>
              <a:gd name="T29" fmla="*/ 121 w 121"/>
              <a:gd name="T30" fmla="*/ 45 h 4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1" h="45">
                <a:moveTo>
                  <a:pt x="116" y="0"/>
                </a:moveTo>
                <a:lnTo>
                  <a:pt x="115" y="0"/>
                </a:lnTo>
                <a:lnTo>
                  <a:pt x="0" y="16"/>
                </a:lnTo>
                <a:lnTo>
                  <a:pt x="5" y="44"/>
                </a:lnTo>
                <a:lnTo>
                  <a:pt x="120" y="29"/>
                </a:lnTo>
                <a:lnTo>
                  <a:pt x="119" y="29"/>
                </a:lnTo>
                <a:lnTo>
                  <a:pt x="116" y="0"/>
                </a:lnTo>
                <a:lnTo>
                  <a:pt x="115" y="0"/>
                </a:lnTo>
                <a:lnTo>
                  <a:pt x="116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03" name="Freeform 109"/>
          <p:cNvSpPr>
            <a:spLocks/>
          </p:cNvSpPr>
          <p:nvPr/>
        </p:nvSpPr>
        <p:spPr bwMode="auto">
          <a:xfrm>
            <a:off x="2462213" y="5002213"/>
            <a:ext cx="152400" cy="57150"/>
          </a:xfrm>
          <a:custGeom>
            <a:avLst/>
            <a:gdLst>
              <a:gd name="T0" fmla="*/ 108 w 109"/>
              <a:gd name="T1" fmla="*/ 0 h 36"/>
              <a:gd name="T2" fmla="*/ 106 w 109"/>
              <a:gd name="T3" fmla="*/ 0 h 36"/>
              <a:gd name="T4" fmla="*/ 0 w 109"/>
              <a:gd name="T5" fmla="*/ 7 h 36"/>
              <a:gd name="T6" fmla="*/ 3 w 109"/>
              <a:gd name="T7" fmla="*/ 35 h 36"/>
              <a:gd name="T8" fmla="*/ 108 w 109"/>
              <a:gd name="T9" fmla="*/ 27 h 36"/>
              <a:gd name="T10" fmla="*/ 107 w 109"/>
              <a:gd name="T11" fmla="*/ 27 h 36"/>
              <a:gd name="T12" fmla="*/ 108 w 109"/>
              <a:gd name="T13" fmla="*/ 0 h 36"/>
              <a:gd name="T14" fmla="*/ 107 w 109"/>
              <a:gd name="T15" fmla="*/ 0 h 36"/>
              <a:gd name="T16" fmla="*/ 106 w 109"/>
              <a:gd name="T17" fmla="*/ 0 h 36"/>
              <a:gd name="T18" fmla="*/ 108 w 109"/>
              <a:gd name="T19" fmla="*/ 0 h 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9"/>
              <a:gd name="T31" fmla="*/ 0 h 36"/>
              <a:gd name="T32" fmla="*/ 109 w 109"/>
              <a:gd name="T33" fmla="*/ 36 h 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9" h="36">
                <a:moveTo>
                  <a:pt x="108" y="0"/>
                </a:moveTo>
                <a:lnTo>
                  <a:pt x="106" y="0"/>
                </a:lnTo>
                <a:lnTo>
                  <a:pt x="0" y="7"/>
                </a:lnTo>
                <a:lnTo>
                  <a:pt x="3" y="35"/>
                </a:lnTo>
                <a:lnTo>
                  <a:pt x="108" y="27"/>
                </a:lnTo>
                <a:lnTo>
                  <a:pt x="107" y="27"/>
                </a:lnTo>
                <a:lnTo>
                  <a:pt x="108" y="0"/>
                </a:lnTo>
                <a:lnTo>
                  <a:pt x="107" y="0"/>
                </a:lnTo>
                <a:lnTo>
                  <a:pt x="106" y="0"/>
                </a:lnTo>
                <a:lnTo>
                  <a:pt x="108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04" name="Freeform 110"/>
          <p:cNvSpPr>
            <a:spLocks/>
          </p:cNvSpPr>
          <p:nvPr/>
        </p:nvSpPr>
        <p:spPr bwMode="auto">
          <a:xfrm>
            <a:off x="2620963" y="5002213"/>
            <a:ext cx="152400" cy="52387"/>
          </a:xfrm>
          <a:custGeom>
            <a:avLst/>
            <a:gdLst>
              <a:gd name="T0" fmla="*/ 107 w 108"/>
              <a:gd name="T1" fmla="*/ 4 h 33"/>
              <a:gd name="T2" fmla="*/ 104 w 108"/>
              <a:gd name="T3" fmla="*/ 4 h 33"/>
              <a:gd name="T4" fmla="*/ 1 w 108"/>
              <a:gd name="T5" fmla="*/ 0 h 33"/>
              <a:gd name="T6" fmla="*/ 0 w 108"/>
              <a:gd name="T7" fmla="*/ 27 h 33"/>
              <a:gd name="T8" fmla="*/ 103 w 108"/>
              <a:gd name="T9" fmla="*/ 32 h 33"/>
              <a:gd name="T10" fmla="*/ 101 w 108"/>
              <a:gd name="T11" fmla="*/ 32 h 33"/>
              <a:gd name="T12" fmla="*/ 107 w 108"/>
              <a:gd name="T13" fmla="*/ 4 h 33"/>
              <a:gd name="T14" fmla="*/ 105 w 108"/>
              <a:gd name="T15" fmla="*/ 4 h 33"/>
              <a:gd name="T16" fmla="*/ 104 w 108"/>
              <a:gd name="T17" fmla="*/ 4 h 33"/>
              <a:gd name="T18" fmla="*/ 107 w 108"/>
              <a:gd name="T19" fmla="*/ 4 h 3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8"/>
              <a:gd name="T31" fmla="*/ 0 h 33"/>
              <a:gd name="T32" fmla="*/ 108 w 108"/>
              <a:gd name="T33" fmla="*/ 33 h 3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8" h="33">
                <a:moveTo>
                  <a:pt x="107" y="4"/>
                </a:moveTo>
                <a:lnTo>
                  <a:pt x="104" y="4"/>
                </a:lnTo>
                <a:lnTo>
                  <a:pt x="1" y="0"/>
                </a:lnTo>
                <a:lnTo>
                  <a:pt x="0" y="27"/>
                </a:lnTo>
                <a:lnTo>
                  <a:pt x="103" y="32"/>
                </a:lnTo>
                <a:lnTo>
                  <a:pt x="101" y="32"/>
                </a:lnTo>
                <a:lnTo>
                  <a:pt x="107" y="4"/>
                </a:lnTo>
                <a:lnTo>
                  <a:pt x="105" y="4"/>
                </a:lnTo>
                <a:lnTo>
                  <a:pt x="104" y="4"/>
                </a:lnTo>
                <a:lnTo>
                  <a:pt x="107" y="4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05" name="Freeform 111"/>
          <p:cNvSpPr>
            <a:spLocks/>
          </p:cNvSpPr>
          <p:nvPr/>
        </p:nvSpPr>
        <p:spPr bwMode="auto">
          <a:xfrm>
            <a:off x="2771775" y="5010150"/>
            <a:ext cx="173038" cy="76200"/>
          </a:xfrm>
          <a:custGeom>
            <a:avLst/>
            <a:gdLst>
              <a:gd name="T0" fmla="*/ 122 w 123"/>
              <a:gd name="T1" fmla="*/ 20 h 48"/>
              <a:gd name="T2" fmla="*/ 121 w 123"/>
              <a:gd name="T3" fmla="*/ 19 h 48"/>
              <a:gd name="T4" fmla="*/ 6 w 123"/>
              <a:gd name="T5" fmla="*/ 0 h 48"/>
              <a:gd name="T6" fmla="*/ 0 w 123"/>
              <a:gd name="T7" fmla="*/ 29 h 48"/>
              <a:gd name="T8" fmla="*/ 115 w 123"/>
              <a:gd name="T9" fmla="*/ 47 h 48"/>
              <a:gd name="T10" fmla="*/ 114 w 123"/>
              <a:gd name="T11" fmla="*/ 47 h 48"/>
              <a:gd name="T12" fmla="*/ 122 w 123"/>
              <a:gd name="T13" fmla="*/ 20 h 48"/>
              <a:gd name="T14" fmla="*/ 121 w 123"/>
              <a:gd name="T15" fmla="*/ 20 h 48"/>
              <a:gd name="T16" fmla="*/ 121 w 123"/>
              <a:gd name="T17" fmla="*/ 19 h 48"/>
              <a:gd name="T18" fmla="*/ 122 w 123"/>
              <a:gd name="T19" fmla="*/ 20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3"/>
              <a:gd name="T31" fmla="*/ 0 h 48"/>
              <a:gd name="T32" fmla="*/ 123 w 123"/>
              <a:gd name="T33" fmla="*/ 48 h 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3" h="48">
                <a:moveTo>
                  <a:pt x="122" y="20"/>
                </a:moveTo>
                <a:lnTo>
                  <a:pt x="121" y="19"/>
                </a:lnTo>
                <a:lnTo>
                  <a:pt x="6" y="0"/>
                </a:lnTo>
                <a:lnTo>
                  <a:pt x="0" y="29"/>
                </a:lnTo>
                <a:lnTo>
                  <a:pt x="115" y="47"/>
                </a:lnTo>
                <a:lnTo>
                  <a:pt x="114" y="47"/>
                </a:lnTo>
                <a:lnTo>
                  <a:pt x="122" y="20"/>
                </a:lnTo>
                <a:lnTo>
                  <a:pt x="121" y="20"/>
                </a:lnTo>
                <a:lnTo>
                  <a:pt x="121" y="19"/>
                </a:lnTo>
                <a:lnTo>
                  <a:pt x="122" y="2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06" name="Freeform 112"/>
          <p:cNvSpPr>
            <a:spLocks/>
          </p:cNvSpPr>
          <p:nvPr/>
        </p:nvSpPr>
        <p:spPr bwMode="auto">
          <a:xfrm>
            <a:off x="2940050" y="5045075"/>
            <a:ext cx="158750" cy="88900"/>
          </a:xfrm>
          <a:custGeom>
            <a:avLst/>
            <a:gdLst>
              <a:gd name="T0" fmla="*/ 109 w 112"/>
              <a:gd name="T1" fmla="*/ 26 h 56"/>
              <a:gd name="T2" fmla="*/ 111 w 112"/>
              <a:gd name="T3" fmla="*/ 26 h 56"/>
              <a:gd name="T4" fmla="*/ 8 w 112"/>
              <a:gd name="T5" fmla="*/ 0 h 56"/>
              <a:gd name="T6" fmla="*/ 0 w 112"/>
              <a:gd name="T7" fmla="*/ 28 h 56"/>
              <a:gd name="T8" fmla="*/ 103 w 112"/>
              <a:gd name="T9" fmla="*/ 54 h 56"/>
              <a:gd name="T10" fmla="*/ 105 w 112"/>
              <a:gd name="T11" fmla="*/ 55 h 56"/>
              <a:gd name="T12" fmla="*/ 103 w 112"/>
              <a:gd name="T13" fmla="*/ 54 h 56"/>
              <a:gd name="T14" fmla="*/ 104 w 112"/>
              <a:gd name="T15" fmla="*/ 54 h 56"/>
              <a:gd name="T16" fmla="*/ 105 w 112"/>
              <a:gd name="T17" fmla="*/ 55 h 56"/>
              <a:gd name="T18" fmla="*/ 109 w 112"/>
              <a:gd name="T19" fmla="*/ 26 h 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2"/>
              <a:gd name="T31" fmla="*/ 0 h 56"/>
              <a:gd name="T32" fmla="*/ 112 w 112"/>
              <a:gd name="T33" fmla="*/ 56 h 5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2" h="56">
                <a:moveTo>
                  <a:pt x="109" y="26"/>
                </a:moveTo>
                <a:lnTo>
                  <a:pt x="111" y="26"/>
                </a:lnTo>
                <a:lnTo>
                  <a:pt x="8" y="0"/>
                </a:lnTo>
                <a:lnTo>
                  <a:pt x="0" y="28"/>
                </a:lnTo>
                <a:lnTo>
                  <a:pt x="103" y="54"/>
                </a:lnTo>
                <a:lnTo>
                  <a:pt x="105" y="55"/>
                </a:lnTo>
                <a:lnTo>
                  <a:pt x="103" y="54"/>
                </a:lnTo>
                <a:lnTo>
                  <a:pt x="104" y="54"/>
                </a:lnTo>
                <a:lnTo>
                  <a:pt x="105" y="55"/>
                </a:lnTo>
                <a:lnTo>
                  <a:pt x="109" y="26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07" name="Freeform 113"/>
          <p:cNvSpPr>
            <a:spLocks/>
          </p:cNvSpPr>
          <p:nvPr/>
        </p:nvSpPr>
        <p:spPr bwMode="auto">
          <a:xfrm>
            <a:off x="3097213" y="5091113"/>
            <a:ext cx="133350" cy="66675"/>
          </a:xfrm>
          <a:custGeom>
            <a:avLst/>
            <a:gdLst>
              <a:gd name="T0" fmla="*/ 88 w 94"/>
              <a:gd name="T1" fmla="*/ 13 h 42"/>
              <a:gd name="T2" fmla="*/ 93 w 94"/>
              <a:gd name="T3" fmla="*/ 13 h 42"/>
              <a:gd name="T4" fmla="*/ 4 w 94"/>
              <a:gd name="T5" fmla="*/ 0 h 42"/>
              <a:gd name="T6" fmla="*/ 0 w 94"/>
              <a:gd name="T7" fmla="*/ 28 h 42"/>
              <a:gd name="T8" fmla="*/ 88 w 94"/>
              <a:gd name="T9" fmla="*/ 41 h 42"/>
              <a:gd name="T10" fmla="*/ 93 w 94"/>
              <a:gd name="T11" fmla="*/ 41 h 42"/>
              <a:gd name="T12" fmla="*/ 88 w 94"/>
              <a:gd name="T13" fmla="*/ 41 h 42"/>
              <a:gd name="T14" fmla="*/ 91 w 94"/>
              <a:gd name="T15" fmla="*/ 41 h 42"/>
              <a:gd name="T16" fmla="*/ 93 w 94"/>
              <a:gd name="T17" fmla="*/ 41 h 42"/>
              <a:gd name="T18" fmla="*/ 88 w 94"/>
              <a:gd name="T19" fmla="*/ 13 h 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42"/>
              <a:gd name="T32" fmla="*/ 94 w 94"/>
              <a:gd name="T33" fmla="*/ 42 h 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42">
                <a:moveTo>
                  <a:pt x="88" y="13"/>
                </a:moveTo>
                <a:lnTo>
                  <a:pt x="93" y="13"/>
                </a:lnTo>
                <a:lnTo>
                  <a:pt x="4" y="0"/>
                </a:lnTo>
                <a:lnTo>
                  <a:pt x="0" y="28"/>
                </a:lnTo>
                <a:lnTo>
                  <a:pt x="88" y="41"/>
                </a:lnTo>
                <a:lnTo>
                  <a:pt x="93" y="41"/>
                </a:lnTo>
                <a:lnTo>
                  <a:pt x="88" y="41"/>
                </a:lnTo>
                <a:lnTo>
                  <a:pt x="91" y="41"/>
                </a:lnTo>
                <a:lnTo>
                  <a:pt x="93" y="41"/>
                </a:lnTo>
                <a:lnTo>
                  <a:pt x="88" y="13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08" name="Freeform 114"/>
          <p:cNvSpPr>
            <a:spLocks/>
          </p:cNvSpPr>
          <p:nvPr/>
        </p:nvSpPr>
        <p:spPr bwMode="auto">
          <a:xfrm>
            <a:off x="3230563" y="5100638"/>
            <a:ext cx="82550" cy="57150"/>
          </a:xfrm>
          <a:custGeom>
            <a:avLst/>
            <a:gdLst>
              <a:gd name="T0" fmla="*/ 43 w 58"/>
              <a:gd name="T1" fmla="*/ 2 h 36"/>
              <a:gd name="T2" fmla="*/ 48 w 58"/>
              <a:gd name="T3" fmla="*/ 0 h 36"/>
              <a:gd name="T4" fmla="*/ 0 w 58"/>
              <a:gd name="T5" fmla="*/ 8 h 36"/>
              <a:gd name="T6" fmla="*/ 5 w 58"/>
              <a:gd name="T7" fmla="*/ 35 h 36"/>
              <a:gd name="T8" fmla="*/ 52 w 58"/>
              <a:gd name="T9" fmla="*/ 27 h 36"/>
              <a:gd name="T10" fmla="*/ 57 w 58"/>
              <a:gd name="T11" fmla="*/ 26 h 36"/>
              <a:gd name="T12" fmla="*/ 52 w 58"/>
              <a:gd name="T13" fmla="*/ 27 h 36"/>
              <a:gd name="T14" fmla="*/ 55 w 58"/>
              <a:gd name="T15" fmla="*/ 27 h 36"/>
              <a:gd name="T16" fmla="*/ 57 w 58"/>
              <a:gd name="T17" fmla="*/ 26 h 36"/>
              <a:gd name="T18" fmla="*/ 43 w 58"/>
              <a:gd name="T19" fmla="*/ 2 h 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8"/>
              <a:gd name="T31" fmla="*/ 0 h 36"/>
              <a:gd name="T32" fmla="*/ 58 w 58"/>
              <a:gd name="T33" fmla="*/ 36 h 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8" h="36">
                <a:moveTo>
                  <a:pt x="43" y="2"/>
                </a:moveTo>
                <a:lnTo>
                  <a:pt x="48" y="0"/>
                </a:lnTo>
                <a:lnTo>
                  <a:pt x="0" y="8"/>
                </a:lnTo>
                <a:lnTo>
                  <a:pt x="5" y="35"/>
                </a:lnTo>
                <a:lnTo>
                  <a:pt x="52" y="27"/>
                </a:lnTo>
                <a:lnTo>
                  <a:pt x="57" y="26"/>
                </a:lnTo>
                <a:lnTo>
                  <a:pt x="52" y="27"/>
                </a:lnTo>
                <a:lnTo>
                  <a:pt x="55" y="27"/>
                </a:lnTo>
                <a:lnTo>
                  <a:pt x="57" y="26"/>
                </a:lnTo>
                <a:lnTo>
                  <a:pt x="43" y="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09" name="Freeform 115"/>
          <p:cNvSpPr>
            <a:spLocks/>
          </p:cNvSpPr>
          <p:nvPr/>
        </p:nvSpPr>
        <p:spPr bwMode="auto">
          <a:xfrm>
            <a:off x="3297238" y="5064125"/>
            <a:ext cx="84137" cy="76200"/>
          </a:xfrm>
          <a:custGeom>
            <a:avLst/>
            <a:gdLst>
              <a:gd name="T0" fmla="*/ 42 w 59"/>
              <a:gd name="T1" fmla="*/ 2 h 48"/>
              <a:gd name="T2" fmla="*/ 43 w 59"/>
              <a:gd name="T3" fmla="*/ 0 h 48"/>
              <a:gd name="T4" fmla="*/ 0 w 59"/>
              <a:gd name="T5" fmla="*/ 22 h 48"/>
              <a:gd name="T6" fmla="*/ 14 w 59"/>
              <a:gd name="T7" fmla="*/ 47 h 48"/>
              <a:gd name="T8" fmla="*/ 56 w 59"/>
              <a:gd name="T9" fmla="*/ 26 h 48"/>
              <a:gd name="T10" fmla="*/ 58 w 59"/>
              <a:gd name="T11" fmla="*/ 25 h 48"/>
              <a:gd name="T12" fmla="*/ 56 w 59"/>
              <a:gd name="T13" fmla="*/ 26 h 48"/>
              <a:gd name="T14" fmla="*/ 57 w 59"/>
              <a:gd name="T15" fmla="*/ 26 h 48"/>
              <a:gd name="T16" fmla="*/ 58 w 59"/>
              <a:gd name="T17" fmla="*/ 25 h 48"/>
              <a:gd name="T18" fmla="*/ 42 w 59"/>
              <a:gd name="T19" fmla="*/ 2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"/>
              <a:gd name="T31" fmla="*/ 0 h 48"/>
              <a:gd name="T32" fmla="*/ 59 w 59"/>
              <a:gd name="T33" fmla="*/ 48 h 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" h="48">
                <a:moveTo>
                  <a:pt x="42" y="2"/>
                </a:moveTo>
                <a:lnTo>
                  <a:pt x="43" y="0"/>
                </a:lnTo>
                <a:lnTo>
                  <a:pt x="0" y="22"/>
                </a:lnTo>
                <a:lnTo>
                  <a:pt x="14" y="47"/>
                </a:lnTo>
                <a:lnTo>
                  <a:pt x="56" y="26"/>
                </a:lnTo>
                <a:lnTo>
                  <a:pt x="58" y="25"/>
                </a:lnTo>
                <a:lnTo>
                  <a:pt x="56" y="26"/>
                </a:lnTo>
                <a:lnTo>
                  <a:pt x="57" y="26"/>
                </a:lnTo>
                <a:lnTo>
                  <a:pt x="58" y="25"/>
                </a:lnTo>
                <a:lnTo>
                  <a:pt x="42" y="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10" name="Freeform 116"/>
          <p:cNvSpPr>
            <a:spLocks/>
          </p:cNvSpPr>
          <p:nvPr/>
        </p:nvSpPr>
        <p:spPr bwMode="auto">
          <a:xfrm>
            <a:off x="3363913" y="5014913"/>
            <a:ext cx="88900" cy="85725"/>
          </a:xfrm>
          <a:custGeom>
            <a:avLst/>
            <a:gdLst>
              <a:gd name="T0" fmla="*/ 41 w 63"/>
              <a:gd name="T1" fmla="*/ 3 h 54"/>
              <a:gd name="T2" fmla="*/ 43 w 63"/>
              <a:gd name="T3" fmla="*/ 0 h 54"/>
              <a:gd name="T4" fmla="*/ 0 w 63"/>
              <a:gd name="T5" fmla="*/ 30 h 54"/>
              <a:gd name="T6" fmla="*/ 16 w 63"/>
              <a:gd name="T7" fmla="*/ 53 h 54"/>
              <a:gd name="T8" fmla="*/ 60 w 63"/>
              <a:gd name="T9" fmla="*/ 24 h 54"/>
              <a:gd name="T10" fmla="*/ 62 w 63"/>
              <a:gd name="T11" fmla="*/ 22 h 54"/>
              <a:gd name="T12" fmla="*/ 60 w 63"/>
              <a:gd name="T13" fmla="*/ 24 h 54"/>
              <a:gd name="T14" fmla="*/ 61 w 63"/>
              <a:gd name="T15" fmla="*/ 23 h 54"/>
              <a:gd name="T16" fmla="*/ 62 w 63"/>
              <a:gd name="T17" fmla="*/ 22 h 54"/>
              <a:gd name="T18" fmla="*/ 41 w 63"/>
              <a:gd name="T19" fmla="*/ 3 h 5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3"/>
              <a:gd name="T31" fmla="*/ 0 h 54"/>
              <a:gd name="T32" fmla="*/ 63 w 63"/>
              <a:gd name="T33" fmla="*/ 54 h 5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3" h="54">
                <a:moveTo>
                  <a:pt x="41" y="3"/>
                </a:moveTo>
                <a:lnTo>
                  <a:pt x="43" y="0"/>
                </a:lnTo>
                <a:lnTo>
                  <a:pt x="0" y="30"/>
                </a:lnTo>
                <a:lnTo>
                  <a:pt x="16" y="53"/>
                </a:lnTo>
                <a:lnTo>
                  <a:pt x="60" y="24"/>
                </a:lnTo>
                <a:lnTo>
                  <a:pt x="62" y="22"/>
                </a:lnTo>
                <a:lnTo>
                  <a:pt x="60" y="24"/>
                </a:lnTo>
                <a:lnTo>
                  <a:pt x="61" y="23"/>
                </a:lnTo>
                <a:lnTo>
                  <a:pt x="62" y="22"/>
                </a:lnTo>
                <a:lnTo>
                  <a:pt x="41" y="3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11" name="Freeform 117"/>
          <p:cNvSpPr>
            <a:spLocks/>
          </p:cNvSpPr>
          <p:nvPr/>
        </p:nvSpPr>
        <p:spPr bwMode="auto">
          <a:xfrm>
            <a:off x="3427413" y="4902200"/>
            <a:ext cx="127000" cy="144463"/>
          </a:xfrm>
          <a:custGeom>
            <a:avLst/>
            <a:gdLst>
              <a:gd name="T0" fmla="*/ 64 w 91"/>
              <a:gd name="T1" fmla="*/ 2 h 91"/>
              <a:gd name="T2" fmla="*/ 66 w 91"/>
              <a:gd name="T3" fmla="*/ 0 h 91"/>
              <a:gd name="T4" fmla="*/ 0 w 91"/>
              <a:gd name="T5" fmla="*/ 69 h 91"/>
              <a:gd name="T6" fmla="*/ 22 w 91"/>
              <a:gd name="T7" fmla="*/ 90 h 91"/>
              <a:gd name="T8" fmla="*/ 87 w 91"/>
              <a:gd name="T9" fmla="*/ 21 h 91"/>
              <a:gd name="T10" fmla="*/ 90 w 91"/>
              <a:gd name="T11" fmla="*/ 19 h 91"/>
              <a:gd name="T12" fmla="*/ 87 w 91"/>
              <a:gd name="T13" fmla="*/ 21 h 91"/>
              <a:gd name="T14" fmla="*/ 88 w 91"/>
              <a:gd name="T15" fmla="*/ 20 h 91"/>
              <a:gd name="T16" fmla="*/ 90 w 91"/>
              <a:gd name="T17" fmla="*/ 19 h 91"/>
              <a:gd name="T18" fmla="*/ 64 w 91"/>
              <a:gd name="T19" fmla="*/ 2 h 9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1"/>
              <a:gd name="T31" fmla="*/ 0 h 91"/>
              <a:gd name="T32" fmla="*/ 91 w 91"/>
              <a:gd name="T33" fmla="*/ 91 h 9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1" h="91">
                <a:moveTo>
                  <a:pt x="64" y="2"/>
                </a:moveTo>
                <a:lnTo>
                  <a:pt x="66" y="0"/>
                </a:lnTo>
                <a:lnTo>
                  <a:pt x="0" y="69"/>
                </a:lnTo>
                <a:lnTo>
                  <a:pt x="22" y="90"/>
                </a:lnTo>
                <a:lnTo>
                  <a:pt x="87" y="21"/>
                </a:lnTo>
                <a:lnTo>
                  <a:pt x="90" y="19"/>
                </a:lnTo>
                <a:lnTo>
                  <a:pt x="87" y="21"/>
                </a:lnTo>
                <a:lnTo>
                  <a:pt x="88" y="20"/>
                </a:lnTo>
                <a:lnTo>
                  <a:pt x="90" y="19"/>
                </a:lnTo>
                <a:lnTo>
                  <a:pt x="64" y="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12" name="Freeform 118"/>
          <p:cNvSpPr>
            <a:spLocks/>
          </p:cNvSpPr>
          <p:nvPr/>
        </p:nvSpPr>
        <p:spPr bwMode="auto">
          <a:xfrm>
            <a:off x="3522663" y="4718050"/>
            <a:ext cx="138112" cy="207963"/>
          </a:xfrm>
          <a:custGeom>
            <a:avLst/>
            <a:gdLst>
              <a:gd name="T0" fmla="*/ 69 w 97"/>
              <a:gd name="T1" fmla="*/ 1 h 131"/>
              <a:gd name="T2" fmla="*/ 70 w 97"/>
              <a:gd name="T3" fmla="*/ 0 h 131"/>
              <a:gd name="T4" fmla="*/ 0 w 97"/>
              <a:gd name="T5" fmla="*/ 113 h 131"/>
              <a:gd name="T6" fmla="*/ 26 w 97"/>
              <a:gd name="T7" fmla="*/ 130 h 131"/>
              <a:gd name="T8" fmla="*/ 95 w 97"/>
              <a:gd name="T9" fmla="*/ 17 h 131"/>
              <a:gd name="T10" fmla="*/ 96 w 97"/>
              <a:gd name="T11" fmla="*/ 15 h 131"/>
              <a:gd name="T12" fmla="*/ 95 w 97"/>
              <a:gd name="T13" fmla="*/ 17 h 131"/>
              <a:gd name="T14" fmla="*/ 95 w 97"/>
              <a:gd name="T15" fmla="*/ 16 h 131"/>
              <a:gd name="T16" fmla="*/ 96 w 97"/>
              <a:gd name="T17" fmla="*/ 15 h 131"/>
              <a:gd name="T18" fmla="*/ 69 w 97"/>
              <a:gd name="T19" fmla="*/ 1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7"/>
              <a:gd name="T31" fmla="*/ 0 h 131"/>
              <a:gd name="T32" fmla="*/ 97 w 97"/>
              <a:gd name="T33" fmla="*/ 131 h 13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7" h="131">
                <a:moveTo>
                  <a:pt x="69" y="1"/>
                </a:moveTo>
                <a:lnTo>
                  <a:pt x="70" y="0"/>
                </a:lnTo>
                <a:lnTo>
                  <a:pt x="0" y="113"/>
                </a:lnTo>
                <a:lnTo>
                  <a:pt x="26" y="130"/>
                </a:lnTo>
                <a:lnTo>
                  <a:pt x="95" y="17"/>
                </a:lnTo>
                <a:lnTo>
                  <a:pt x="96" y="15"/>
                </a:lnTo>
                <a:lnTo>
                  <a:pt x="95" y="17"/>
                </a:lnTo>
                <a:lnTo>
                  <a:pt x="95" y="16"/>
                </a:lnTo>
                <a:lnTo>
                  <a:pt x="96" y="15"/>
                </a:lnTo>
                <a:lnTo>
                  <a:pt x="69" y="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13" name="Freeform 119"/>
          <p:cNvSpPr>
            <a:spLocks/>
          </p:cNvSpPr>
          <p:nvPr/>
        </p:nvSpPr>
        <p:spPr bwMode="auto">
          <a:xfrm>
            <a:off x="3625850" y="4543425"/>
            <a:ext cx="115888" cy="192088"/>
          </a:xfrm>
          <a:custGeom>
            <a:avLst/>
            <a:gdLst>
              <a:gd name="T0" fmla="*/ 55 w 83"/>
              <a:gd name="T1" fmla="*/ 0 h 121"/>
              <a:gd name="T2" fmla="*/ 0 w 83"/>
              <a:gd name="T3" fmla="*/ 106 h 121"/>
              <a:gd name="T4" fmla="*/ 27 w 83"/>
              <a:gd name="T5" fmla="*/ 120 h 121"/>
              <a:gd name="T6" fmla="*/ 82 w 83"/>
              <a:gd name="T7" fmla="*/ 14 h 121"/>
              <a:gd name="T8" fmla="*/ 82 w 83"/>
              <a:gd name="T9" fmla="*/ 13 h 121"/>
              <a:gd name="T10" fmla="*/ 82 w 83"/>
              <a:gd name="T11" fmla="*/ 14 h 121"/>
              <a:gd name="T12" fmla="*/ 82 w 83"/>
              <a:gd name="T13" fmla="*/ 13 h 121"/>
              <a:gd name="T14" fmla="*/ 55 w 83"/>
              <a:gd name="T15" fmla="*/ 0 h 1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3"/>
              <a:gd name="T25" fmla="*/ 0 h 121"/>
              <a:gd name="T26" fmla="*/ 83 w 83"/>
              <a:gd name="T27" fmla="*/ 121 h 1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3" h="121">
                <a:moveTo>
                  <a:pt x="55" y="0"/>
                </a:moveTo>
                <a:lnTo>
                  <a:pt x="0" y="106"/>
                </a:lnTo>
                <a:lnTo>
                  <a:pt x="27" y="120"/>
                </a:lnTo>
                <a:lnTo>
                  <a:pt x="82" y="14"/>
                </a:lnTo>
                <a:lnTo>
                  <a:pt x="82" y="13"/>
                </a:lnTo>
                <a:lnTo>
                  <a:pt x="82" y="14"/>
                </a:lnTo>
                <a:lnTo>
                  <a:pt x="82" y="13"/>
                </a:lnTo>
                <a:lnTo>
                  <a:pt x="55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14" name="Freeform 120"/>
          <p:cNvSpPr>
            <a:spLocks/>
          </p:cNvSpPr>
          <p:nvPr/>
        </p:nvSpPr>
        <p:spPr bwMode="auto">
          <a:xfrm>
            <a:off x="3708400" y="4360863"/>
            <a:ext cx="109538" cy="196850"/>
          </a:xfrm>
          <a:custGeom>
            <a:avLst/>
            <a:gdLst>
              <a:gd name="T0" fmla="*/ 49 w 78"/>
              <a:gd name="T1" fmla="*/ 2 h 124"/>
              <a:gd name="T2" fmla="*/ 49 w 78"/>
              <a:gd name="T3" fmla="*/ 0 h 124"/>
              <a:gd name="T4" fmla="*/ 0 w 78"/>
              <a:gd name="T5" fmla="*/ 110 h 124"/>
              <a:gd name="T6" fmla="*/ 27 w 78"/>
              <a:gd name="T7" fmla="*/ 123 h 124"/>
              <a:gd name="T8" fmla="*/ 76 w 78"/>
              <a:gd name="T9" fmla="*/ 13 h 124"/>
              <a:gd name="T10" fmla="*/ 77 w 78"/>
              <a:gd name="T11" fmla="*/ 11 h 124"/>
              <a:gd name="T12" fmla="*/ 76 w 78"/>
              <a:gd name="T13" fmla="*/ 13 h 124"/>
              <a:gd name="T14" fmla="*/ 77 w 78"/>
              <a:gd name="T15" fmla="*/ 12 h 124"/>
              <a:gd name="T16" fmla="*/ 77 w 78"/>
              <a:gd name="T17" fmla="*/ 11 h 124"/>
              <a:gd name="T18" fmla="*/ 49 w 78"/>
              <a:gd name="T19" fmla="*/ 2 h 1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8"/>
              <a:gd name="T31" fmla="*/ 0 h 124"/>
              <a:gd name="T32" fmla="*/ 78 w 78"/>
              <a:gd name="T33" fmla="*/ 124 h 1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8" h="124">
                <a:moveTo>
                  <a:pt x="49" y="2"/>
                </a:moveTo>
                <a:lnTo>
                  <a:pt x="49" y="0"/>
                </a:lnTo>
                <a:lnTo>
                  <a:pt x="0" y="110"/>
                </a:lnTo>
                <a:lnTo>
                  <a:pt x="27" y="123"/>
                </a:lnTo>
                <a:lnTo>
                  <a:pt x="76" y="13"/>
                </a:lnTo>
                <a:lnTo>
                  <a:pt x="77" y="11"/>
                </a:lnTo>
                <a:lnTo>
                  <a:pt x="76" y="13"/>
                </a:lnTo>
                <a:lnTo>
                  <a:pt x="77" y="12"/>
                </a:lnTo>
                <a:lnTo>
                  <a:pt x="77" y="11"/>
                </a:lnTo>
                <a:lnTo>
                  <a:pt x="49" y="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15" name="Freeform 121"/>
          <p:cNvSpPr>
            <a:spLocks/>
          </p:cNvSpPr>
          <p:nvPr/>
        </p:nvSpPr>
        <p:spPr bwMode="auto">
          <a:xfrm>
            <a:off x="3783013" y="4124325"/>
            <a:ext cx="111125" cy="247650"/>
          </a:xfrm>
          <a:custGeom>
            <a:avLst/>
            <a:gdLst>
              <a:gd name="T0" fmla="*/ 49 w 79"/>
              <a:gd name="T1" fmla="*/ 2 h 156"/>
              <a:gd name="T2" fmla="*/ 49 w 79"/>
              <a:gd name="T3" fmla="*/ 0 h 156"/>
              <a:gd name="T4" fmla="*/ 0 w 79"/>
              <a:gd name="T5" fmla="*/ 145 h 156"/>
              <a:gd name="T6" fmla="*/ 28 w 79"/>
              <a:gd name="T7" fmla="*/ 155 h 156"/>
              <a:gd name="T8" fmla="*/ 77 w 79"/>
              <a:gd name="T9" fmla="*/ 10 h 156"/>
              <a:gd name="T10" fmla="*/ 78 w 79"/>
              <a:gd name="T11" fmla="*/ 9 h 156"/>
              <a:gd name="T12" fmla="*/ 77 w 79"/>
              <a:gd name="T13" fmla="*/ 10 h 156"/>
              <a:gd name="T14" fmla="*/ 78 w 79"/>
              <a:gd name="T15" fmla="*/ 10 h 156"/>
              <a:gd name="T16" fmla="*/ 78 w 79"/>
              <a:gd name="T17" fmla="*/ 9 h 156"/>
              <a:gd name="T18" fmla="*/ 49 w 79"/>
              <a:gd name="T19" fmla="*/ 2 h 1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9"/>
              <a:gd name="T31" fmla="*/ 0 h 156"/>
              <a:gd name="T32" fmla="*/ 79 w 79"/>
              <a:gd name="T33" fmla="*/ 156 h 15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9" h="156">
                <a:moveTo>
                  <a:pt x="49" y="2"/>
                </a:moveTo>
                <a:lnTo>
                  <a:pt x="49" y="0"/>
                </a:lnTo>
                <a:lnTo>
                  <a:pt x="0" y="145"/>
                </a:lnTo>
                <a:lnTo>
                  <a:pt x="28" y="155"/>
                </a:lnTo>
                <a:lnTo>
                  <a:pt x="77" y="10"/>
                </a:lnTo>
                <a:lnTo>
                  <a:pt x="78" y="9"/>
                </a:lnTo>
                <a:lnTo>
                  <a:pt x="77" y="10"/>
                </a:lnTo>
                <a:lnTo>
                  <a:pt x="78" y="10"/>
                </a:lnTo>
                <a:lnTo>
                  <a:pt x="78" y="9"/>
                </a:lnTo>
                <a:lnTo>
                  <a:pt x="49" y="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16" name="Freeform 122"/>
          <p:cNvSpPr>
            <a:spLocks/>
          </p:cNvSpPr>
          <p:nvPr/>
        </p:nvSpPr>
        <p:spPr bwMode="auto">
          <a:xfrm>
            <a:off x="3859213" y="3846513"/>
            <a:ext cx="93662" cy="284162"/>
          </a:xfrm>
          <a:custGeom>
            <a:avLst/>
            <a:gdLst>
              <a:gd name="T0" fmla="*/ 38 w 67"/>
              <a:gd name="T1" fmla="*/ 0 h 179"/>
              <a:gd name="T2" fmla="*/ 0 w 67"/>
              <a:gd name="T3" fmla="*/ 171 h 179"/>
              <a:gd name="T4" fmla="*/ 28 w 67"/>
              <a:gd name="T5" fmla="*/ 178 h 179"/>
              <a:gd name="T6" fmla="*/ 66 w 67"/>
              <a:gd name="T7" fmla="*/ 7 h 179"/>
              <a:gd name="T8" fmla="*/ 38 w 67"/>
              <a:gd name="T9" fmla="*/ 0 h 1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7"/>
              <a:gd name="T16" fmla="*/ 0 h 179"/>
              <a:gd name="T17" fmla="*/ 67 w 67"/>
              <a:gd name="T18" fmla="*/ 179 h 1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7" h="179">
                <a:moveTo>
                  <a:pt x="38" y="0"/>
                </a:moveTo>
                <a:lnTo>
                  <a:pt x="0" y="171"/>
                </a:lnTo>
                <a:lnTo>
                  <a:pt x="28" y="178"/>
                </a:lnTo>
                <a:lnTo>
                  <a:pt x="66" y="7"/>
                </a:lnTo>
                <a:lnTo>
                  <a:pt x="38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17" name="Freeform 123"/>
          <p:cNvSpPr>
            <a:spLocks/>
          </p:cNvSpPr>
          <p:nvPr/>
        </p:nvSpPr>
        <p:spPr bwMode="auto">
          <a:xfrm>
            <a:off x="3916363" y="3644900"/>
            <a:ext cx="74612" cy="204788"/>
          </a:xfrm>
          <a:custGeom>
            <a:avLst/>
            <a:gdLst>
              <a:gd name="T0" fmla="*/ 23 w 52"/>
              <a:gd name="T1" fmla="*/ 0 h 129"/>
              <a:gd name="T2" fmla="*/ 0 w 52"/>
              <a:gd name="T3" fmla="*/ 121 h 129"/>
              <a:gd name="T4" fmla="*/ 28 w 52"/>
              <a:gd name="T5" fmla="*/ 128 h 129"/>
              <a:gd name="T6" fmla="*/ 51 w 52"/>
              <a:gd name="T7" fmla="*/ 7 h 129"/>
              <a:gd name="T8" fmla="*/ 51 w 52"/>
              <a:gd name="T9" fmla="*/ 6 h 129"/>
              <a:gd name="T10" fmla="*/ 51 w 52"/>
              <a:gd name="T11" fmla="*/ 7 h 129"/>
              <a:gd name="T12" fmla="*/ 51 w 52"/>
              <a:gd name="T13" fmla="*/ 6 h 129"/>
              <a:gd name="T14" fmla="*/ 23 w 52"/>
              <a:gd name="T15" fmla="*/ 0 h 1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2"/>
              <a:gd name="T25" fmla="*/ 0 h 129"/>
              <a:gd name="T26" fmla="*/ 52 w 52"/>
              <a:gd name="T27" fmla="*/ 129 h 12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2" h="129">
                <a:moveTo>
                  <a:pt x="23" y="0"/>
                </a:moveTo>
                <a:lnTo>
                  <a:pt x="0" y="121"/>
                </a:lnTo>
                <a:lnTo>
                  <a:pt x="28" y="128"/>
                </a:lnTo>
                <a:lnTo>
                  <a:pt x="51" y="7"/>
                </a:lnTo>
                <a:lnTo>
                  <a:pt x="51" y="6"/>
                </a:lnTo>
                <a:lnTo>
                  <a:pt x="51" y="7"/>
                </a:lnTo>
                <a:lnTo>
                  <a:pt x="51" y="6"/>
                </a:lnTo>
                <a:lnTo>
                  <a:pt x="23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18" name="Freeform 124"/>
          <p:cNvSpPr>
            <a:spLocks/>
          </p:cNvSpPr>
          <p:nvPr/>
        </p:nvSpPr>
        <p:spPr bwMode="auto">
          <a:xfrm>
            <a:off x="3952875" y="3392488"/>
            <a:ext cx="79375" cy="254000"/>
          </a:xfrm>
          <a:custGeom>
            <a:avLst/>
            <a:gdLst>
              <a:gd name="T0" fmla="*/ 27 w 56"/>
              <a:gd name="T1" fmla="*/ 0 h 160"/>
              <a:gd name="T2" fmla="*/ 0 w 56"/>
              <a:gd name="T3" fmla="*/ 153 h 160"/>
              <a:gd name="T4" fmla="*/ 28 w 56"/>
              <a:gd name="T5" fmla="*/ 159 h 160"/>
              <a:gd name="T6" fmla="*/ 55 w 56"/>
              <a:gd name="T7" fmla="*/ 5 h 160"/>
              <a:gd name="T8" fmla="*/ 27 w 56"/>
              <a:gd name="T9" fmla="*/ 0 h 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"/>
              <a:gd name="T16" fmla="*/ 0 h 160"/>
              <a:gd name="T17" fmla="*/ 56 w 56"/>
              <a:gd name="T18" fmla="*/ 160 h 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" h="160">
                <a:moveTo>
                  <a:pt x="27" y="0"/>
                </a:moveTo>
                <a:lnTo>
                  <a:pt x="0" y="153"/>
                </a:lnTo>
                <a:lnTo>
                  <a:pt x="28" y="159"/>
                </a:lnTo>
                <a:lnTo>
                  <a:pt x="55" y="5"/>
                </a:lnTo>
                <a:lnTo>
                  <a:pt x="27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19" name="Freeform 125"/>
          <p:cNvSpPr>
            <a:spLocks/>
          </p:cNvSpPr>
          <p:nvPr/>
        </p:nvSpPr>
        <p:spPr bwMode="auto">
          <a:xfrm>
            <a:off x="3994150" y="3152775"/>
            <a:ext cx="80963" cy="239713"/>
          </a:xfrm>
          <a:custGeom>
            <a:avLst/>
            <a:gdLst>
              <a:gd name="T0" fmla="*/ 26 w 56"/>
              <a:gd name="T1" fmla="*/ 0 h 151"/>
              <a:gd name="T2" fmla="*/ 27 w 56"/>
              <a:gd name="T3" fmla="*/ 0 h 151"/>
              <a:gd name="T4" fmla="*/ 0 w 56"/>
              <a:gd name="T5" fmla="*/ 145 h 151"/>
              <a:gd name="T6" fmla="*/ 28 w 56"/>
              <a:gd name="T7" fmla="*/ 150 h 151"/>
              <a:gd name="T8" fmla="*/ 55 w 56"/>
              <a:gd name="T9" fmla="*/ 6 h 151"/>
              <a:gd name="T10" fmla="*/ 26 w 56"/>
              <a:gd name="T11" fmla="*/ 0 h 1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6"/>
              <a:gd name="T19" fmla="*/ 0 h 151"/>
              <a:gd name="T20" fmla="*/ 56 w 56"/>
              <a:gd name="T21" fmla="*/ 151 h 1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6" h="151">
                <a:moveTo>
                  <a:pt x="26" y="0"/>
                </a:moveTo>
                <a:lnTo>
                  <a:pt x="27" y="0"/>
                </a:lnTo>
                <a:lnTo>
                  <a:pt x="0" y="145"/>
                </a:lnTo>
                <a:lnTo>
                  <a:pt x="28" y="150"/>
                </a:lnTo>
                <a:lnTo>
                  <a:pt x="55" y="6"/>
                </a:lnTo>
                <a:lnTo>
                  <a:pt x="26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20" name="Freeform 126"/>
          <p:cNvSpPr>
            <a:spLocks/>
          </p:cNvSpPr>
          <p:nvPr/>
        </p:nvSpPr>
        <p:spPr bwMode="auto">
          <a:xfrm>
            <a:off x="4037013" y="2908300"/>
            <a:ext cx="76200" cy="246063"/>
          </a:xfrm>
          <a:custGeom>
            <a:avLst/>
            <a:gdLst>
              <a:gd name="T0" fmla="*/ 24 w 54"/>
              <a:gd name="T1" fmla="*/ 0 h 155"/>
              <a:gd name="T2" fmla="*/ 23 w 54"/>
              <a:gd name="T3" fmla="*/ 1 h 155"/>
              <a:gd name="T4" fmla="*/ 0 w 54"/>
              <a:gd name="T5" fmla="*/ 148 h 155"/>
              <a:gd name="T6" fmla="*/ 29 w 54"/>
              <a:gd name="T7" fmla="*/ 154 h 155"/>
              <a:gd name="T8" fmla="*/ 53 w 54"/>
              <a:gd name="T9" fmla="*/ 6 h 155"/>
              <a:gd name="T10" fmla="*/ 52 w 54"/>
              <a:gd name="T11" fmla="*/ 7 h 155"/>
              <a:gd name="T12" fmla="*/ 24 w 54"/>
              <a:gd name="T13" fmla="*/ 0 h 155"/>
              <a:gd name="T14" fmla="*/ 24 w 54"/>
              <a:gd name="T15" fmla="*/ 1 h 155"/>
              <a:gd name="T16" fmla="*/ 23 w 54"/>
              <a:gd name="T17" fmla="*/ 1 h 155"/>
              <a:gd name="T18" fmla="*/ 24 w 54"/>
              <a:gd name="T19" fmla="*/ 0 h 1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4"/>
              <a:gd name="T31" fmla="*/ 0 h 155"/>
              <a:gd name="T32" fmla="*/ 54 w 54"/>
              <a:gd name="T33" fmla="*/ 155 h 15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4" h="155">
                <a:moveTo>
                  <a:pt x="24" y="0"/>
                </a:moveTo>
                <a:lnTo>
                  <a:pt x="23" y="1"/>
                </a:lnTo>
                <a:lnTo>
                  <a:pt x="0" y="148"/>
                </a:lnTo>
                <a:lnTo>
                  <a:pt x="29" y="154"/>
                </a:lnTo>
                <a:lnTo>
                  <a:pt x="53" y="6"/>
                </a:lnTo>
                <a:lnTo>
                  <a:pt x="52" y="7"/>
                </a:lnTo>
                <a:lnTo>
                  <a:pt x="24" y="0"/>
                </a:lnTo>
                <a:lnTo>
                  <a:pt x="24" y="1"/>
                </a:lnTo>
                <a:lnTo>
                  <a:pt x="23" y="1"/>
                </a:lnTo>
                <a:lnTo>
                  <a:pt x="24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21" name="Freeform 127"/>
          <p:cNvSpPr>
            <a:spLocks/>
          </p:cNvSpPr>
          <p:nvPr/>
        </p:nvSpPr>
        <p:spPr bwMode="auto">
          <a:xfrm>
            <a:off x="4075113" y="2686050"/>
            <a:ext cx="80962" cy="225425"/>
          </a:xfrm>
          <a:custGeom>
            <a:avLst/>
            <a:gdLst>
              <a:gd name="T0" fmla="*/ 30 w 58"/>
              <a:gd name="T1" fmla="*/ 0 h 142"/>
              <a:gd name="T2" fmla="*/ 29 w 58"/>
              <a:gd name="T3" fmla="*/ 2 h 142"/>
              <a:gd name="T4" fmla="*/ 0 w 58"/>
              <a:gd name="T5" fmla="*/ 134 h 142"/>
              <a:gd name="T6" fmla="*/ 28 w 58"/>
              <a:gd name="T7" fmla="*/ 141 h 142"/>
              <a:gd name="T8" fmla="*/ 57 w 58"/>
              <a:gd name="T9" fmla="*/ 9 h 142"/>
              <a:gd name="T10" fmla="*/ 57 w 58"/>
              <a:gd name="T11" fmla="*/ 11 h 142"/>
              <a:gd name="T12" fmla="*/ 30 w 58"/>
              <a:gd name="T13" fmla="*/ 0 h 142"/>
              <a:gd name="T14" fmla="*/ 29 w 58"/>
              <a:gd name="T15" fmla="*/ 1 h 142"/>
              <a:gd name="T16" fmla="*/ 29 w 58"/>
              <a:gd name="T17" fmla="*/ 2 h 142"/>
              <a:gd name="T18" fmla="*/ 30 w 58"/>
              <a:gd name="T19" fmla="*/ 0 h 1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8"/>
              <a:gd name="T31" fmla="*/ 0 h 142"/>
              <a:gd name="T32" fmla="*/ 58 w 58"/>
              <a:gd name="T33" fmla="*/ 142 h 1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8" h="142">
                <a:moveTo>
                  <a:pt x="30" y="0"/>
                </a:moveTo>
                <a:lnTo>
                  <a:pt x="29" y="2"/>
                </a:lnTo>
                <a:lnTo>
                  <a:pt x="0" y="134"/>
                </a:lnTo>
                <a:lnTo>
                  <a:pt x="28" y="141"/>
                </a:lnTo>
                <a:lnTo>
                  <a:pt x="57" y="9"/>
                </a:lnTo>
                <a:lnTo>
                  <a:pt x="57" y="11"/>
                </a:lnTo>
                <a:lnTo>
                  <a:pt x="30" y="0"/>
                </a:lnTo>
                <a:lnTo>
                  <a:pt x="29" y="1"/>
                </a:lnTo>
                <a:lnTo>
                  <a:pt x="29" y="2"/>
                </a:lnTo>
                <a:lnTo>
                  <a:pt x="30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22" name="Freeform 128"/>
          <p:cNvSpPr>
            <a:spLocks/>
          </p:cNvSpPr>
          <p:nvPr/>
        </p:nvSpPr>
        <p:spPr bwMode="auto">
          <a:xfrm>
            <a:off x="4121150" y="2471738"/>
            <a:ext cx="101600" cy="223837"/>
          </a:xfrm>
          <a:custGeom>
            <a:avLst/>
            <a:gdLst>
              <a:gd name="T0" fmla="*/ 44 w 72"/>
              <a:gd name="T1" fmla="*/ 0 h 141"/>
              <a:gd name="T2" fmla="*/ 43 w 72"/>
              <a:gd name="T3" fmla="*/ 2 h 141"/>
              <a:gd name="T4" fmla="*/ 0 w 72"/>
              <a:gd name="T5" fmla="*/ 129 h 141"/>
              <a:gd name="T6" fmla="*/ 28 w 72"/>
              <a:gd name="T7" fmla="*/ 140 h 141"/>
              <a:gd name="T8" fmla="*/ 71 w 72"/>
              <a:gd name="T9" fmla="*/ 12 h 141"/>
              <a:gd name="T10" fmla="*/ 70 w 72"/>
              <a:gd name="T11" fmla="*/ 14 h 141"/>
              <a:gd name="T12" fmla="*/ 44 w 72"/>
              <a:gd name="T13" fmla="*/ 0 h 141"/>
              <a:gd name="T14" fmla="*/ 43 w 72"/>
              <a:gd name="T15" fmla="*/ 1 h 141"/>
              <a:gd name="T16" fmla="*/ 43 w 72"/>
              <a:gd name="T17" fmla="*/ 2 h 141"/>
              <a:gd name="T18" fmla="*/ 44 w 72"/>
              <a:gd name="T19" fmla="*/ 0 h 14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2"/>
              <a:gd name="T31" fmla="*/ 0 h 141"/>
              <a:gd name="T32" fmla="*/ 72 w 72"/>
              <a:gd name="T33" fmla="*/ 141 h 14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2" h="141">
                <a:moveTo>
                  <a:pt x="44" y="0"/>
                </a:moveTo>
                <a:lnTo>
                  <a:pt x="43" y="2"/>
                </a:lnTo>
                <a:lnTo>
                  <a:pt x="0" y="129"/>
                </a:lnTo>
                <a:lnTo>
                  <a:pt x="28" y="140"/>
                </a:lnTo>
                <a:lnTo>
                  <a:pt x="71" y="12"/>
                </a:lnTo>
                <a:lnTo>
                  <a:pt x="70" y="14"/>
                </a:lnTo>
                <a:lnTo>
                  <a:pt x="44" y="0"/>
                </a:lnTo>
                <a:lnTo>
                  <a:pt x="43" y="1"/>
                </a:lnTo>
                <a:lnTo>
                  <a:pt x="43" y="2"/>
                </a:lnTo>
                <a:lnTo>
                  <a:pt x="44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23" name="Freeform 129"/>
          <p:cNvSpPr>
            <a:spLocks/>
          </p:cNvSpPr>
          <p:nvPr/>
        </p:nvSpPr>
        <p:spPr bwMode="auto">
          <a:xfrm>
            <a:off x="4189413" y="2309813"/>
            <a:ext cx="103187" cy="177800"/>
          </a:xfrm>
          <a:custGeom>
            <a:avLst/>
            <a:gdLst>
              <a:gd name="T0" fmla="*/ 47 w 74"/>
              <a:gd name="T1" fmla="*/ 0 h 112"/>
              <a:gd name="T2" fmla="*/ 46 w 74"/>
              <a:gd name="T3" fmla="*/ 2 h 112"/>
              <a:gd name="T4" fmla="*/ 0 w 74"/>
              <a:gd name="T5" fmla="*/ 97 h 112"/>
              <a:gd name="T6" fmla="*/ 26 w 74"/>
              <a:gd name="T7" fmla="*/ 111 h 112"/>
              <a:gd name="T8" fmla="*/ 73 w 74"/>
              <a:gd name="T9" fmla="*/ 16 h 112"/>
              <a:gd name="T10" fmla="*/ 72 w 74"/>
              <a:gd name="T11" fmla="*/ 17 h 112"/>
              <a:gd name="T12" fmla="*/ 47 w 74"/>
              <a:gd name="T13" fmla="*/ 0 h 112"/>
              <a:gd name="T14" fmla="*/ 47 w 74"/>
              <a:gd name="T15" fmla="*/ 1 h 112"/>
              <a:gd name="T16" fmla="*/ 46 w 74"/>
              <a:gd name="T17" fmla="*/ 2 h 112"/>
              <a:gd name="T18" fmla="*/ 47 w 74"/>
              <a:gd name="T19" fmla="*/ 0 h 1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4"/>
              <a:gd name="T31" fmla="*/ 0 h 112"/>
              <a:gd name="T32" fmla="*/ 74 w 74"/>
              <a:gd name="T33" fmla="*/ 112 h 1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4" h="112">
                <a:moveTo>
                  <a:pt x="47" y="0"/>
                </a:moveTo>
                <a:lnTo>
                  <a:pt x="46" y="2"/>
                </a:lnTo>
                <a:lnTo>
                  <a:pt x="0" y="97"/>
                </a:lnTo>
                <a:lnTo>
                  <a:pt x="26" y="111"/>
                </a:lnTo>
                <a:lnTo>
                  <a:pt x="73" y="16"/>
                </a:lnTo>
                <a:lnTo>
                  <a:pt x="72" y="17"/>
                </a:lnTo>
                <a:lnTo>
                  <a:pt x="47" y="0"/>
                </a:lnTo>
                <a:lnTo>
                  <a:pt x="47" y="1"/>
                </a:lnTo>
                <a:lnTo>
                  <a:pt x="46" y="2"/>
                </a:lnTo>
                <a:lnTo>
                  <a:pt x="47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24" name="Freeform 130"/>
          <p:cNvSpPr>
            <a:spLocks/>
          </p:cNvSpPr>
          <p:nvPr/>
        </p:nvSpPr>
        <p:spPr bwMode="auto">
          <a:xfrm>
            <a:off x="4260850" y="2197100"/>
            <a:ext cx="98425" cy="133350"/>
          </a:xfrm>
          <a:custGeom>
            <a:avLst/>
            <a:gdLst>
              <a:gd name="T0" fmla="*/ 47 w 69"/>
              <a:gd name="T1" fmla="*/ 0 h 84"/>
              <a:gd name="T2" fmla="*/ 44 w 69"/>
              <a:gd name="T3" fmla="*/ 2 h 84"/>
              <a:gd name="T4" fmla="*/ 0 w 69"/>
              <a:gd name="T5" fmla="*/ 66 h 84"/>
              <a:gd name="T6" fmla="*/ 25 w 69"/>
              <a:gd name="T7" fmla="*/ 83 h 84"/>
              <a:gd name="T8" fmla="*/ 68 w 69"/>
              <a:gd name="T9" fmla="*/ 20 h 84"/>
              <a:gd name="T10" fmla="*/ 65 w 69"/>
              <a:gd name="T11" fmla="*/ 22 h 84"/>
              <a:gd name="T12" fmla="*/ 47 w 69"/>
              <a:gd name="T13" fmla="*/ 0 h 84"/>
              <a:gd name="T14" fmla="*/ 45 w 69"/>
              <a:gd name="T15" fmla="*/ 1 h 84"/>
              <a:gd name="T16" fmla="*/ 44 w 69"/>
              <a:gd name="T17" fmla="*/ 2 h 84"/>
              <a:gd name="T18" fmla="*/ 47 w 69"/>
              <a:gd name="T19" fmla="*/ 0 h 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9"/>
              <a:gd name="T31" fmla="*/ 0 h 84"/>
              <a:gd name="T32" fmla="*/ 69 w 69"/>
              <a:gd name="T33" fmla="*/ 84 h 8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9" h="84">
                <a:moveTo>
                  <a:pt x="47" y="0"/>
                </a:moveTo>
                <a:lnTo>
                  <a:pt x="44" y="2"/>
                </a:lnTo>
                <a:lnTo>
                  <a:pt x="0" y="66"/>
                </a:lnTo>
                <a:lnTo>
                  <a:pt x="25" y="83"/>
                </a:lnTo>
                <a:lnTo>
                  <a:pt x="68" y="20"/>
                </a:lnTo>
                <a:lnTo>
                  <a:pt x="65" y="22"/>
                </a:lnTo>
                <a:lnTo>
                  <a:pt x="47" y="0"/>
                </a:lnTo>
                <a:lnTo>
                  <a:pt x="45" y="1"/>
                </a:lnTo>
                <a:lnTo>
                  <a:pt x="44" y="2"/>
                </a:lnTo>
                <a:lnTo>
                  <a:pt x="47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25" name="Freeform 131"/>
          <p:cNvSpPr>
            <a:spLocks/>
          </p:cNvSpPr>
          <p:nvPr/>
        </p:nvSpPr>
        <p:spPr bwMode="auto">
          <a:xfrm>
            <a:off x="4333875" y="2135188"/>
            <a:ext cx="79375" cy="92075"/>
          </a:xfrm>
          <a:custGeom>
            <a:avLst/>
            <a:gdLst>
              <a:gd name="T0" fmla="*/ 44 w 57"/>
              <a:gd name="T1" fmla="*/ 0 h 58"/>
              <a:gd name="T2" fmla="*/ 37 w 57"/>
              <a:gd name="T3" fmla="*/ 3 h 58"/>
              <a:gd name="T4" fmla="*/ 0 w 57"/>
              <a:gd name="T5" fmla="*/ 35 h 58"/>
              <a:gd name="T6" fmla="*/ 18 w 57"/>
              <a:gd name="T7" fmla="*/ 57 h 58"/>
              <a:gd name="T8" fmla="*/ 56 w 57"/>
              <a:gd name="T9" fmla="*/ 25 h 58"/>
              <a:gd name="T10" fmla="*/ 49 w 57"/>
              <a:gd name="T11" fmla="*/ 28 h 58"/>
              <a:gd name="T12" fmla="*/ 44 w 57"/>
              <a:gd name="T13" fmla="*/ 0 h 58"/>
              <a:gd name="T14" fmla="*/ 40 w 57"/>
              <a:gd name="T15" fmla="*/ 1 h 58"/>
              <a:gd name="T16" fmla="*/ 37 w 57"/>
              <a:gd name="T17" fmla="*/ 3 h 58"/>
              <a:gd name="T18" fmla="*/ 44 w 57"/>
              <a:gd name="T19" fmla="*/ 0 h 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7"/>
              <a:gd name="T31" fmla="*/ 0 h 58"/>
              <a:gd name="T32" fmla="*/ 57 w 57"/>
              <a:gd name="T33" fmla="*/ 58 h 5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7" h="58">
                <a:moveTo>
                  <a:pt x="44" y="0"/>
                </a:moveTo>
                <a:lnTo>
                  <a:pt x="37" y="3"/>
                </a:lnTo>
                <a:lnTo>
                  <a:pt x="0" y="35"/>
                </a:lnTo>
                <a:lnTo>
                  <a:pt x="18" y="57"/>
                </a:lnTo>
                <a:lnTo>
                  <a:pt x="56" y="25"/>
                </a:lnTo>
                <a:lnTo>
                  <a:pt x="49" y="28"/>
                </a:lnTo>
                <a:lnTo>
                  <a:pt x="44" y="0"/>
                </a:lnTo>
                <a:lnTo>
                  <a:pt x="40" y="1"/>
                </a:lnTo>
                <a:lnTo>
                  <a:pt x="37" y="3"/>
                </a:lnTo>
                <a:lnTo>
                  <a:pt x="44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26" name="Freeform 132"/>
          <p:cNvSpPr>
            <a:spLocks/>
          </p:cNvSpPr>
          <p:nvPr/>
        </p:nvSpPr>
        <p:spPr bwMode="auto">
          <a:xfrm>
            <a:off x="4400550" y="2124075"/>
            <a:ext cx="60325" cy="52388"/>
          </a:xfrm>
          <a:custGeom>
            <a:avLst/>
            <a:gdLst>
              <a:gd name="T0" fmla="*/ 40 w 41"/>
              <a:gd name="T1" fmla="*/ 2 h 33"/>
              <a:gd name="T2" fmla="*/ 30 w 41"/>
              <a:gd name="T3" fmla="*/ 1 h 33"/>
              <a:gd name="T4" fmla="*/ 0 w 41"/>
              <a:gd name="T5" fmla="*/ 6 h 33"/>
              <a:gd name="T6" fmla="*/ 4 w 41"/>
              <a:gd name="T7" fmla="*/ 32 h 33"/>
              <a:gd name="T8" fmla="*/ 35 w 41"/>
              <a:gd name="T9" fmla="*/ 27 h 33"/>
              <a:gd name="T10" fmla="*/ 25 w 41"/>
              <a:gd name="T11" fmla="*/ 25 h 33"/>
              <a:gd name="T12" fmla="*/ 40 w 41"/>
              <a:gd name="T13" fmla="*/ 2 h 33"/>
              <a:gd name="T14" fmla="*/ 35 w 41"/>
              <a:gd name="T15" fmla="*/ 0 h 33"/>
              <a:gd name="T16" fmla="*/ 30 w 41"/>
              <a:gd name="T17" fmla="*/ 1 h 33"/>
              <a:gd name="T18" fmla="*/ 40 w 41"/>
              <a:gd name="T19" fmla="*/ 2 h 3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1"/>
              <a:gd name="T31" fmla="*/ 0 h 33"/>
              <a:gd name="T32" fmla="*/ 41 w 41"/>
              <a:gd name="T33" fmla="*/ 33 h 3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1" h="33">
                <a:moveTo>
                  <a:pt x="40" y="2"/>
                </a:moveTo>
                <a:lnTo>
                  <a:pt x="30" y="1"/>
                </a:lnTo>
                <a:lnTo>
                  <a:pt x="0" y="6"/>
                </a:lnTo>
                <a:lnTo>
                  <a:pt x="4" y="32"/>
                </a:lnTo>
                <a:lnTo>
                  <a:pt x="35" y="27"/>
                </a:lnTo>
                <a:lnTo>
                  <a:pt x="25" y="25"/>
                </a:lnTo>
                <a:lnTo>
                  <a:pt x="40" y="2"/>
                </a:lnTo>
                <a:lnTo>
                  <a:pt x="35" y="0"/>
                </a:lnTo>
                <a:lnTo>
                  <a:pt x="30" y="1"/>
                </a:lnTo>
                <a:lnTo>
                  <a:pt x="40" y="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27" name="Freeform 133"/>
          <p:cNvSpPr>
            <a:spLocks/>
          </p:cNvSpPr>
          <p:nvPr/>
        </p:nvSpPr>
        <p:spPr bwMode="auto">
          <a:xfrm>
            <a:off x="4443413" y="2127250"/>
            <a:ext cx="71437" cy="69850"/>
          </a:xfrm>
          <a:custGeom>
            <a:avLst/>
            <a:gdLst>
              <a:gd name="T0" fmla="*/ 50 w 51"/>
              <a:gd name="T1" fmla="*/ 22 h 44"/>
              <a:gd name="T2" fmla="*/ 46 w 51"/>
              <a:gd name="T3" fmla="*/ 19 h 44"/>
              <a:gd name="T4" fmla="*/ 15 w 51"/>
              <a:gd name="T5" fmla="*/ 0 h 44"/>
              <a:gd name="T6" fmla="*/ 0 w 51"/>
              <a:gd name="T7" fmla="*/ 25 h 44"/>
              <a:gd name="T8" fmla="*/ 32 w 51"/>
              <a:gd name="T9" fmla="*/ 43 h 44"/>
              <a:gd name="T10" fmla="*/ 29 w 51"/>
              <a:gd name="T11" fmla="*/ 40 h 44"/>
              <a:gd name="T12" fmla="*/ 50 w 51"/>
              <a:gd name="T13" fmla="*/ 22 h 44"/>
              <a:gd name="T14" fmla="*/ 48 w 51"/>
              <a:gd name="T15" fmla="*/ 20 h 44"/>
              <a:gd name="T16" fmla="*/ 46 w 51"/>
              <a:gd name="T17" fmla="*/ 19 h 44"/>
              <a:gd name="T18" fmla="*/ 50 w 51"/>
              <a:gd name="T19" fmla="*/ 22 h 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1"/>
              <a:gd name="T31" fmla="*/ 0 h 44"/>
              <a:gd name="T32" fmla="*/ 51 w 51"/>
              <a:gd name="T33" fmla="*/ 44 h 4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1" h="44">
                <a:moveTo>
                  <a:pt x="50" y="22"/>
                </a:moveTo>
                <a:lnTo>
                  <a:pt x="46" y="19"/>
                </a:lnTo>
                <a:lnTo>
                  <a:pt x="15" y="0"/>
                </a:lnTo>
                <a:lnTo>
                  <a:pt x="0" y="25"/>
                </a:lnTo>
                <a:lnTo>
                  <a:pt x="32" y="43"/>
                </a:lnTo>
                <a:lnTo>
                  <a:pt x="29" y="40"/>
                </a:lnTo>
                <a:lnTo>
                  <a:pt x="50" y="22"/>
                </a:lnTo>
                <a:lnTo>
                  <a:pt x="48" y="20"/>
                </a:lnTo>
                <a:lnTo>
                  <a:pt x="46" y="19"/>
                </a:lnTo>
                <a:lnTo>
                  <a:pt x="50" y="2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28" name="Freeform 134"/>
          <p:cNvSpPr>
            <a:spLocks/>
          </p:cNvSpPr>
          <p:nvPr/>
        </p:nvSpPr>
        <p:spPr bwMode="auto">
          <a:xfrm>
            <a:off x="4487863" y="2166938"/>
            <a:ext cx="77787" cy="90487"/>
          </a:xfrm>
          <a:custGeom>
            <a:avLst/>
            <a:gdLst>
              <a:gd name="T0" fmla="*/ 55 w 56"/>
              <a:gd name="T1" fmla="*/ 40 h 57"/>
              <a:gd name="T2" fmla="*/ 53 w 56"/>
              <a:gd name="T3" fmla="*/ 38 h 57"/>
              <a:gd name="T4" fmla="*/ 22 w 56"/>
              <a:gd name="T5" fmla="*/ 0 h 57"/>
              <a:gd name="T6" fmla="*/ 0 w 56"/>
              <a:gd name="T7" fmla="*/ 19 h 57"/>
              <a:gd name="T8" fmla="*/ 32 w 56"/>
              <a:gd name="T9" fmla="*/ 56 h 57"/>
              <a:gd name="T10" fmla="*/ 31 w 56"/>
              <a:gd name="T11" fmla="*/ 54 h 57"/>
              <a:gd name="T12" fmla="*/ 55 w 56"/>
              <a:gd name="T13" fmla="*/ 40 h 57"/>
              <a:gd name="T14" fmla="*/ 55 w 56"/>
              <a:gd name="T15" fmla="*/ 39 h 57"/>
              <a:gd name="T16" fmla="*/ 53 w 56"/>
              <a:gd name="T17" fmla="*/ 38 h 57"/>
              <a:gd name="T18" fmla="*/ 55 w 56"/>
              <a:gd name="T19" fmla="*/ 40 h 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6"/>
              <a:gd name="T31" fmla="*/ 0 h 57"/>
              <a:gd name="T32" fmla="*/ 56 w 56"/>
              <a:gd name="T33" fmla="*/ 57 h 5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6" h="57">
                <a:moveTo>
                  <a:pt x="55" y="40"/>
                </a:moveTo>
                <a:lnTo>
                  <a:pt x="53" y="38"/>
                </a:lnTo>
                <a:lnTo>
                  <a:pt x="22" y="0"/>
                </a:lnTo>
                <a:lnTo>
                  <a:pt x="0" y="19"/>
                </a:lnTo>
                <a:lnTo>
                  <a:pt x="32" y="56"/>
                </a:lnTo>
                <a:lnTo>
                  <a:pt x="31" y="54"/>
                </a:lnTo>
                <a:lnTo>
                  <a:pt x="55" y="40"/>
                </a:lnTo>
                <a:lnTo>
                  <a:pt x="55" y="39"/>
                </a:lnTo>
                <a:lnTo>
                  <a:pt x="53" y="38"/>
                </a:lnTo>
                <a:lnTo>
                  <a:pt x="55" y="4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29" name="Freeform 135"/>
          <p:cNvSpPr>
            <a:spLocks/>
          </p:cNvSpPr>
          <p:nvPr/>
        </p:nvSpPr>
        <p:spPr bwMode="auto">
          <a:xfrm>
            <a:off x="4537075" y="2236788"/>
            <a:ext cx="84138" cy="120650"/>
          </a:xfrm>
          <a:custGeom>
            <a:avLst/>
            <a:gdLst>
              <a:gd name="T0" fmla="*/ 60 w 61"/>
              <a:gd name="T1" fmla="*/ 61 h 76"/>
              <a:gd name="T2" fmla="*/ 59 w 61"/>
              <a:gd name="T3" fmla="*/ 59 h 76"/>
              <a:gd name="T4" fmla="*/ 25 w 61"/>
              <a:gd name="T5" fmla="*/ 0 h 76"/>
              <a:gd name="T6" fmla="*/ 0 w 61"/>
              <a:gd name="T7" fmla="*/ 15 h 76"/>
              <a:gd name="T8" fmla="*/ 35 w 61"/>
              <a:gd name="T9" fmla="*/ 75 h 76"/>
              <a:gd name="T10" fmla="*/ 34 w 61"/>
              <a:gd name="T11" fmla="*/ 73 h 76"/>
              <a:gd name="T12" fmla="*/ 60 w 61"/>
              <a:gd name="T13" fmla="*/ 61 h 76"/>
              <a:gd name="T14" fmla="*/ 60 w 61"/>
              <a:gd name="T15" fmla="*/ 60 h 76"/>
              <a:gd name="T16" fmla="*/ 59 w 61"/>
              <a:gd name="T17" fmla="*/ 59 h 76"/>
              <a:gd name="T18" fmla="*/ 60 w 61"/>
              <a:gd name="T19" fmla="*/ 61 h 7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1"/>
              <a:gd name="T31" fmla="*/ 0 h 76"/>
              <a:gd name="T32" fmla="*/ 61 w 61"/>
              <a:gd name="T33" fmla="*/ 76 h 7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1" h="76">
                <a:moveTo>
                  <a:pt x="60" y="61"/>
                </a:moveTo>
                <a:lnTo>
                  <a:pt x="59" y="59"/>
                </a:lnTo>
                <a:lnTo>
                  <a:pt x="25" y="0"/>
                </a:lnTo>
                <a:lnTo>
                  <a:pt x="0" y="15"/>
                </a:lnTo>
                <a:lnTo>
                  <a:pt x="35" y="75"/>
                </a:lnTo>
                <a:lnTo>
                  <a:pt x="34" y="73"/>
                </a:lnTo>
                <a:lnTo>
                  <a:pt x="60" y="61"/>
                </a:lnTo>
                <a:lnTo>
                  <a:pt x="60" y="60"/>
                </a:lnTo>
                <a:lnTo>
                  <a:pt x="59" y="59"/>
                </a:lnTo>
                <a:lnTo>
                  <a:pt x="60" y="6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30" name="Freeform 136"/>
          <p:cNvSpPr>
            <a:spLocks/>
          </p:cNvSpPr>
          <p:nvPr/>
        </p:nvSpPr>
        <p:spPr bwMode="auto">
          <a:xfrm>
            <a:off x="4587875" y="2341563"/>
            <a:ext cx="122238" cy="220662"/>
          </a:xfrm>
          <a:custGeom>
            <a:avLst/>
            <a:gdLst>
              <a:gd name="T0" fmla="*/ 86 w 87"/>
              <a:gd name="T1" fmla="*/ 126 h 139"/>
              <a:gd name="T2" fmla="*/ 86 w 87"/>
              <a:gd name="T3" fmla="*/ 125 h 139"/>
              <a:gd name="T4" fmla="*/ 27 w 87"/>
              <a:gd name="T5" fmla="*/ 0 h 139"/>
              <a:gd name="T6" fmla="*/ 0 w 87"/>
              <a:gd name="T7" fmla="*/ 12 h 139"/>
              <a:gd name="T8" fmla="*/ 59 w 87"/>
              <a:gd name="T9" fmla="*/ 138 h 139"/>
              <a:gd name="T10" fmla="*/ 58 w 87"/>
              <a:gd name="T11" fmla="*/ 136 h 139"/>
              <a:gd name="T12" fmla="*/ 86 w 87"/>
              <a:gd name="T13" fmla="*/ 126 h 139"/>
              <a:gd name="T14" fmla="*/ 86 w 87"/>
              <a:gd name="T15" fmla="*/ 125 h 139"/>
              <a:gd name="T16" fmla="*/ 86 w 87"/>
              <a:gd name="T17" fmla="*/ 126 h 13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7"/>
              <a:gd name="T28" fmla="*/ 0 h 139"/>
              <a:gd name="T29" fmla="*/ 87 w 87"/>
              <a:gd name="T30" fmla="*/ 139 h 13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7" h="139">
                <a:moveTo>
                  <a:pt x="86" y="126"/>
                </a:moveTo>
                <a:lnTo>
                  <a:pt x="86" y="125"/>
                </a:lnTo>
                <a:lnTo>
                  <a:pt x="27" y="0"/>
                </a:lnTo>
                <a:lnTo>
                  <a:pt x="0" y="12"/>
                </a:lnTo>
                <a:lnTo>
                  <a:pt x="59" y="138"/>
                </a:lnTo>
                <a:lnTo>
                  <a:pt x="58" y="136"/>
                </a:lnTo>
                <a:lnTo>
                  <a:pt x="86" y="126"/>
                </a:lnTo>
                <a:lnTo>
                  <a:pt x="86" y="125"/>
                </a:lnTo>
                <a:lnTo>
                  <a:pt x="86" y="126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31" name="Freeform 137"/>
          <p:cNvSpPr>
            <a:spLocks/>
          </p:cNvSpPr>
          <p:nvPr/>
        </p:nvSpPr>
        <p:spPr bwMode="auto">
          <a:xfrm>
            <a:off x="4676775" y="2549525"/>
            <a:ext cx="127000" cy="273050"/>
          </a:xfrm>
          <a:custGeom>
            <a:avLst/>
            <a:gdLst>
              <a:gd name="T0" fmla="*/ 89 w 90"/>
              <a:gd name="T1" fmla="*/ 160 h 172"/>
              <a:gd name="T2" fmla="*/ 89 w 90"/>
              <a:gd name="T3" fmla="*/ 159 h 172"/>
              <a:gd name="T4" fmla="*/ 28 w 90"/>
              <a:gd name="T5" fmla="*/ 0 h 172"/>
              <a:gd name="T6" fmla="*/ 0 w 90"/>
              <a:gd name="T7" fmla="*/ 11 h 172"/>
              <a:gd name="T8" fmla="*/ 61 w 90"/>
              <a:gd name="T9" fmla="*/ 171 h 172"/>
              <a:gd name="T10" fmla="*/ 61 w 90"/>
              <a:gd name="T11" fmla="*/ 170 h 172"/>
              <a:gd name="T12" fmla="*/ 89 w 90"/>
              <a:gd name="T13" fmla="*/ 160 h 172"/>
              <a:gd name="T14" fmla="*/ 89 w 90"/>
              <a:gd name="T15" fmla="*/ 159 h 172"/>
              <a:gd name="T16" fmla="*/ 89 w 90"/>
              <a:gd name="T17" fmla="*/ 160 h 1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0"/>
              <a:gd name="T28" fmla="*/ 0 h 172"/>
              <a:gd name="T29" fmla="*/ 90 w 90"/>
              <a:gd name="T30" fmla="*/ 172 h 1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0" h="172">
                <a:moveTo>
                  <a:pt x="89" y="160"/>
                </a:moveTo>
                <a:lnTo>
                  <a:pt x="89" y="159"/>
                </a:lnTo>
                <a:lnTo>
                  <a:pt x="28" y="0"/>
                </a:lnTo>
                <a:lnTo>
                  <a:pt x="0" y="11"/>
                </a:lnTo>
                <a:lnTo>
                  <a:pt x="61" y="171"/>
                </a:lnTo>
                <a:lnTo>
                  <a:pt x="61" y="170"/>
                </a:lnTo>
                <a:lnTo>
                  <a:pt x="89" y="160"/>
                </a:lnTo>
                <a:lnTo>
                  <a:pt x="89" y="159"/>
                </a:lnTo>
                <a:lnTo>
                  <a:pt x="89" y="16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32" name="Freeform 138"/>
          <p:cNvSpPr>
            <a:spLocks/>
          </p:cNvSpPr>
          <p:nvPr/>
        </p:nvSpPr>
        <p:spPr bwMode="auto">
          <a:xfrm>
            <a:off x="4767263" y="2813050"/>
            <a:ext cx="104775" cy="233363"/>
          </a:xfrm>
          <a:custGeom>
            <a:avLst/>
            <a:gdLst>
              <a:gd name="T0" fmla="*/ 74 w 75"/>
              <a:gd name="T1" fmla="*/ 134 h 147"/>
              <a:gd name="T2" fmla="*/ 74 w 75"/>
              <a:gd name="T3" fmla="*/ 135 h 147"/>
              <a:gd name="T4" fmla="*/ 28 w 75"/>
              <a:gd name="T5" fmla="*/ 0 h 147"/>
              <a:gd name="T6" fmla="*/ 0 w 75"/>
              <a:gd name="T7" fmla="*/ 10 h 147"/>
              <a:gd name="T8" fmla="*/ 46 w 75"/>
              <a:gd name="T9" fmla="*/ 145 h 147"/>
              <a:gd name="T10" fmla="*/ 46 w 75"/>
              <a:gd name="T11" fmla="*/ 146 h 147"/>
              <a:gd name="T12" fmla="*/ 46 w 75"/>
              <a:gd name="T13" fmla="*/ 145 h 147"/>
              <a:gd name="T14" fmla="*/ 46 w 75"/>
              <a:gd name="T15" fmla="*/ 146 h 147"/>
              <a:gd name="T16" fmla="*/ 74 w 75"/>
              <a:gd name="T17" fmla="*/ 134 h 14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5"/>
              <a:gd name="T28" fmla="*/ 0 h 147"/>
              <a:gd name="T29" fmla="*/ 75 w 75"/>
              <a:gd name="T30" fmla="*/ 147 h 14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5" h="147">
                <a:moveTo>
                  <a:pt x="74" y="134"/>
                </a:moveTo>
                <a:lnTo>
                  <a:pt x="74" y="135"/>
                </a:lnTo>
                <a:lnTo>
                  <a:pt x="28" y="0"/>
                </a:lnTo>
                <a:lnTo>
                  <a:pt x="0" y="10"/>
                </a:lnTo>
                <a:lnTo>
                  <a:pt x="46" y="145"/>
                </a:lnTo>
                <a:lnTo>
                  <a:pt x="46" y="146"/>
                </a:lnTo>
                <a:lnTo>
                  <a:pt x="46" y="145"/>
                </a:lnTo>
                <a:lnTo>
                  <a:pt x="46" y="146"/>
                </a:lnTo>
                <a:lnTo>
                  <a:pt x="74" y="134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33" name="Freeform 139"/>
          <p:cNvSpPr>
            <a:spLocks/>
          </p:cNvSpPr>
          <p:nvPr/>
        </p:nvSpPr>
        <p:spPr bwMode="auto">
          <a:xfrm>
            <a:off x="4837113" y="3035300"/>
            <a:ext cx="139700" cy="330200"/>
          </a:xfrm>
          <a:custGeom>
            <a:avLst/>
            <a:gdLst>
              <a:gd name="T0" fmla="*/ 97 w 98"/>
              <a:gd name="T1" fmla="*/ 195 h 208"/>
              <a:gd name="T2" fmla="*/ 28 w 98"/>
              <a:gd name="T3" fmla="*/ 0 h 208"/>
              <a:gd name="T4" fmla="*/ 0 w 98"/>
              <a:gd name="T5" fmla="*/ 12 h 208"/>
              <a:gd name="T6" fmla="*/ 70 w 98"/>
              <a:gd name="T7" fmla="*/ 207 h 208"/>
              <a:gd name="T8" fmla="*/ 97 w 98"/>
              <a:gd name="T9" fmla="*/ 195 h 20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8"/>
              <a:gd name="T16" fmla="*/ 0 h 208"/>
              <a:gd name="T17" fmla="*/ 98 w 98"/>
              <a:gd name="T18" fmla="*/ 208 h 20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8" h="208">
                <a:moveTo>
                  <a:pt x="97" y="195"/>
                </a:moveTo>
                <a:lnTo>
                  <a:pt x="28" y="0"/>
                </a:lnTo>
                <a:lnTo>
                  <a:pt x="0" y="12"/>
                </a:lnTo>
                <a:lnTo>
                  <a:pt x="70" y="207"/>
                </a:lnTo>
                <a:lnTo>
                  <a:pt x="97" y="195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34" name="Freeform 140"/>
          <p:cNvSpPr>
            <a:spLocks/>
          </p:cNvSpPr>
          <p:nvPr/>
        </p:nvSpPr>
        <p:spPr bwMode="auto">
          <a:xfrm>
            <a:off x="4943475" y="3354388"/>
            <a:ext cx="136525" cy="280987"/>
          </a:xfrm>
          <a:custGeom>
            <a:avLst/>
            <a:gdLst>
              <a:gd name="T0" fmla="*/ 97 w 98"/>
              <a:gd name="T1" fmla="*/ 161 h 177"/>
              <a:gd name="T2" fmla="*/ 97 w 98"/>
              <a:gd name="T3" fmla="*/ 162 h 177"/>
              <a:gd name="T4" fmla="*/ 27 w 98"/>
              <a:gd name="T5" fmla="*/ 0 h 177"/>
              <a:gd name="T6" fmla="*/ 0 w 98"/>
              <a:gd name="T7" fmla="*/ 12 h 177"/>
              <a:gd name="T8" fmla="*/ 69 w 98"/>
              <a:gd name="T9" fmla="*/ 174 h 177"/>
              <a:gd name="T10" fmla="*/ 70 w 98"/>
              <a:gd name="T11" fmla="*/ 176 h 177"/>
              <a:gd name="T12" fmla="*/ 69 w 98"/>
              <a:gd name="T13" fmla="*/ 174 h 177"/>
              <a:gd name="T14" fmla="*/ 70 w 98"/>
              <a:gd name="T15" fmla="*/ 175 h 177"/>
              <a:gd name="T16" fmla="*/ 70 w 98"/>
              <a:gd name="T17" fmla="*/ 176 h 177"/>
              <a:gd name="T18" fmla="*/ 97 w 98"/>
              <a:gd name="T19" fmla="*/ 161 h 17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8"/>
              <a:gd name="T31" fmla="*/ 0 h 177"/>
              <a:gd name="T32" fmla="*/ 98 w 98"/>
              <a:gd name="T33" fmla="*/ 177 h 17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8" h="177">
                <a:moveTo>
                  <a:pt x="97" y="161"/>
                </a:moveTo>
                <a:lnTo>
                  <a:pt x="97" y="162"/>
                </a:lnTo>
                <a:lnTo>
                  <a:pt x="27" y="0"/>
                </a:lnTo>
                <a:lnTo>
                  <a:pt x="0" y="12"/>
                </a:lnTo>
                <a:lnTo>
                  <a:pt x="69" y="174"/>
                </a:lnTo>
                <a:lnTo>
                  <a:pt x="70" y="176"/>
                </a:lnTo>
                <a:lnTo>
                  <a:pt x="69" y="174"/>
                </a:lnTo>
                <a:lnTo>
                  <a:pt x="70" y="175"/>
                </a:lnTo>
                <a:lnTo>
                  <a:pt x="70" y="176"/>
                </a:lnTo>
                <a:lnTo>
                  <a:pt x="97" y="16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35" name="Freeform 141"/>
          <p:cNvSpPr>
            <a:spLocks/>
          </p:cNvSpPr>
          <p:nvPr/>
        </p:nvSpPr>
        <p:spPr bwMode="auto">
          <a:xfrm>
            <a:off x="5046663" y="3619500"/>
            <a:ext cx="138112" cy="246063"/>
          </a:xfrm>
          <a:custGeom>
            <a:avLst/>
            <a:gdLst>
              <a:gd name="T0" fmla="*/ 96 w 97"/>
              <a:gd name="T1" fmla="*/ 139 h 155"/>
              <a:gd name="T2" fmla="*/ 96 w 97"/>
              <a:gd name="T3" fmla="*/ 140 h 155"/>
              <a:gd name="T4" fmla="*/ 27 w 97"/>
              <a:gd name="T5" fmla="*/ 0 h 155"/>
              <a:gd name="T6" fmla="*/ 0 w 97"/>
              <a:gd name="T7" fmla="*/ 14 h 155"/>
              <a:gd name="T8" fmla="*/ 70 w 97"/>
              <a:gd name="T9" fmla="*/ 154 h 155"/>
              <a:gd name="T10" fmla="*/ 96 w 97"/>
              <a:gd name="T11" fmla="*/ 139 h 15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7"/>
              <a:gd name="T19" fmla="*/ 0 h 155"/>
              <a:gd name="T20" fmla="*/ 97 w 97"/>
              <a:gd name="T21" fmla="*/ 155 h 15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7" h="155">
                <a:moveTo>
                  <a:pt x="96" y="139"/>
                </a:moveTo>
                <a:lnTo>
                  <a:pt x="96" y="140"/>
                </a:lnTo>
                <a:lnTo>
                  <a:pt x="27" y="0"/>
                </a:lnTo>
                <a:lnTo>
                  <a:pt x="0" y="14"/>
                </a:lnTo>
                <a:lnTo>
                  <a:pt x="70" y="154"/>
                </a:lnTo>
                <a:lnTo>
                  <a:pt x="96" y="139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36" name="Freeform 142"/>
          <p:cNvSpPr>
            <a:spLocks/>
          </p:cNvSpPr>
          <p:nvPr/>
        </p:nvSpPr>
        <p:spPr bwMode="auto">
          <a:xfrm>
            <a:off x="5149850" y="3848100"/>
            <a:ext cx="153988" cy="258763"/>
          </a:xfrm>
          <a:custGeom>
            <a:avLst/>
            <a:gdLst>
              <a:gd name="T0" fmla="*/ 107 w 109"/>
              <a:gd name="T1" fmla="*/ 144 h 163"/>
              <a:gd name="T2" fmla="*/ 108 w 109"/>
              <a:gd name="T3" fmla="*/ 145 h 163"/>
              <a:gd name="T4" fmla="*/ 27 w 109"/>
              <a:gd name="T5" fmla="*/ 0 h 163"/>
              <a:gd name="T6" fmla="*/ 0 w 109"/>
              <a:gd name="T7" fmla="*/ 15 h 163"/>
              <a:gd name="T8" fmla="*/ 81 w 109"/>
              <a:gd name="T9" fmla="*/ 160 h 163"/>
              <a:gd name="T10" fmla="*/ 81 w 109"/>
              <a:gd name="T11" fmla="*/ 162 h 163"/>
              <a:gd name="T12" fmla="*/ 81 w 109"/>
              <a:gd name="T13" fmla="*/ 160 h 163"/>
              <a:gd name="T14" fmla="*/ 81 w 109"/>
              <a:gd name="T15" fmla="*/ 161 h 163"/>
              <a:gd name="T16" fmla="*/ 81 w 109"/>
              <a:gd name="T17" fmla="*/ 162 h 163"/>
              <a:gd name="T18" fmla="*/ 107 w 109"/>
              <a:gd name="T19" fmla="*/ 144 h 16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9"/>
              <a:gd name="T31" fmla="*/ 0 h 163"/>
              <a:gd name="T32" fmla="*/ 109 w 109"/>
              <a:gd name="T33" fmla="*/ 163 h 16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9" h="163">
                <a:moveTo>
                  <a:pt x="107" y="144"/>
                </a:moveTo>
                <a:lnTo>
                  <a:pt x="108" y="145"/>
                </a:lnTo>
                <a:lnTo>
                  <a:pt x="27" y="0"/>
                </a:lnTo>
                <a:lnTo>
                  <a:pt x="0" y="15"/>
                </a:lnTo>
                <a:lnTo>
                  <a:pt x="81" y="160"/>
                </a:lnTo>
                <a:lnTo>
                  <a:pt x="81" y="162"/>
                </a:lnTo>
                <a:lnTo>
                  <a:pt x="81" y="160"/>
                </a:lnTo>
                <a:lnTo>
                  <a:pt x="81" y="161"/>
                </a:lnTo>
                <a:lnTo>
                  <a:pt x="81" y="162"/>
                </a:lnTo>
                <a:lnTo>
                  <a:pt x="107" y="144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37" name="Freeform 143"/>
          <p:cNvSpPr>
            <a:spLocks/>
          </p:cNvSpPr>
          <p:nvPr/>
        </p:nvSpPr>
        <p:spPr bwMode="auto">
          <a:xfrm>
            <a:off x="5273675" y="4084638"/>
            <a:ext cx="160338" cy="223837"/>
          </a:xfrm>
          <a:custGeom>
            <a:avLst/>
            <a:gdLst>
              <a:gd name="T0" fmla="*/ 113 w 114"/>
              <a:gd name="T1" fmla="*/ 122 h 141"/>
              <a:gd name="T2" fmla="*/ 26 w 114"/>
              <a:gd name="T3" fmla="*/ 0 h 141"/>
              <a:gd name="T4" fmla="*/ 0 w 114"/>
              <a:gd name="T5" fmla="*/ 18 h 141"/>
              <a:gd name="T6" fmla="*/ 87 w 114"/>
              <a:gd name="T7" fmla="*/ 140 h 141"/>
              <a:gd name="T8" fmla="*/ 113 w 114"/>
              <a:gd name="T9" fmla="*/ 122 h 1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"/>
              <a:gd name="T16" fmla="*/ 0 h 141"/>
              <a:gd name="T17" fmla="*/ 114 w 114"/>
              <a:gd name="T18" fmla="*/ 141 h 1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" h="141">
                <a:moveTo>
                  <a:pt x="113" y="122"/>
                </a:moveTo>
                <a:lnTo>
                  <a:pt x="26" y="0"/>
                </a:lnTo>
                <a:lnTo>
                  <a:pt x="0" y="18"/>
                </a:lnTo>
                <a:lnTo>
                  <a:pt x="87" y="140"/>
                </a:lnTo>
                <a:lnTo>
                  <a:pt x="113" y="12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38" name="Freeform 144"/>
          <p:cNvSpPr>
            <a:spLocks/>
          </p:cNvSpPr>
          <p:nvPr/>
        </p:nvSpPr>
        <p:spPr bwMode="auto">
          <a:xfrm>
            <a:off x="5402263" y="4286250"/>
            <a:ext cx="142875" cy="196850"/>
          </a:xfrm>
          <a:custGeom>
            <a:avLst/>
            <a:gdLst>
              <a:gd name="T0" fmla="*/ 99 w 102"/>
              <a:gd name="T1" fmla="*/ 103 h 124"/>
              <a:gd name="T2" fmla="*/ 101 w 102"/>
              <a:gd name="T3" fmla="*/ 104 h 124"/>
              <a:gd name="T4" fmla="*/ 25 w 102"/>
              <a:gd name="T5" fmla="*/ 0 h 124"/>
              <a:gd name="T6" fmla="*/ 0 w 102"/>
              <a:gd name="T7" fmla="*/ 18 h 124"/>
              <a:gd name="T8" fmla="*/ 76 w 102"/>
              <a:gd name="T9" fmla="*/ 122 h 124"/>
              <a:gd name="T10" fmla="*/ 76 w 102"/>
              <a:gd name="T11" fmla="*/ 123 h 124"/>
              <a:gd name="T12" fmla="*/ 76 w 102"/>
              <a:gd name="T13" fmla="*/ 122 h 124"/>
              <a:gd name="T14" fmla="*/ 76 w 102"/>
              <a:gd name="T15" fmla="*/ 123 h 124"/>
              <a:gd name="T16" fmla="*/ 99 w 102"/>
              <a:gd name="T17" fmla="*/ 103 h 1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2"/>
              <a:gd name="T28" fmla="*/ 0 h 124"/>
              <a:gd name="T29" fmla="*/ 102 w 102"/>
              <a:gd name="T30" fmla="*/ 124 h 1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2" h="124">
                <a:moveTo>
                  <a:pt x="99" y="103"/>
                </a:moveTo>
                <a:lnTo>
                  <a:pt x="101" y="104"/>
                </a:lnTo>
                <a:lnTo>
                  <a:pt x="25" y="0"/>
                </a:lnTo>
                <a:lnTo>
                  <a:pt x="0" y="18"/>
                </a:lnTo>
                <a:lnTo>
                  <a:pt x="76" y="122"/>
                </a:lnTo>
                <a:lnTo>
                  <a:pt x="76" y="123"/>
                </a:lnTo>
                <a:lnTo>
                  <a:pt x="76" y="122"/>
                </a:lnTo>
                <a:lnTo>
                  <a:pt x="76" y="123"/>
                </a:lnTo>
                <a:lnTo>
                  <a:pt x="99" y="103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39" name="Freeform 145"/>
          <p:cNvSpPr>
            <a:spLocks/>
          </p:cNvSpPr>
          <p:nvPr/>
        </p:nvSpPr>
        <p:spPr bwMode="auto">
          <a:xfrm>
            <a:off x="5516563" y="4457700"/>
            <a:ext cx="166687" cy="204788"/>
          </a:xfrm>
          <a:custGeom>
            <a:avLst/>
            <a:gdLst>
              <a:gd name="T0" fmla="*/ 117 w 119"/>
              <a:gd name="T1" fmla="*/ 106 h 129"/>
              <a:gd name="T2" fmla="*/ 118 w 119"/>
              <a:gd name="T3" fmla="*/ 107 h 129"/>
              <a:gd name="T4" fmla="*/ 23 w 119"/>
              <a:gd name="T5" fmla="*/ 0 h 129"/>
              <a:gd name="T6" fmla="*/ 0 w 119"/>
              <a:gd name="T7" fmla="*/ 20 h 129"/>
              <a:gd name="T8" fmla="*/ 95 w 119"/>
              <a:gd name="T9" fmla="*/ 127 h 129"/>
              <a:gd name="T10" fmla="*/ 95 w 119"/>
              <a:gd name="T11" fmla="*/ 128 h 129"/>
              <a:gd name="T12" fmla="*/ 95 w 119"/>
              <a:gd name="T13" fmla="*/ 127 h 129"/>
              <a:gd name="T14" fmla="*/ 95 w 119"/>
              <a:gd name="T15" fmla="*/ 128 h 129"/>
              <a:gd name="T16" fmla="*/ 117 w 119"/>
              <a:gd name="T17" fmla="*/ 106 h 1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9"/>
              <a:gd name="T28" fmla="*/ 0 h 129"/>
              <a:gd name="T29" fmla="*/ 119 w 119"/>
              <a:gd name="T30" fmla="*/ 129 h 12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9" h="129">
                <a:moveTo>
                  <a:pt x="117" y="106"/>
                </a:moveTo>
                <a:lnTo>
                  <a:pt x="118" y="107"/>
                </a:lnTo>
                <a:lnTo>
                  <a:pt x="23" y="0"/>
                </a:lnTo>
                <a:lnTo>
                  <a:pt x="0" y="20"/>
                </a:lnTo>
                <a:lnTo>
                  <a:pt x="95" y="127"/>
                </a:lnTo>
                <a:lnTo>
                  <a:pt x="95" y="128"/>
                </a:lnTo>
                <a:lnTo>
                  <a:pt x="95" y="127"/>
                </a:lnTo>
                <a:lnTo>
                  <a:pt x="95" y="128"/>
                </a:lnTo>
                <a:lnTo>
                  <a:pt x="117" y="106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40" name="Freeform 146"/>
          <p:cNvSpPr>
            <a:spLocks/>
          </p:cNvSpPr>
          <p:nvPr/>
        </p:nvSpPr>
        <p:spPr bwMode="auto">
          <a:xfrm>
            <a:off x="5657850" y="4633913"/>
            <a:ext cx="192088" cy="217487"/>
          </a:xfrm>
          <a:custGeom>
            <a:avLst/>
            <a:gdLst>
              <a:gd name="T0" fmla="*/ 134 w 137"/>
              <a:gd name="T1" fmla="*/ 112 h 137"/>
              <a:gd name="T2" fmla="*/ 136 w 137"/>
              <a:gd name="T3" fmla="*/ 113 h 137"/>
              <a:gd name="T4" fmla="*/ 22 w 137"/>
              <a:gd name="T5" fmla="*/ 0 h 137"/>
              <a:gd name="T6" fmla="*/ 0 w 137"/>
              <a:gd name="T7" fmla="*/ 22 h 137"/>
              <a:gd name="T8" fmla="*/ 114 w 137"/>
              <a:gd name="T9" fmla="*/ 135 h 137"/>
              <a:gd name="T10" fmla="*/ 116 w 137"/>
              <a:gd name="T11" fmla="*/ 136 h 137"/>
              <a:gd name="T12" fmla="*/ 114 w 137"/>
              <a:gd name="T13" fmla="*/ 135 h 137"/>
              <a:gd name="T14" fmla="*/ 115 w 137"/>
              <a:gd name="T15" fmla="*/ 136 h 137"/>
              <a:gd name="T16" fmla="*/ 116 w 137"/>
              <a:gd name="T17" fmla="*/ 136 h 137"/>
              <a:gd name="T18" fmla="*/ 134 w 137"/>
              <a:gd name="T19" fmla="*/ 112 h 13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7"/>
              <a:gd name="T31" fmla="*/ 0 h 137"/>
              <a:gd name="T32" fmla="*/ 137 w 137"/>
              <a:gd name="T33" fmla="*/ 137 h 13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7" h="137">
                <a:moveTo>
                  <a:pt x="134" y="112"/>
                </a:moveTo>
                <a:lnTo>
                  <a:pt x="136" y="113"/>
                </a:lnTo>
                <a:lnTo>
                  <a:pt x="22" y="0"/>
                </a:lnTo>
                <a:lnTo>
                  <a:pt x="0" y="22"/>
                </a:lnTo>
                <a:lnTo>
                  <a:pt x="114" y="135"/>
                </a:lnTo>
                <a:lnTo>
                  <a:pt x="116" y="136"/>
                </a:lnTo>
                <a:lnTo>
                  <a:pt x="114" y="135"/>
                </a:lnTo>
                <a:lnTo>
                  <a:pt x="115" y="136"/>
                </a:lnTo>
                <a:lnTo>
                  <a:pt x="116" y="136"/>
                </a:lnTo>
                <a:lnTo>
                  <a:pt x="134" y="11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41" name="Freeform 147"/>
          <p:cNvSpPr>
            <a:spLocks/>
          </p:cNvSpPr>
          <p:nvPr/>
        </p:nvSpPr>
        <p:spPr bwMode="auto">
          <a:xfrm>
            <a:off x="5827713" y="4819650"/>
            <a:ext cx="203200" cy="190500"/>
          </a:xfrm>
          <a:custGeom>
            <a:avLst/>
            <a:gdLst>
              <a:gd name="T0" fmla="*/ 140 w 144"/>
              <a:gd name="T1" fmla="*/ 91 h 120"/>
              <a:gd name="T2" fmla="*/ 143 w 144"/>
              <a:gd name="T3" fmla="*/ 92 h 120"/>
              <a:gd name="T4" fmla="*/ 18 w 144"/>
              <a:gd name="T5" fmla="*/ 0 h 120"/>
              <a:gd name="T6" fmla="*/ 0 w 144"/>
              <a:gd name="T7" fmla="*/ 24 h 120"/>
              <a:gd name="T8" fmla="*/ 124 w 144"/>
              <a:gd name="T9" fmla="*/ 117 h 120"/>
              <a:gd name="T10" fmla="*/ 127 w 144"/>
              <a:gd name="T11" fmla="*/ 119 h 120"/>
              <a:gd name="T12" fmla="*/ 124 w 144"/>
              <a:gd name="T13" fmla="*/ 117 h 120"/>
              <a:gd name="T14" fmla="*/ 126 w 144"/>
              <a:gd name="T15" fmla="*/ 118 h 120"/>
              <a:gd name="T16" fmla="*/ 127 w 144"/>
              <a:gd name="T17" fmla="*/ 119 h 120"/>
              <a:gd name="T18" fmla="*/ 140 w 144"/>
              <a:gd name="T19" fmla="*/ 91 h 1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4"/>
              <a:gd name="T31" fmla="*/ 0 h 120"/>
              <a:gd name="T32" fmla="*/ 144 w 144"/>
              <a:gd name="T33" fmla="*/ 120 h 1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44" h="120">
                <a:moveTo>
                  <a:pt x="140" y="91"/>
                </a:moveTo>
                <a:lnTo>
                  <a:pt x="143" y="92"/>
                </a:lnTo>
                <a:lnTo>
                  <a:pt x="18" y="0"/>
                </a:lnTo>
                <a:lnTo>
                  <a:pt x="0" y="24"/>
                </a:lnTo>
                <a:lnTo>
                  <a:pt x="124" y="117"/>
                </a:lnTo>
                <a:lnTo>
                  <a:pt x="127" y="119"/>
                </a:lnTo>
                <a:lnTo>
                  <a:pt x="124" y="117"/>
                </a:lnTo>
                <a:lnTo>
                  <a:pt x="126" y="118"/>
                </a:lnTo>
                <a:lnTo>
                  <a:pt x="127" y="119"/>
                </a:lnTo>
                <a:lnTo>
                  <a:pt x="140" y="9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42" name="Freeform 148"/>
          <p:cNvSpPr>
            <a:spLocks/>
          </p:cNvSpPr>
          <p:nvPr/>
        </p:nvSpPr>
        <p:spPr bwMode="auto">
          <a:xfrm>
            <a:off x="6013450" y="4972050"/>
            <a:ext cx="230188" cy="160338"/>
          </a:xfrm>
          <a:custGeom>
            <a:avLst/>
            <a:gdLst>
              <a:gd name="T0" fmla="*/ 161 w 163"/>
              <a:gd name="T1" fmla="*/ 72 h 101"/>
              <a:gd name="T2" fmla="*/ 162 w 163"/>
              <a:gd name="T3" fmla="*/ 72 h 101"/>
              <a:gd name="T4" fmla="*/ 14 w 163"/>
              <a:gd name="T5" fmla="*/ 0 h 101"/>
              <a:gd name="T6" fmla="*/ 0 w 163"/>
              <a:gd name="T7" fmla="*/ 27 h 101"/>
              <a:gd name="T8" fmla="*/ 149 w 163"/>
              <a:gd name="T9" fmla="*/ 99 h 101"/>
              <a:gd name="T10" fmla="*/ 149 w 163"/>
              <a:gd name="T11" fmla="*/ 100 h 101"/>
              <a:gd name="T12" fmla="*/ 149 w 163"/>
              <a:gd name="T13" fmla="*/ 99 h 101"/>
              <a:gd name="T14" fmla="*/ 149 w 163"/>
              <a:gd name="T15" fmla="*/ 100 h 101"/>
              <a:gd name="T16" fmla="*/ 161 w 163"/>
              <a:gd name="T17" fmla="*/ 72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3"/>
              <a:gd name="T28" fmla="*/ 0 h 101"/>
              <a:gd name="T29" fmla="*/ 163 w 163"/>
              <a:gd name="T30" fmla="*/ 101 h 10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3" h="101">
                <a:moveTo>
                  <a:pt x="161" y="72"/>
                </a:moveTo>
                <a:lnTo>
                  <a:pt x="162" y="72"/>
                </a:lnTo>
                <a:lnTo>
                  <a:pt x="14" y="0"/>
                </a:lnTo>
                <a:lnTo>
                  <a:pt x="0" y="27"/>
                </a:lnTo>
                <a:lnTo>
                  <a:pt x="149" y="99"/>
                </a:lnTo>
                <a:lnTo>
                  <a:pt x="149" y="100"/>
                </a:lnTo>
                <a:lnTo>
                  <a:pt x="149" y="99"/>
                </a:lnTo>
                <a:lnTo>
                  <a:pt x="149" y="100"/>
                </a:lnTo>
                <a:lnTo>
                  <a:pt x="161" y="7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43" name="Freeform 149"/>
          <p:cNvSpPr>
            <a:spLocks/>
          </p:cNvSpPr>
          <p:nvPr/>
        </p:nvSpPr>
        <p:spPr bwMode="auto">
          <a:xfrm>
            <a:off x="6234113" y="5092700"/>
            <a:ext cx="241300" cy="152400"/>
          </a:xfrm>
          <a:custGeom>
            <a:avLst/>
            <a:gdLst>
              <a:gd name="T0" fmla="*/ 169 w 172"/>
              <a:gd name="T1" fmla="*/ 66 h 96"/>
              <a:gd name="T2" fmla="*/ 171 w 172"/>
              <a:gd name="T3" fmla="*/ 67 h 96"/>
              <a:gd name="T4" fmla="*/ 12 w 172"/>
              <a:gd name="T5" fmla="*/ 0 h 96"/>
              <a:gd name="T6" fmla="*/ 0 w 172"/>
              <a:gd name="T7" fmla="*/ 28 h 96"/>
              <a:gd name="T8" fmla="*/ 158 w 172"/>
              <a:gd name="T9" fmla="*/ 94 h 96"/>
              <a:gd name="T10" fmla="*/ 161 w 172"/>
              <a:gd name="T11" fmla="*/ 95 h 96"/>
              <a:gd name="T12" fmla="*/ 158 w 172"/>
              <a:gd name="T13" fmla="*/ 94 h 96"/>
              <a:gd name="T14" fmla="*/ 159 w 172"/>
              <a:gd name="T15" fmla="*/ 94 h 96"/>
              <a:gd name="T16" fmla="*/ 161 w 172"/>
              <a:gd name="T17" fmla="*/ 95 h 96"/>
              <a:gd name="T18" fmla="*/ 169 w 172"/>
              <a:gd name="T19" fmla="*/ 66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2"/>
              <a:gd name="T31" fmla="*/ 0 h 96"/>
              <a:gd name="T32" fmla="*/ 172 w 172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2" h="96">
                <a:moveTo>
                  <a:pt x="169" y="66"/>
                </a:moveTo>
                <a:lnTo>
                  <a:pt x="171" y="67"/>
                </a:lnTo>
                <a:lnTo>
                  <a:pt x="12" y="0"/>
                </a:lnTo>
                <a:lnTo>
                  <a:pt x="0" y="28"/>
                </a:lnTo>
                <a:lnTo>
                  <a:pt x="158" y="94"/>
                </a:lnTo>
                <a:lnTo>
                  <a:pt x="161" y="95"/>
                </a:lnTo>
                <a:lnTo>
                  <a:pt x="158" y="94"/>
                </a:lnTo>
                <a:lnTo>
                  <a:pt x="159" y="94"/>
                </a:lnTo>
                <a:lnTo>
                  <a:pt x="161" y="95"/>
                </a:lnTo>
                <a:lnTo>
                  <a:pt x="169" y="66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44" name="Freeform 150"/>
          <p:cNvSpPr>
            <a:spLocks/>
          </p:cNvSpPr>
          <p:nvPr/>
        </p:nvSpPr>
        <p:spPr bwMode="auto">
          <a:xfrm>
            <a:off x="6469063" y="5203825"/>
            <a:ext cx="204787" cy="103188"/>
          </a:xfrm>
          <a:custGeom>
            <a:avLst/>
            <a:gdLst>
              <a:gd name="T0" fmla="*/ 142 w 145"/>
              <a:gd name="T1" fmla="*/ 35 h 65"/>
              <a:gd name="T2" fmla="*/ 144 w 145"/>
              <a:gd name="T3" fmla="*/ 36 h 65"/>
              <a:gd name="T4" fmla="*/ 8 w 145"/>
              <a:gd name="T5" fmla="*/ 0 h 65"/>
              <a:gd name="T6" fmla="*/ 0 w 145"/>
              <a:gd name="T7" fmla="*/ 28 h 65"/>
              <a:gd name="T8" fmla="*/ 136 w 145"/>
              <a:gd name="T9" fmla="*/ 64 h 65"/>
              <a:gd name="T10" fmla="*/ 138 w 145"/>
              <a:gd name="T11" fmla="*/ 64 h 65"/>
              <a:gd name="T12" fmla="*/ 136 w 145"/>
              <a:gd name="T13" fmla="*/ 64 h 65"/>
              <a:gd name="T14" fmla="*/ 137 w 145"/>
              <a:gd name="T15" fmla="*/ 64 h 65"/>
              <a:gd name="T16" fmla="*/ 138 w 145"/>
              <a:gd name="T17" fmla="*/ 64 h 65"/>
              <a:gd name="T18" fmla="*/ 142 w 145"/>
              <a:gd name="T19" fmla="*/ 35 h 6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5"/>
              <a:gd name="T31" fmla="*/ 0 h 65"/>
              <a:gd name="T32" fmla="*/ 145 w 145"/>
              <a:gd name="T33" fmla="*/ 65 h 6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45" h="65">
                <a:moveTo>
                  <a:pt x="142" y="35"/>
                </a:moveTo>
                <a:lnTo>
                  <a:pt x="144" y="36"/>
                </a:lnTo>
                <a:lnTo>
                  <a:pt x="8" y="0"/>
                </a:lnTo>
                <a:lnTo>
                  <a:pt x="0" y="28"/>
                </a:lnTo>
                <a:lnTo>
                  <a:pt x="136" y="64"/>
                </a:lnTo>
                <a:lnTo>
                  <a:pt x="138" y="64"/>
                </a:lnTo>
                <a:lnTo>
                  <a:pt x="136" y="64"/>
                </a:lnTo>
                <a:lnTo>
                  <a:pt x="137" y="64"/>
                </a:lnTo>
                <a:lnTo>
                  <a:pt x="138" y="64"/>
                </a:lnTo>
                <a:lnTo>
                  <a:pt x="142" y="35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45" name="Freeform 151"/>
          <p:cNvSpPr>
            <a:spLocks/>
          </p:cNvSpPr>
          <p:nvPr/>
        </p:nvSpPr>
        <p:spPr bwMode="auto">
          <a:xfrm>
            <a:off x="6672263" y="5264150"/>
            <a:ext cx="177800" cy="66675"/>
          </a:xfrm>
          <a:custGeom>
            <a:avLst/>
            <a:gdLst>
              <a:gd name="T0" fmla="*/ 123 w 126"/>
              <a:gd name="T1" fmla="*/ 13 h 42"/>
              <a:gd name="T2" fmla="*/ 125 w 126"/>
              <a:gd name="T3" fmla="*/ 13 h 42"/>
              <a:gd name="T4" fmla="*/ 4 w 126"/>
              <a:gd name="T5" fmla="*/ 0 h 42"/>
              <a:gd name="T6" fmla="*/ 0 w 126"/>
              <a:gd name="T7" fmla="*/ 28 h 42"/>
              <a:gd name="T8" fmla="*/ 121 w 126"/>
              <a:gd name="T9" fmla="*/ 41 h 42"/>
              <a:gd name="T10" fmla="*/ 123 w 126"/>
              <a:gd name="T11" fmla="*/ 41 h 42"/>
              <a:gd name="T12" fmla="*/ 121 w 126"/>
              <a:gd name="T13" fmla="*/ 41 h 42"/>
              <a:gd name="T14" fmla="*/ 122 w 126"/>
              <a:gd name="T15" fmla="*/ 41 h 42"/>
              <a:gd name="T16" fmla="*/ 123 w 126"/>
              <a:gd name="T17" fmla="*/ 41 h 42"/>
              <a:gd name="T18" fmla="*/ 123 w 126"/>
              <a:gd name="T19" fmla="*/ 13 h 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6"/>
              <a:gd name="T31" fmla="*/ 0 h 42"/>
              <a:gd name="T32" fmla="*/ 126 w 126"/>
              <a:gd name="T33" fmla="*/ 42 h 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6" h="42">
                <a:moveTo>
                  <a:pt x="123" y="13"/>
                </a:moveTo>
                <a:lnTo>
                  <a:pt x="125" y="13"/>
                </a:lnTo>
                <a:lnTo>
                  <a:pt x="4" y="0"/>
                </a:lnTo>
                <a:lnTo>
                  <a:pt x="0" y="28"/>
                </a:lnTo>
                <a:lnTo>
                  <a:pt x="121" y="41"/>
                </a:lnTo>
                <a:lnTo>
                  <a:pt x="123" y="41"/>
                </a:lnTo>
                <a:lnTo>
                  <a:pt x="121" y="41"/>
                </a:lnTo>
                <a:lnTo>
                  <a:pt x="122" y="41"/>
                </a:lnTo>
                <a:lnTo>
                  <a:pt x="123" y="41"/>
                </a:lnTo>
                <a:lnTo>
                  <a:pt x="123" y="13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46" name="Freeform 152"/>
          <p:cNvSpPr>
            <a:spLocks/>
          </p:cNvSpPr>
          <p:nvPr/>
        </p:nvSpPr>
        <p:spPr bwMode="auto">
          <a:xfrm>
            <a:off x="6853238" y="5287963"/>
            <a:ext cx="249237" cy="42862"/>
          </a:xfrm>
          <a:custGeom>
            <a:avLst/>
            <a:gdLst>
              <a:gd name="T0" fmla="*/ 174 w 175"/>
              <a:gd name="T1" fmla="*/ 0 h 27"/>
              <a:gd name="T2" fmla="*/ 0 w 175"/>
              <a:gd name="T3" fmla="*/ 0 h 27"/>
              <a:gd name="T4" fmla="*/ 0 w 175"/>
              <a:gd name="T5" fmla="*/ 26 h 27"/>
              <a:gd name="T6" fmla="*/ 174 w 175"/>
              <a:gd name="T7" fmla="*/ 26 h 27"/>
              <a:gd name="T8" fmla="*/ 174 w 175"/>
              <a:gd name="T9" fmla="*/ 0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5"/>
              <a:gd name="T16" fmla="*/ 0 h 27"/>
              <a:gd name="T17" fmla="*/ 175 w 175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5" h="27">
                <a:moveTo>
                  <a:pt x="174" y="0"/>
                </a:moveTo>
                <a:lnTo>
                  <a:pt x="0" y="0"/>
                </a:lnTo>
                <a:lnTo>
                  <a:pt x="0" y="26"/>
                </a:lnTo>
                <a:lnTo>
                  <a:pt x="174" y="26"/>
                </a:lnTo>
                <a:lnTo>
                  <a:pt x="174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47" name="Freeform 153"/>
          <p:cNvSpPr>
            <a:spLocks/>
          </p:cNvSpPr>
          <p:nvPr/>
        </p:nvSpPr>
        <p:spPr bwMode="auto">
          <a:xfrm>
            <a:off x="7107238" y="5287963"/>
            <a:ext cx="279400" cy="42862"/>
          </a:xfrm>
          <a:custGeom>
            <a:avLst/>
            <a:gdLst>
              <a:gd name="T0" fmla="*/ 197 w 198"/>
              <a:gd name="T1" fmla="*/ 0 h 27"/>
              <a:gd name="T2" fmla="*/ 0 w 198"/>
              <a:gd name="T3" fmla="*/ 0 h 27"/>
              <a:gd name="T4" fmla="*/ 0 w 198"/>
              <a:gd name="T5" fmla="*/ 26 h 27"/>
              <a:gd name="T6" fmla="*/ 197 w 198"/>
              <a:gd name="T7" fmla="*/ 26 h 27"/>
              <a:gd name="T8" fmla="*/ 197 w 198"/>
              <a:gd name="T9" fmla="*/ 0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8"/>
              <a:gd name="T16" fmla="*/ 0 h 27"/>
              <a:gd name="T17" fmla="*/ 198 w 198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8" h="27">
                <a:moveTo>
                  <a:pt x="197" y="0"/>
                </a:moveTo>
                <a:lnTo>
                  <a:pt x="0" y="0"/>
                </a:lnTo>
                <a:lnTo>
                  <a:pt x="0" y="26"/>
                </a:lnTo>
                <a:lnTo>
                  <a:pt x="197" y="26"/>
                </a:lnTo>
                <a:lnTo>
                  <a:pt x="197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48" name="Freeform 154"/>
          <p:cNvSpPr>
            <a:spLocks/>
          </p:cNvSpPr>
          <p:nvPr/>
        </p:nvSpPr>
        <p:spPr bwMode="auto">
          <a:xfrm>
            <a:off x="7394575" y="5287963"/>
            <a:ext cx="206375" cy="42862"/>
          </a:xfrm>
          <a:custGeom>
            <a:avLst/>
            <a:gdLst>
              <a:gd name="T0" fmla="*/ 146 w 147"/>
              <a:gd name="T1" fmla="*/ 0 h 27"/>
              <a:gd name="T2" fmla="*/ 0 w 147"/>
              <a:gd name="T3" fmla="*/ 0 h 27"/>
              <a:gd name="T4" fmla="*/ 0 w 147"/>
              <a:gd name="T5" fmla="*/ 26 h 27"/>
              <a:gd name="T6" fmla="*/ 146 w 147"/>
              <a:gd name="T7" fmla="*/ 26 h 27"/>
              <a:gd name="T8" fmla="*/ 146 w 147"/>
              <a:gd name="T9" fmla="*/ 0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7"/>
              <a:gd name="T16" fmla="*/ 0 h 27"/>
              <a:gd name="T17" fmla="*/ 147 w 147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7" h="27">
                <a:moveTo>
                  <a:pt x="146" y="0"/>
                </a:moveTo>
                <a:lnTo>
                  <a:pt x="0" y="0"/>
                </a:lnTo>
                <a:lnTo>
                  <a:pt x="0" y="26"/>
                </a:lnTo>
                <a:lnTo>
                  <a:pt x="146" y="26"/>
                </a:lnTo>
                <a:lnTo>
                  <a:pt x="146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49" name="Freeform 155"/>
          <p:cNvSpPr>
            <a:spLocks/>
          </p:cNvSpPr>
          <p:nvPr/>
        </p:nvSpPr>
        <p:spPr bwMode="auto">
          <a:xfrm>
            <a:off x="7610475" y="5287963"/>
            <a:ext cx="223838" cy="42862"/>
          </a:xfrm>
          <a:custGeom>
            <a:avLst/>
            <a:gdLst>
              <a:gd name="T0" fmla="*/ 159 w 160"/>
              <a:gd name="T1" fmla="*/ 0 h 27"/>
              <a:gd name="T2" fmla="*/ 0 w 160"/>
              <a:gd name="T3" fmla="*/ 0 h 27"/>
              <a:gd name="T4" fmla="*/ 0 w 160"/>
              <a:gd name="T5" fmla="*/ 26 h 27"/>
              <a:gd name="T6" fmla="*/ 159 w 160"/>
              <a:gd name="T7" fmla="*/ 26 h 27"/>
              <a:gd name="T8" fmla="*/ 159 w 160"/>
              <a:gd name="T9" fmla="*/ 0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0"/>
              <a:gd name="T16" fmla="*/ 0 h 27"/>
              <a:gd name="T17" fmla="*/ 160 w 160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0" h="27">
                <a:moveTo>
                  <a:pt x="159" y="0"/>
                </a:moveTo>
                <a:lnTo>
                  <a:pt x="0" y="0"/>
                </a:lnTo>
                <a:lnTo>
                  <a:pt x="0" y="26"/>
                </a:lnTo>
                <a:lnTo>
                  <a:pt x="159" y="26"/>
                </a:lnTo>
                <a:lnTo>
                  <a:pt x="159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50" name="Freeform 156"/>
          <p:cNvSpPr>
            <a:spLocks/>
          </p:cNvSpPr>
          <p:nvPr/>
        </p:nvSpPr>
        <p:spPr bwMode="auto">
          <a:xfrm>
            <a:off x="7842250" y="5287963"/>
            <a:ext cx="207963" cy="42862"/>
          </a:xfrm>
          <a:custGeom>
            <a:avLst/>
            <a:gdLst>
              <a:gd name="T0" fmla="*/ 147 w 148"/>
              <a:gd name="T1" fmla="*/ 0 h 27"/>
              <a:gd name="T2" fmla="*/ 0 w 148"/>
              <a:gd name="T3" fmla="*/ 0 h 27"/>
              <a:gd name="T4" fmla="*/ 0 w 148"/>
              <a:gd name="T5" fmla="*/ 26 h 27"/>
              <a:gd name="T6" fmla="*/ 147 w 148"/>
              <a:gd name="T7" fmla="*/ 26 h 27"/>
              <a:gd name="T8" fmla="*/ 147 w 148"/>
              <a:gd name="T9" fmla="*/ 0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8"/>
              <a:gd name="T16" fmla="*/ 0 h 27"/>
              <a:gd name="T17" fmla="*/ 148 w 148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8" h="27">
                <a:moveTo>
                  <a:pt x="147" y="0"/>
                </a:moveTo>
                <a:lnTo>
                  <a:pt x="0" y="0"/>
                </a:lnTo>
                <a:lnTo>
                  <a:pt x="0" y="26"/>
                </a:lnTo>
                <a:lnTo>
                  <a:pt x="147" y="26"/>
                </a:lnTo>
                <a:lnTo>
                  <a:pt x="147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51" name="Freeform 157"/>
          <p:cNvSpPr>
            <a:spLocks/>
          </p:cNvSpPr>
          <p:nvPr/>
        </p:nvSpPr>
        <p:spPr bwMode="auto">
          <a:xfrm>
            <a:off x="8058150" y="5287963"/>
            <a:ext cx="192088" cy="42862"/>
          </a:xfrm>
          <a:custGeom>
            <a:avLst/>
            <a:gdLst>
              <a:gd name="T0" fmla="*/ 136 w 137"/>
              <a:gd name="T1" fmla="*/ 13 h 27"/>
              <a:gd name="T2" fmla="*/ 136 w 137"/>
              <a:gd name="T3" fmla="*/ 0 h 27"/>
              <a:gd name="T4" fmla="*/ 0 w 137"/>
              <a:gd name="T5" fmla="*/ 0 h 27"/>
              <a:gd name="T6" fmla="*/ 0 w 137"/>
              <a:gd name="T7" fmla="*/ 26 h 27"/>
              <a:gd name="T8" fmla="*/ 136 w 137"/>
              <a:gd name="T9" fmla="*/ 26 h 27"/>
              <a:gd name="T10" fmla="*/ 136 w 137"/>
              <a:gd name="T11" fmla="*/ 13 h 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7"/>
              <a:gd name="T19" fmla="*/ 0 h 27"/>
              <a:gd name="T20" fmla="*/ 137 w 137"/>
              <a:gd name="T21" fmla="*/ 27 h 2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7" h="27">
                <a:moveTo>
                  <a:pt x="136" y="13"/>
                </a:moveTo>
                <a:lnTo>
                  <a:pt x="136" y="0"/>
                </a:lnTo>
                <a:lnTo>
                  <a:pt x="0" y="0"/>
                </a:lnTo>
                <a:lnTo>
                  <a:pt x="0" y="26"/>
                </a:lnTo>
                <a:lnTo>
                  <a:pt x="136" y="26"/>
                </a:lnTo>
                <a:lnTo>
                  <a:pt x="136" y="13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52" name="Freeform 158"/>
          <p:cNvSpPr>
            <a:spLocks/>
          </p:cNvSpPr>
          <p:nvPr/>
        </p:nvSpPr>
        <p:spPr bwMode="auto">
          <a:xfrm>
            <a:off x="4075113" y="1752600"/>
            <a:ext cx="1589087" cy="131763"/>
          </a:xfrm>
          <a:custGeom>
            <a:avLst/>
            <a:gdLst>
              <a:gd name="T0" fmla="*/ 0 w 1126"/>
              <a:gd name="T1" fmla="*/ 82 h 83"/>
              <a:gd name="T2" fmla="*/ 1125 w 1126"/>
              <a:gd name="T3" fmla="*/ 82 h 83"/>
              <a:gd name="T4" fmla="*/ 1125 w 1126"/>
              <a:gd name="T5" fmla="*/ 0 h 83"/>
              <a:gd name="T6" fmla="*/ 0 w 1126"/>
              <a:gd name="T7" fmla="*/ 0 h 83"/>
              <a:gd name="T8" fmla="*/ 0 w 1126"/>
              <a:gd name="T9" fmla="*/ 82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26"/>
              <a:gd name="T16" fmla="*/ 0 h 83"/>
              <a:gd name="T17" fmla="*/ 1126 w 1126"/>
              <a:gd name="T18" fmla="*/ 83 h 8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26" h="83">
                <a:moveTo>
                  <a:pt x="0" y="82"/>
                </a:moveTo>
                <a:lnTo>
                  <a:pt x="1125" y="82"/>
                </a:lnTo>
                <a:lnTo>
                  <a:pt x="1125" y="0"/>
                </a:lnTo>
                <a:lnTo>
                  <a:pt x="0" y="0"/>
                </a:lnTo>
                <a:lnTo>
                  <a:pt x="0" y="82"/>
                </a:lnTo>
              </a:path>
            </a:pathLst>
          </a:custGeom>
          <a:solidFill>
            <a:srgbClr val="00CC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5453" name="Rectangle 161"/>
          <p:cNvSpPr>
            <a:spLocks noChangeArrowheads="1"/>
          </p:cNvSpPr>
          <p:nvPr/>
        </p:nvSpPr>
        <p:spPr bwMode="auto">
          <a:xfrm>
            <a:off x="4316413" y="1363663"/>
            <a:ext cx="14541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b="1" smtClean="0">
                <a:solidFill>
                  <a:srgbClr val="FFFFFF"/>
                </a:solidFill>
                <a:latin typeface="ZapfHumnst BT" charset="0"/>
              </a:rPr>
              <a:t>Symptoms</a:t>
            </a:r>
          </a:p>
        </p:txBody>
      </p:sp>
      <p:sp>
        <p:nvSpPr>
          <p:cNvPr id="55454" name="Rectangle 162"/>
          <p:cNvSpPr>
            <a:spLocks noChangeArrowheads="1"/>
          </p:cNvSpPr>
          <p:nvPr/>
        </p:nvSpPr>
        <p:spPr bwMode="auto">
          <a:xfrm>
            <a:off x="4735513" y="2119313"/>
            <a:ext cx="117792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b="1" smtClean="0">
                <a:solidFill>
                  <a:srgbClr val="FFFFFF"/>
                </a:solidFill>
                <a:latin typeface="ZapfHumnst BT" charset="0"/>
              </a:rPr>
              <a:t>ALT</a:t>
            </a:r>
          </a:p>
        </p:txBody>
      </p:sp>
      <p:sp>
        <p:nvSpPr>
          <p:cNvPr id="55455" name="Rectangle 163"/>
          <p:cNvSpPr>
            <a:spLocks noChangeArrowheads="1"/>
          </p:cNvSpPr>
          <p:nvPr/>
        </p:nvSpPr>
        <p:spPr bwMode="auto">
          <a:xfrm>
            <a:off x="6851650" y="2068513"/>
            <a:ext cx="2195513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b="1" smtClean="0">
                <a:solidFill>
                  <a:srgbClr val="FFFFFF"/>
                </a:solidFill>
                <a:latin typeface="ZapfHumnst BT" charset="0"/>
              </a:rPr>
              <a:t>IgG anti-HEV</a:t>
            </a:r>
          </a:p>
        </p:txBody>
      </p:sp>
      <p:sp>
        <p:nvSpPr>
          <p:cNvPr id="55456" name="Rectangle 164"/>
          <p:cNvSpPr>
            <a:spLocks noChangeArrowheads="1"/>
          </p:cNvSpPr>
          <p:nvPr/>
        </p:nvSpPr>
        <p:spPr bwMode="auto">
          <a:xfrm>
            <a:off x="5688013" y="3182938"/>
            <a:ext cx="2197100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b="1" smtClean="0">
                <a:solidFill>
                  <a:srgbClr val="FFFFFF"/>
                </a:solidFill>
                <a:latin typeface="ZapfHumnst BT" charset="0"/>
              </a:rPr>
              <a:t>IgM anti-HEV</a:t>
            </a:r>
          </a:p>
        </p:txBody>
      </p:sp>
      <p:sp>
        <p:nvSpPr>
          <p:cNvPr id="55457" name="Rectangle 165"/>
          <p:cNvSpPr>
            <a:spLocks noChangeArrowheads="1"/>
          </p:cNvSpPr>
          <p:nvPr/>
        </p:nvSpPr>
        <p:spPr bwMode="auto">
          <a:xfrm>
            <a:off x="1566863" y="3981450"/>
            <a:ext cx="2195512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b="1" smtClean="0">
                <a:solidFill>
                  <a:srgbClr val="FFFFFF"/>
                </a:solidFill>
                <a:latin typeface="ZapfHumnst BT" charset="0"/>
              </a:rPr>
              <a:t>Virus in stool</a:t>
            </a:r>
          </a:p>
        </p:txBody>
      </p:sp>
      <p:sp>
        <p:nvSpPr>
          <p:cNvPr id="55458" name="Rectangle 166"/>
          <p:cNvSpPr>
            <a:spLocks noChangeArrowheads="1"/>
          </p:cNvSpPr>
          <p:nvPr/>
        </p:nvSpPr>
        <p:spPr bwMode="auto">
          <a:xfrm>
            <a:off x="1149350" y="5803900"/>
            <a:ext cx="27940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0</a:t>
            </a:r>
          </a:p>
        </p:txBody>
      </p:sp>
      <p:sp>
        <p:nvSpPr>
          <p:cNvPr id="55459" name="Rectangle 167"/>
          <p:cNvSpPr>
            <a:spLocks noChangeArrowheads="1"/>
          </p:cNvSpPr>
          <p:nvPr/>
        </p:nvSpPr>
        <p:spPr bwMode="auto">
          <a:xfrm>
            <a:off x="1692275" y="5803900"/>
            <a:ext cx="27940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1</a:t>
            </a:r>
          </a:p>
        </p:txBody>
      </p:sp>
      <p:sp>
        <p:nvSpPr>
          <p:cNvPr id="55460" name="Rectangle 168"/>
          <p:cNvSpPr>
            <a:spLocks noChangeArrowheads="1"/>
          </p:cNvSpPr>
          <p:nvPr/>
        </p:nvSpPr>
        <p:spPr bwMode="auto">
          <a:xfrm>
            <a:off x="2254250" y="5803900"/>
            <a:ext cx="27940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2</a:t>
            </a:r>
          </a:p>
        </p:txBody>
      </p:sp>
      <p:sp>
        <p:nvSpPr>
          <p:cNvPr id="55461" name="Rectangle 169"/>
          <p:cNvSpPr>
            <a:spLocks noChangeArrowheads="1"/>
          </p:cNvSpPr>
          <p:nvPr/>
        </p:nvSpPr>
        <p:spPr bwMode="auto">
          <a:xfrm>
            <a:off x="2797175" y="5803900"/>
            <a:ext cx="27940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3</a:t>
            </a:r>
          </a:p>
        </p:txBody>
      </p:sp>
      <p:sp>
        <p:nvSpPr>
          <p:cNvPr id="55462" name="Rectangle 170"/>
          <p:cNvSpPr>
            <a:spLocks noChangeArrowheads="1"/>
          </p:cNvSpPr>
          <p:nvPr/>
        </p:nvSpPr>
        <p:spPr bwMode="auto">
          <a:xfrm>
            <a:off x="3321050" y="5803900"/>
            <a:ext cx="27940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4</a:t>
            </a:r>
          </a:p>
        </p:txBody>
      </p:sp>
      <p:sp>
        <p:nvSpPr>
          <p:cNvPr id="55463" name="Rectangle 171"/>
          <p:cNvSpPr>
            <a:spLocks noChangeArrowheads="1"/>
          </p:cNvSpPr>
          <p:nvPr/>
        </p:nvSpPr>
        <p:spPr bwMode="auto">
          <a:xfrm>
            <a:off x="3863975" y="5803900"/>
            <a:ext cx="27940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5</a:t>
            </a:r>
          </a:p>
        </p:txBody>
      </p:sp>
      <p:sp>
        <p:nvSpPr>
          <p:cNvPr id="55464" name="Rectangle 172"/>
          <p:cNvSpPr>
            <a:spLocks noChangeArrowheads="1"/>
          </p:cNvSpPr>
          <p:nvPr/>
        </p:nvSpPr>
        <p:spPr bwMode="auto">
          <a:xfrm>
            <a:off x="4397375" y="5803900"/>
            <a:ext cx="27940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6</a:t>
            </a:r>
          </a:p>
        </p:txBody>
      </p:sp>
      <p:sp>
        <p:nvSpPr>
          <p:cNvPr id="55465" name="Rectangle 173"/>
          <p:cNvSpPr>
            <a:spLocks noChangeArrowheads="1"/>
          </p:cNvSpPr>
          <p:nvPr/>
        </p:nvSpPr>
        <p:spPr bwMode="auto">
          <a:xfrm>
            <a:off x="4946650" y="5803900"/>
            <a:ext cx="27940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7</a:t>
            </a:r>
          </a:p>
        </p:txBody>
      </p:sp>
      <p:sp>
        <p:nvSpPr>
          <p:cNvPr id="55466" name="Rectangle 174"/>
          <p:cNvSpPr>
            <a:spLocks noChangeArrowheads="1"/>
          </p:cNvSpPr>
          <p:nvPr/>
        </p:nvSpPr>
        <p:spPr bwMode="auto">
          <a:xfrm>
            <a:off x="5489575" y="5803900"/>
            <a:ext cx="27940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8</a:t>
            </a:r>
          </a:p>
        </p:txBody>
      </p:sp>
      <p:sp>
        <p:nvSpPr>
          <p:cNvPr id="55467" name="Rectangle 175"/>
          <p:cNvSpPr>
            <a:spLocks noChangeArrowheads="1"/>
          </p:cNvSpPr>
          <p:nvPr/>
        </p:nvSpPr>
        <p:spPr bwMode="auto">
          <a:xfrm>
            <a:off x="6026150" y="5803900"/>
            <a:ext cx="27940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9</a:t>
            </a:r>
          </a:p>
        </p:txBody>
      </p:sp>
      <p:sp>
        <p:nvSpPr>
          <p:cNvPr id="55468" name="Rectangle 176"/>
          <p:cNvSpPr>
            <a:spLocks noChangeArrowheads="1"/>
          </p:cNvSpPr>
          <p:nvPr/>
        </p:nvSpPr>
        <p:spPr bwMode="auto">
          <a:xfrm>
            <a:off x="6480175" y="5803900"/>
            <a:ext cx="4222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10</a:t>
            </a:r>
          </a:p>
        </p:txBody>
      </p:sp>
      <p:sp>
        <p:nvSpPr>
          <p:cNvPr id="55469" name="Rectangle 177"/>
          <p:cNvSpPr>
            <a:spLocks noChangeArrowheads="1"/>
          </p:cNvSpPr>
          <p:nvPr/>
        </p:nvSpPr>
        <p:spPr bwMode="auto">
          <a:xfrm>
            <a:off x="7000875" y="5803900"/>
            <a:ext cx="4222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11</a:t>
            </a:r>
          </a:p>
        </p:txBody>
      </p:sp>
      <p:sp>
        <p:nvSpPr>
          <p:cNvPr id="55470" name="Rectangle 178"/>
          <p:cNvSpPr>
            <a:spLocks noChangeArrowheads="1"/>
          </p:cNvSpPr>
          <p:nvPr/>
        </p:nvSpPr>
        <p:spPr bwMode="auto">
          <a:xfrm>
            <a:off x="7537450" y="5803900"/>
            <a:ext cx="423863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12</a:t>
            </a:r>
          </a:p>
        </p:txBody>
      </p:sp>
      <p:sp>
        <p:nvSpPr>
          <p:cNvPr id="55471" name="Rectangle 179"/>
          <p:cNvSpPr>
            <a:spLocks noChangeArrowheads="1"/>
          </p:cNvSpPr>
          <p:nvPr/>
        </p:nvSpPr>
        <p:spPr bwMode="auto">
          <a:xfrm>
            <a:off x="8050213" y="5803900"/>
            <a:ext cx="423862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13</a:t>
            </a:r>
          </a:p>
        </p:txBody>
      </p:sp>
      <p:sp>
        <p:nvSpPr>
          <p:cNvPr id="55472" name="Text Box 180"/>
          <p:cNvSpPr txBox="1">
            <a:spLocks noChangeArrowheads="1"/>
          </p:cNvSpPr>
          <p:nvPr/>
        </p:nvSpPr>
        <p:spPr bwMode="auto">
          <a:xfrm>
            <a:off x="1963738" y="228600"/>
            <a:ext cx="54864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3600" b="1" smtClean="0">
                <a:solidFill>
                  <a:srgbClr val="FAFD00"/>
                </a:solidFill>
                <a:latin typeface="ZapfHumnst Dm BT" charset="0"/>
              </a:rPr>
              <a:t>Hepatitis E Virus Infection</a:t>
            </a:r>
            <a:endParaRPr lang="en-US" altLang="zh-TW" sz="4400" smtClean="0">
              <a:solidFill>
                <a:srgbClr val="FAFD00"/>
              </a:solidFill>
              <a:latin typeface="ZapfHumnst BT" charset="0"/>
            </a:endParaRPr>
          </a:p>
        </p:txBody>
      </p:sp>
      <p:sp>
        <p:nvSpPr>
          <p:cNvPr id="55473" name="Text Box 181"/>
          <p:cNvSpPr txBox="1">
            <a:spLocks noChangeArrowheads="1"/>
          </p:cNvSpPr>
          <p:nvPr/>
        </p:nvSpPr>
        <p:spPr bwMode="auto">
          <a:xfrm>
            <a:off x="5724128" y="260648"/>
            <a:ext cx="3116064" cy="147732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3000" b="1" dirty="0" smtClean="0">
                <a:solidFill>
                  <a:srgbClr val="FAFD00"/>
                </a:solidFill>
                <a:latin typeface="ZapfHumnst Dm BT" charset="0"/>
              </a:rPr>
              <a:t>Typical Serologic Course</a:t>
            </a:r>
            <a:endParaRPr lang="en-US" altLang="zh-TW" sz="4400" dirty="0" smtClean="0">
              <a:solidFill>
                <a:srgbClr val="FAFD00"/>
              </a:solidFill>
              <a:latin typeface="ZapfHumnst BT" charset="0"/>
            </a:endParaRPr>
          </a:p>
        </p:txBody>
      </p:sp>
      <p:sp>
        <p:nvSpPr>
          <p:cNvPr id="55474" name="Rectangle 183"/>
          <p:cNvSpPr>
            <a:spLocks noChangeArrowheads="1"/>
          </p:cNvSpPr>
          <p:nvPr/>
        </p:nvSpPr>
        <p:spPr bwMode="auto">
          <a:xfrm>
            <a:off x="0" y="3124200"/>
            <a:ext cx="749300" cy="4206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smtClean="0">
                <a:solidFill>
                  <a:srgbClr val="FAFD00"/>
                </a:solidFill>
                <a:latin typeface="ZapfHumnst BT" charset="0"/>
              </a:rPr>
              <a:t>Titer</a:t>
            </a:r>
          </a:p>
        </p:txBody>
      </p:sp>
      <p:sp>
        <p:nvSpPr>
          <p:cNvPr id="55475" name="Text Box 184"/>
          <p:cNvSpPr txBox="1">
            <a:spLocks noChangeArrowheads="1"/>
          </p:cNvSpPr>
          <p:nvPr/>
        </p:nvSpPr>
        <p:spPr bwMode="auto">
          <a:xfrm>
            <a:off x="2913063" y="6324600"/>
            <a:ext cx="338613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2400" b="1" smtClean="0">
                <a:solidFill>
                  <a:srgbClr val="FAFD00"/>
                </a:solidFill>
                <a:latin typeface="ZapfHumnst BT" charset="0"/>
              </a:rPr>
              <a:t>Weeks after Exposure</a:t>
            </a:r>
          </a:p>
        </p:txBody>
      </p:sp>
      <p:sp>
        <p:nvSpPr>
          <p:cNvPr id="180" name="Rectangle 179"/>
          <p:cNvSpPr/>
          <p:nvPr/>
        </p:nvSpPr>
        <p:spPr>
          <a:xfrm>
            <a:off x="0" y="6211669"/>
            <a:ext cx="3131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Source: </a:t>
            </a:r>
            <a:r>
              <a:rPr lang="en-IN" dirty="0" err="1" smtClean="0"/>
              <a:t>Yim</a:t>
            </a:r>
            <a:r>
              <a:rPr lang="en-IN" dirty="0" smtClean="0"/>
              <a:t>, H. J., et al., (2006). </a:t>
            </a:r>
            <a:r>
              <a:rPr lang="en-IN" i="1" dirty="0" err="1" smtClean="0"/>
              <a:t>Hepatology</a:t>
            </a:r>
            <a:r>
              <a:rPr lang="en-IN" i="1" dirty="0" smtClean="0"/>
              <a:t>.</a:t>
            </a:r>
            <a:endParaRPr lang="en-I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 &amp; CONTROL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Good personnel hygiene</a:t>
            </a:r>
          </a:p>
          <a:p>
            <a:r>
              <a:rPr lang="en-US" dirty="0" smtClean="0"/>
              <a:t>High quality standards of public water supply</a:t>
            </a:r>
          </a:p>
          <a:p>
            <a:r>
              <a:rPr lang="en-US" dirty="0" smtClean="0"/>
              <a:t>Proper disposal of sanitary waste</a:t>
            </a:r>
          </a:p>
          <a:p>
            <a:r>
              <a:rPr lang="en-US" dirty="0" smtClean="0"/>
              <a:t>Vaccines – undergoing clinical trails</a:t>
            </a:r>
          </a:p>
          <a:p>
            <a:pPr>
              <a:buNone/>
            </a:pPr>
            <a:endParaRPr lang="en-IN" dirty="0"/>
          </a:p>
        </p:txBody>
      </p:sp>
      <p:pic>
        <p:nvPicPr>
          <p:cNvPr id="4" name="Picture 4" descr="C:\Users\Sony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5734050"/>
            <a:ext cx="1143000" cy="1123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6000" dirty="0" smtClean="0"/>
              <a:t>HEPATITIS B</a:t>
            </a:r>
            <a:endParaRPr lang="en-IN" sz="6000" dirty="0"/>
          </a:p>
        </p:txBody>
      </p:sp>
      <p:pic>
        <p:nvPicPr>
          <p:cNvPr id="8194" name="Picture 2" descr="C:\Users\Sony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157192"/>
            <a:ext cx="2411760" cy="1700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35292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6488668"/>
            <a:ext cx="1260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err="1" smtClean="0"/>
              <a:t>Source:CDC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MAGNITUDE</a:t>
            </a:r>
            <a:endParaRPr lang="en-IN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568952" cy="5472608"/>
          </a:xfrm>
        </p:spPr>
        <p:txBody>
          <a:bodyPr>
            <a:normAutofit/>
          </a:bodyPr>
          <a:lstStyle/>
          <a:p>
            <a:r>
              <a:rPr lang="en-US" dirty="0" smtClean="0"/>
              <a:t>GLOBAL: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2million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240 billion carriers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60-80%  of all primary liver cancer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High </a:t>
            </a:r>
            <a:r>
              <a:rPr lang="en-US" dirty="0" err="1" smtClean="0"/>
              <a:t>endemicity</a:t>
            </a:r>
            <a:r>
              <a:rPr lang="en-US" dirty="0" smtClean="0"/>
              <a:t>, intermediate </a:t>
            </a:r>
            <a:r>
              <a:rPr lang="en-US" dirty="0" err="1" smtClean="0"/>
              <a:t>endemicity</a:t>
            </a:r>
            <a:r>
              <a:rPr lang="en-US" dirty="0" smtClean="0"/>
              <a:t> &amp; low </a:t>
            </a:r>
            <a:r>
              <a:rPr lang="en-US" dirty="0" err="1" smtClean="0"/>
              <a:t>endemicity</a:t>
            </a:r>
            <a:endParaRPr lang="en-US" dirty="0" smtClean="0"/>
          </a:p>
          <a:p>
            <a:r>
              <a:rPr lang="en-US" dirty="0" smtClean="0"/>
              <a:t>INDIA: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Point prevalence of hepatitis B is 2.1% </a:t>
            </a:r>
            <a:endParaRPr lang="en-US" dirty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chronic carrier rate 1.7%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HCC 1.6% of all cancers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High carrier state among health workers 11% &amp; in general population 5%</a:t>
            </a:r>
          </a:p>
        </p:txBody>
      </p:sp>
      <p:pic>
        <p:nvPicPr>
          <p:cNvPr id="6146" name="Picture 2" descr="C:\Users\Sony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805264"/>
            <a:ext cx="1331640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IN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IN"/>
          </a:p>
        </p:txBody>
      </p:sp>
      <p:sp>
        <p:nvSpPr>
          <p:cNvPr id="73732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762000" y="2057400"/>
            <a:ext cx="7848600" cy="4114800"/>
          </a:xfrm>
        </p:spPr>
        <p:txBody>
          <a:bodyPr lIns="90488" tIns="44450" rIns="90488" bIns="44450">
            <a:normAutofit lnSpcReduction="10000"/>
          </a:bodyPr>
          <a:lstStyle/>
          <a:p>
            <a:pPr marL="274320" indent="-274320" fontAlgn="auto">
              <a:lnSpc>
                <a:spcPct val="90000"/>
              </a:lnSpc>
              <a:spcBef>
                <a:spcPct val="4000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en-US" altLang="zh-TW" sz="2800" dirty="0">
                <a:solidFill>
                  <a:schemeClr val="tx2"/>
                </a:solidFill>
                <a:latin typeface="Times New Roman" pitchFamily="18" charset="0"/>
              </a:rPr>
              <a:t>High</a:t>
            </a:r>
            <a:r>
              <a:rPr lang="en-US" altLang="zh-TW" sz="2800" dirty="0">
                <a:latin typeface="Times New Roman" pitchFamily="18" charset="0"/>
              </a:rPr>
              <a:t> (&gt;8%): 45%  of global population</a:t>
            </a:r>
            <a:endParaRPr lang="en-US" altLang="zh-TW" dirty="0">
              <a:latin typeface="Times New Roman" pitchFamily="18" charset="0"/>
            </a:endParaRPr>
          </a:p>
          <a:p>
            <a:pPr marL="640080" lvl="1" indent="-274320" fontAlgn="auto">
              <a:lnSpc>
                <a:spcPct val="80000"/>
              </a:lnSpc>
              <a:spcBef>
                <a:spcPct val="40000"/>
              </a:spcBef>
              <a:spcAft>
                <a:spcPts val="0"/>
              </a:spcAft>
              <a:buClr>
                <a:srgbClr val="FF5008"/>
              </a:buClr>
              <a:buFont typeface="Wingdings 2"/>
              <a:buChar char=""/>
              <a:defRPr/>
            </a:pPr>
            <a:r>
              <a:rPr lang="en-US" altLang="zh-TW" sz="2400" dirty="0">
                <a:latin typeface="Times New Roman" pitchFamily="18" charset="0"/>
              </a:rPr>
              <a:t>lifetime risk of infection &gt;60%</a:t>
            </a:r>
          </a:p>
          <a:p>
            <a:pPr marL="640080" lvl="1" indent="-274320" fontAlgn="auto">
              <a:lnSpc>
                <a:spcPct val="80000"/>
              </a:lnSpc>
              <a:spcBef>
                <a:spcPct val="40000"/>
              </a:spcBef>
              <a:spcAft>
                <a:spcPts val="0"/>
              </a:spcAft>
              <a:buClr>
                <a:srgbClr val="FF5008"/>
              </a:buClr>
              <a:buFont typeface="Wingdings 2"/>
              <a:buChar char=""/>
              <a:defRPr/>
            </a:pPr>
            <a:r>
              <a:rPr lang="en-US" altLang="zh-TW" sz="2400" dirty="0">
                <a:latin typeface="Times New Roman" pitchFamily="18" charset="0"/>
              </a:rPr>
              <a:t>early childhood infections common</a:t>
            </a:r>
          </a:p>
          <a:p>
            <a:pPr marL="274320" indent="-274320" fontAlgn="auto">
              <a:lnSpc>
                <a:spcPct val="90000"/>
              </a:lnSpc>
              <a:spcBef>
                <a:spcPct val="4000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en-US" altLang="zh-TW" sz="2800" dirty="0">
                <a:solidFill>
                  <a:schemeClr val="tx2"/>
                </a:solidFill>
                <a:latin typeface="Times New Roman" pitchFamily="18" charset="0"/>
              </a:rPr>
              <a:t>Intermediate</a:t>
            </a:r>
            <a:r>
              <a:rPr lang="en-US" altLang="zh-TW" sz="2800" dirty="0">
                <a:latin typeface="Times New Roman" pitchFamily="18" charset="0"/>
              </a:rPr>
              <a:t> (2%-7%): 43% of global population</a:t>
            </a:r>
            <a:endParaRPr lang="en-US" altLang="zh-TW" dirty="0">
              <a:latin typeface="Times New Roman" pitchFamily="18" charset="0"/>
            </a:endParaRPr>
          </a:p>
          <a:p>
            <a:pPr marL="640080" lvl="1" indent="-274320" fontAlgn="auto">
              <a:lnSpc>
                <a:spcPct val="80000"/>
              </a:lnSpc>
              <a:spcBef>
                <a:spcPct val="40000"/>
              </a:spcBef>
              <a:spcAft>
                <a:spcPts val="0"/>
              </a:spcAft>
              <a:buClr>
                <a:srgbClr val="FF5008"/>
              </a:buClr>
              <a:buFont typeface="Wingdings 2"/>
              <a:buChar char=""/>
              <a:defRPr/>
            </a:pPr>
            <a:r>
              <a:rPr lang="en-US" altLang="zh-TW" sz="2400" dirty="0">
                <a:latin typeface="Times New Roman" pitchFamily="18" charset="0"/>
              </a:rPr>
              <a:t>lifetime risk of infection 20%-60%</a:t>
            </a:r>
          </a:p>
          <a:p>
            <a:pPr marL="640080" lvl="1" indent="-274320" fontAlgn="auto">
              <a:lnSpc>
                <a:spcPct val="80000"/>
              </a:lnSpc>
              <a:spcBef>
                <a:spcPct val="40000"/>
              </a:spcBef>
              <a:spcAft>
                <a:spcPts val="0"/>
              </a:spcAft>
              <a:buClr>
                <a:srgbClr val="FF5008"/>
              </a:buClr>
              <a:buFont typeface="Wingdings 2"/>
              <a:buChar char=""/>
              <a:defRPr/>
            </a:pPr>
            <a:r>
              <a:rPr lang="en-US" altLang="zh-TW" sz="2400" dirty="0">
                <a:latin typeface="Times New Roman" pitchFamily="18" charset="0"/>
              </a:rPr>
              <a:t>infections occur in all age groups</a:t>
            </a:r>
          </a:p>
          <a:p>
            <a:pPr marL="274320" indent="-274320" fontAlgn="auto">
              <a:lnSpc>
                <a:spcPct val="90000"/>
              </a:lnSpc>
              <a:spcBef>
                <a:spcPct val="4000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en-US" altLang="zh-TW" sz="2800" dirty="0">
                <a:solidFill>
                  <a:schemeClr val="tx2"/>
                </a:solidFill>
                <a:latin typeface="Times New Roman" pitchFamily="18" charset="0"/>
              </a:rPr>
              <a:t>Low</a:t>
            </a:r>
            <a:r>
              <a:rPr lang="en-US" altLang="zh-TW" sz="2800" dirty="0">
                <a:latin typeface="Times New Roman" pitchFamily="18" charset="0"/>
              </a:rPr>
              <a:t> (&lt;2%): 12% of global population</a:t>
            </a:r>
            <a:endParaRPr lang="en-US" altLang="zh-TW" dirty="0">
              <a:latin typeface="Times New Roman" pitchFamily="18" charset="0"/>
            </a:endParaRPr>
          </a:p>
          <a:p>
            <a:pPr marL="640080" lvl="1" indent="-274320" fontAlgn="auto">
              <a:lnSpc>
                <a:spcPct val="80000"/>
              </a:lnSpc>
              <a:spcBef>
                <a:spcPct val="40000"/>
              </a:spcBef>
              <a:spcAft>
                <a:spcPts val="0"/>
              </a:spcAft>
              <a:buClr>
                <a:srgbClr val="FF5008"/>
              </a:buClr>
              <a:buFont typeface="Wingdings 2"/>
              <a:buChar char=""/>
              <a:defRPr/>
            </a:pPr>
            <a:r>
              <a:rPr lang="en-US" altLang="zh-TW" sz="2400" dirty="0">
                <a:latin typeface="Times New Roman" pitchFamily="18" charset="0"/>
              </a:rPr>
              <a:t>lifetime risk of infection &lt;20%</a:t>
            </a:r>
          </a:p>
          <a:p>
            <a:pPr marL="640080" lvl="1" indent="-274320" fontAlgn="auto">
              <a:lnSpc>
                <a:spcPct val="80000"/>
              </a:lnSpc>
              <a:spcBef>
                <a:spcPct val="40000"/>
              </a:spcBef>
              <a:spcAft>
                <a:spcPts val="0"/>
              </a:spcAft>
              <a:buClr>
                <a:srgbClr val="FF5008"/>
              </a:buClr>
              <a:buFont typeface="Wingdings 2"/>
              <a:buChar char=""/>
              <a:defRPr/>
            </a:pPr>
            <a:r>
              <a:rPr lang="en-US" altLang="zh-TW" sz="2400" dirty="0">
                <a:latin typeface="Times New Roman" pitchFamily="18" charset="0"/>
              </a:rPr>
              <a:t>most infections occur in adult risk groups</a:t>
            </a:r>
          </a:p>
        </p:txBody>
      </p:sp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1422400" y="457200"/>
            <a:ext cx="75184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600" b="1">
                <a:solidFill>
                  <a:schemeClr val="tx2"/>
                </a:solidFill>
                <a:latin typeface="ZapfHumnst Dm BT" charset="0"/>
              </a:rPr>
              <a:t>Global Patterns of Chronic HBV Infection</a:t>
            </a:r>
            <a:endParaRPr lang="en-US" altLang="zh-TW" sz="3600" b="1">
              <a:solidFill>
                <a:srgbClr val="FAFD00"/>
              </a:solidFill>
              <a:latin typeface="ZapfHumnst Dm BT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NATURAL HISTORY OF DISEASE</a:t>
            </a:r>
            <a:endParaRPr lang="en-IN" dirty="0"/>
          </a:p>
        </p:txBody>
      </p:sp>
      <p:pic>
        <p:nvPicPr>
          <p:cNvPr id="4" name="Picture 2" descr="C:\Users\Sony\Desktop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5972175"/>
            <a:ext cx="1143000" cy="885825"/>
          </a:xfrm>
          <a:prstGeom prst="rect">
            <a:avLst/>
          </a:prstGeom>
          <a:noFill/>
        </p:spPr>
      </p:pic>
      <p:pic>
        <p:nvPicPr>
          <p:cNvPr id="139266" name="Picture 2" descr="C:\Users\Sony\Desktop\p2150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80728"/>
            <a:ext cx="8352927" cy="56166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Introduction</a:t>
            </a:r>
            <a:r>
              <a:rPr lang="en-US" dirty="0" smtClean="0"/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712968" cy="5472608"/>
          </a:xfrm>
        </p:spPr>
        <p:txBody>
          <a:bodyPr>
            <a:normAutofit/>
          </a:bodyPr>
          <a:lstStyle/>
          <a:p>
            <a:pPr fontAlgn="base"/>
            <a:r>
              <a:rPr lang="en-IN" sz="2800" dirty="0" smtClean="0">
                <a:latin typeface="Calibri" pitchFamily="34" charset="0"/>
                <a:cs typeface="Calibri" pitchFamily="34" charset="0"/>
              </a:rPr>
              <a:t>VIRAL HEPATITIS IS A MAJOR PUBLIC HEALTH PROBLEM</a:t>
            </a:r>
            <a:r>
              <a:rPr lang="en-IN" sz="2800" b="1" dirty="0" smtClean="0">
                <a:latin typeface="Calibri" pitchFamily="34" charset="0"/>
                <a:cs typeface="Calibri" pitchFamily="34" charset="0"/>
              </a:rPr>
              <a:t> </a:t>
            </a:r>
          </a:p>
          <a:p>
            <a:pPr fontAlgn="base"/>
            <a:r>
              <a:rPr lang="en-IN" sz="2800" dirty="0" smtClean="0">
                <a:latin typeface="Calibri" pitchFamily="34" charset="0"/>
                <a:cs typeface="Calibri" pitchFamily="34" charset="0"/>
              </a:rPr>
              <a:t>Hepatitis </a:t>
            </a:r>
            <a:r>
              <a:rPr lang="en-IN" sz="2800" dirty="0">
                <a:latin typeface="Calibri" pitchFamily="34" charset="0"/>
                <a:cs typeface="Calibri" pitchFamily="34" charset="0"/>
              </a:rPr>
              <a:t>A &amp; E </a:t>
            </a:r>
            <a:r>
              <a:rPr lang="en-IN" sz="2800" dirty="0" smtClean="0">
                <a:latin typeface="Calibri" pitchFamily="34" charset="0"/>
                <a:cs typeface="Calibri" pitchFamily="34" charset="0"/>
              </a:rPr>
              <a:t>- 0.5-4 % mortality</a:t>
            </a:r>
          </a:p>
          <a:p>
            <a:pPr fontAlgn="base"/>
            <a:r>
              <a:rPr lang="en-IN" sz="2800" dirty="0" smtClean="0">
                <a:latin typeface="Calibri" pitchFamily="34" charset="0"/>
                <a:cs typeface="Calibri" pitchFamily="34" charset="0"/>
              </a:rPr>
              <a:t>World wide 500 </a:t>
            </a:r>
            <a:r>
              <a:rPr lang="en-IN" sz="2800" dirty="0">
                <a:latin typeface="Calibri" pitchFamily="34" charset="0"/>
                <a:cs typeface="Calibri" pitchFamily="34" charset="0"/>
              </a:rPr>
              <a:t>million people </a:t>
            </a:r>
            <a:r>
              <a:rPr lang="en-IN" sz="2800" dirty="0" smtClean="0">
                <a:latin typeface="Calibri" pitchFamily="34" charset="0"/>
                <a:cs typeface="Calibri" pitchFamily="34" charset="0"/>
              </a:rPr>
              <a:t>have </a:t>
            </a:r>
            <a:r>
              <a:rPr lang="en-IN" sz="2800" dirty="0">
                <a:latin typeface="Calibri" pitchFamily="34" charset="0"/>
                <a:cs typeface="Calibri" pitchFamily="34" charset="0"/>
              </a:rPr>
              <a:t>chronic HBV &amp; HCV </a:t>
            </a:r>
            <a:r>
              <a:rPr lang="en-IN" sz="2800" dirty="0" smtClean="0">
                <a:latin typeface="Calibri" pitchFamily="34" charset="0"/>
                <a:cs typeface="Calibri" pitchFamily="34" charset="0"/>
              </a:rPr>
              <a:t>infection</a:t>
            </a:r>
          </a:p>
          <a:p>
            <a:pPr fontAlgn="base"/>
            <a:r>
              <a:rPr lang="en-IN" sz="2800" dirty="0" smtClean="0">
                <a:latin typeface="Calibri" pitchFamily="34" charset="0"/>
                <a:cs typeface="Calibri" pitchFamily="34" charset="0"/>
              </a:rPr>
              <a:t>In India, </a:t>
            </a:r>
            <a:r>
              <a:rPr lang="en-IN" sz="2800" dirty="0">
                <a:latin typeface="Calibri" pitchFamily="34" charset="0"/>
                <a:cs typeface="Calibri" pitchFamily="34" charset="0"/>
              </a:rPr>
              <a:t>45 million people with HBV 500,000 to 1,000,000 people die every year of HBV-related chronic Hepatitis, cirrhosis or liver </a:t>
            </a:r>
            <a:r>
              <a:rPr lang="en-IN" sz="2800" dirty="0" smtClean="0">
                <a:latin typeface="Calibri" pitchFamily="34" charset="0"/>
                <a:cs typeface="Calibri" pitchFamily="34" charset="0"/>
              </a:rPr>
              <a:t>cancer</a:t>
            </a:r>
          </a:p>
          <a:p>
            <a:pPr fontAlgn="base"/>
            <a:r>
              <a:rPr lang="en-IN" sz="2800" dirty="0" smtClean="0">
                <a:latin typeface="Calibri" pitchFamily="34" charset="0"/>
                <a:cs typeface="Calibri" pitchFamily="34" charset="0"/>
              </a:rPr>
              <a:t>Out </a:t>
            </a:r>
            <a:r>
              <a:rPr lang="en-IN" sz="2800" dirty="0">
                <a:latin typeface="Calibri" pitchFamily="34" charset="0"/>
                <a:cs typeface="Calibri" pitchFamily="34" charset="0"/>
              </a:rPr>
              <a:t>of nearly 22.6 million children born in India every year, over 9 million will acquire the infection in their lifetime.</a:t>
            </a:r>
          </a:p>
          <a:p>
            <a:endParaRPr lang="en-IN" sz="2800" dirty="0"/>
          </a:p>
        </p:txBody>
      </p:sp>
      <p:pic>
        <p:nvPicPr>
          <p:cNvPr id="13314" name="Picture 2" descr="C:\Users\Sony\Desktop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3098" y="5229200"/>
            <a:ext cx="1550901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634082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NATURAL HISTORY OF CHRONIC HBV INFECTION - seroepidemiology</a:t>
            </a:r>
            <a:endParaRPr lang="en-IN" sz="2400" b="1" dirty="0">
              <a:solidFill>
                <a:schemeClr val="tx1"/>
              </a:solidFill>
            </a:endParaRPr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8496944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79512" y="6309320"/>
            <a:ext cx="3880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 smtClean="0"/>
              <a:t>Source: </a:t>
            </a:r>
            <a:r>
              <a:rPr lang="en-IN" dirty="0" err="1" smtClean="0"/>
              <a:t>Yim</a:t>
            </a:r>
            <a:r>
              <a:rPr lang="en-IN" dirty="0" smtClean="0"/>
              <a:t>, H. J., et al., (2006). </a:t>
            </a:r>
            <a:r>
              <a:rPr lang="en-IN" i="1" dirty="0" err="1" smtClean="0"/>
              <a:t>Hepatology</a:t>
            </a:r>
            <a:r>
              <a:rPr lang="en-IN" i="1" dirty="0" smtClean="0"/>
              <a:t>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EPIDEMIOLOGICAL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7030A0"/>
                </a:solidFill>
              </a:rPr>
              <a:t>DETERMINANTS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8291264" cy="561662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AGENT: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/>
              <a:t> </a:t>
            </a:r>
            <a:r>
              <a:rPr lang="en-US" sz="2800" dirty="0" smtClean="0"/>
              <a:t>DNA virus- </a:t>
            </a:r>
            <a:r>
              <a:rPr lang="en-US" sz="2800" dirty="0" err="1" smtClean="0"/>
              <a:t>hepadnaviridae</a:t>
            </a:r>
            <a:r>
              <a:rPr lang="en-US" sz="2800" dirty="0" smtClean="0"/>
              <a:t> family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3 morphological forms-small spherical particles, tubules &amp; Dane particle(infectious)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err="1" smtClean="0"/>
              <a:t>HBsAg</a:t>
            </a:r>
            <a:r>
              <a:rPr lang="en-US" sz="2800" dirty="0" smtClean="0"/>
              <a:t>, </a:t>
            </a:r>
            <a:r>
              <a:rPr lang="en-US" sz="2800" dirty="0" err="1" smtClean="0"/>
              <a:t>HBcAg</a:t>
            </a:r>
            <a:r>
              <a:rPr lang="en-US" sz="2800" dirty="0" smtClean="0"/>
              <a:t>, </a:t>
            </a:r>
            <a:r>
              <a:rPr lang="en-US" sz="2800" dirty="0" err="1" smtClean="0"/>
              <a:t>HBeAg</a:t>
            </a:r>
            <a:r>
              <a:rPr lang="en-US" sz="2800" dirty="0" smtClean="0"/>
              <a:t>(Viral replication)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Only  reservoir - Man 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Infective material-contaminated blood, saliva, vaginal secretions, semen 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Resistance – stable for 7 days in environmental surface, destroyed by sodium hypochlorite &amp; by heat sterilization 30-60 </a:t>
            </a:r>
            <a:r>
              <a:rPr lang="en-US" sz="2800" dirty="0" err="1" smtClean="0"/>
              <a:t>mins</a:t>
            </a:r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endParaRPr lang="en-IN" sz="2800" dirty="0"/>
          </a:p>
        </p:txBody>
      </p:sp>
      <p:pic>
        <p:nvPicPr>
          <p:cNvPr id="4098" name="Picture 2" descr="C:\Users\Sony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805265"/>
            <a:ext cx="1259632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280920" cy="61926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HOST: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Age: </a:t>
            </a:r>
          </a:p>
          <a:p>
            <a:pPr lvl="2">
              <a:buFont typeface="Wingdings" pitchFamily="2" charset="2"/>
              <a:buChar char="v"/>
            </a:pPr>
            <a:r>
              <a:rPr lang="en-US" sz="2800" dirty="0" smtClean="0"/>
              <a:t> Acute hepatitis - 1% of </a:t>
            </a:r>
            <a:r>
              <a:rPr lang="en-US" sz="2800" dirty="0" err="1" smtClean="0"/>
              <a:t>perinatal</a:t>
            </a:r>
            <a:r>
              <a:rPr lang="en-US" sz="2800" dirty="0" smtClean="0"/>
              <a:t> cases,10% of early </a:t>
            </a:r>
            <a:r>
              <a:rPr lang="en-US" sz="2800" dirty="0" err="1" smtClean="0"/>
              <a:t>chidhood</a:t>
            </a:r>
            <a:r>
              <a:rPr lang="en-US" sz="2800" dirty="0" smtClean="0"/>
              <a:t>, 30% of late childhood</a:t>
            </a:r>
          </a:p>
          <a:p>
            <a:pPr lvl="2">
              <a:buFont typeface="Wingdings" pitchFamily="2" charset="2"/>
              <a:buChar char="v"/>
            </a:pPr>
            <a:r>
              <a:rPr lang="en-US" sz="2800" dirty="0" smtClean="0"/>
              <a:t>Chronic hepatitis – 80-90% -</a:t>
            </a:r>
            <a:r>
              <a:rPr lang="en-US" sz="2800" dirty="0" err="1" smtClean="0"/>
              <a:t>perinatally</a:t>
            </a:r>
            <a:r>
              <a:rPr lang="en-US" sz="2800" dirty="0" smtClean="0"/>
              <a:t>, 30% in early </a:t>
            </a:r>
            <a:r>
              <a:rPr lang="en-US" sz="2800" dirty="0" err="1" smtClean="0"/>
              <a:t>chilhood</a:t>
            </a:r>
            <a:r>
              <a:rPr lang="en-US" sz="2800" dirty="0" smtClean="0"/>
              <a:t>, 5% infected after 6 yrs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High risk groups:</a:t>
            </a:r>
          </a:p>
          <a:p>
            <a:pPr lvl="2">
              <a:buFont typeface="Wingdings" pitchFamily="2" charset="2"/>
              <a:buChar char="v"/>
            </a:pPr>
            <a:r>
              <a:rPr lang="en-US" sz="2800" dirty="0" smtClean="0"/>
              <a:t> Surgeons have 50% more chance </a:t>
            </a:r>
          </a:p>
          <a:p>
            <a:pPr lvl="2">
              <a:buFont typeface="Wingdings" pitchFamily="2" charset="2"/>
              <a:buChar char="v"/>
            </a:pPr>
            <a:r>
              <a:rPr lang="en-US" sz="2800" dirty="0" smtClean="0"/>
              <a:t>Others- recipients of blood transfusion, health care &amp; laboratory care </a:t>
            </a:r>
            <a:r>
              <a:rPr lang="en-US" sz="2800" dirty="0" err="1" smtClean="0"/>
              <a:t>personnels,percutaneous</a:t>
            </a:r>
            <a:r>
              <a:rPr lang="en-US" sz="2800" dirty="0" smtClean="0"/>
              <a:t> IV drug abusers, homosexuals, infants of HBV  carrier </a:t>
            </a:r>
            <a:r>
              <a:rPr lang="en-US" sz="2800" dirty="0" err="1" smtClean="0"/>
              <a:t>mothers,immunocompromised</a:t>
            </a:r>
            <a:r>
              <a:rPr lang="en-US" sz="2800" dirty="0" smtClean="0"/>
              <a:t> patients.</a:t>
            </a:r>
          </a:p>
        </p:txBody>
      </p:sp>
      <p:pic>
        <p:nvPicPr>
          <p:cNvPr id="2050" name="Picture 2" descr="C:\Users\Sony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0525" y="5715000"/>
            <a:ext cx="1133475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196752"/>
            <a:ext cx="7992888" cy="496855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MODE OF TRANSMISSION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err="1" smtClean="0"/>
              <a:t>Parenteral</a:t>
            </a:r>
            <a:r>
              <a:rPr lang="en-US" sz="2800" dirty="0" smtClean="0"/>
              <a:t> route -Blood borne disease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err="1" smtClean="0"/>
              <a:t>Perinatal</a:t>
            </a:r>
            <a:r>
              <a:rPr lang="en-US" sz="2800" dirty="0" smtClean="0"/>
              <a:t> route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Sexual transmission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Horizontal transmission</a:t>
            </a:r>
          </a:p>
          <a:p>
            <a:r>
              <a:rPr lang="en-US" sz="2800" dirty="0" smtClean="0"/>
              <a:t>INCUBATION PERIOD</a:t>
            </a:r>
          </a:p>
          <a:p>
            <a:pPr lvl="1">
              <a:buNone/>
            </a:pPr>
            <a:r>
              <a:rPr lang="en-US" sz="2800" dirty="0" smtClean="0"/>
              <a:t> 30-180 days(75 days)</a:t>
            </a:r>
            <a:endParaRPr lang="en-IN" sz="2800" dirty="0"/>
          </a:p>
        </p:txBody>
      </p:sp>
      <p:pic>
        <p:nvPicPr>
          <p:cNvPr id="2050" name="Picture 2" descr="C:\Users\Sony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0525" y="5715000"/>
            <a:ext cx="1133475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562074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COURSE OF SYMPTOMS IN ACUTE HEPATITIS</a:t>
            </a:r>
            <a:endParaRPr lang="en-I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908720"/>
            <a:ext cx="8246861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Sony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025754"/>
            <a:ext cx="827583" cy="832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3460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dirty="0" smtClean="0">
                <a:solidFill>
                  <a:srgbClr val="7030A0"/>
                </a:solidFill>
              </a:rPr>
              <a:t>SERO</a:t>
            </a:r>
            <a:r>
              <a:rPr lang="en-US" dirty="0" smtClean="0"/>
              <a:t> </a:t>
            </a:r>
            <a:r>
              <a:rPr lang="en-US" sz="3100" b="1" dirty="0" smtClean="0">
                <a:solidFill>
                  <a:srgbClr val="7030A0"/>
                </a:solidFill>
              </a:rPr>
              <a:t>EPIDEMIOLOGY</a:t>
            </a:r>
            <a:endParaRPr lang="en-IN" sz="31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548680"/>
            <a:ext cx="8496944" cy="6048672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HBsAg</a:t>
            </a:r>
            <a:r>
              <a:rPr lang="en-US" sz="2800" dirty="0" smtClean="0"/>
              <a:t>: 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Appears first &amp; persists throughout the illness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Indicates infectivity</a:t>
            </a:r>
          </a:p>
          <a:p>
            <a:r>
              <a:rPr lang="en-US" sz="2800" dirty="0" smtClean="0"/>
              <a:t>Anti-HBs: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Signal recovery, non-infectivity &amp; immunity</a:t>
            </a:r>
          </a:p>
          <a:p>
            <a:r>
              <a:rPr lang="en-US" sz="2800" dirty="0" smtClean="0"/>
              <a:t>Anti-</a:t>
            </a:r>
            <a:r>
              <a:rPr lang="en-US" sz="2800" dirty="0" err="1" smtClean="0"/>
              <a:t>HBc</a:t>
            </a:r>
            <a:r>
              <a:rPr lang="en-US" sz="2800" dirty="0" smtClean="0"/>
              <a:t>: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Appears shortly after </a:t>
            </a:r>
            <a:r>
              <a:rPr lang="en-US" sz="2800" dirty="0" err="1" smtClean="0"/>
              <a:t>HBsAg</a:t>
            </a:r>
            <a:r>
              <a:rPr lang="en-US" sz="2800" dirty="0" smtClean="0"/>
              <a:t> is detected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Indicates a diagnosis of acute hepatitis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err="1" smtClean="0"/>
              <a:t>IgM</a:t>
            </a:r>
            <a:r>
              <a:rPr lang="en-US" sz="2800" dirty="0" smtClean="0"/>
              <a:t> anti-</a:t>
            </a:r>
            <a:r>
              <a:rPr lang="en-US" sz="2800" dirty="0" err="1" smtClean="0"/>
              <a:t>HBc</a:t>
            </a:r>
            <a:r>
              <a:rPr lang="en-US" sz="2800" dirty="0" smtClean="0"/>
              <a:t> persists for 3-6 </a:t>
            </a:r>
            <a:r>
              <a:rPr lang="en-US" sz="2800" dirty="0" err="1" smtClean="0"/>
              <a:t>mths</a:t>
            </a:r>
            <a:r>
              <a:rPr lang="en-US" sz="2800" dirty="0" smtClean="0"/>
              <a:t>. </a:t>
            </a:r>
          </a:p>
          <a:p>
            <a:pPr lvl="2">
              <a:buNone/>
            </a:pPr>
            <a:r>
              <a:rPr lang="en-US" sz="2800" dirty="0" smtClean="0"/>
              <a:t>    Reappears during the flares of previously inactive chronic hepatitis B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err="1" smtClean="0"/>
              <a:t>IgG</a:t>
            </a:r>
            <a:r>
              <a:rPr lang="en-US" sz="2800" dirty="0" smtClean="0"/>
              <a:t> anti-</a:t>
            </a:r>
            <a:r>
              <a:rPr lang="en-US" sz="2800" dirty="0" err="1" smtClean="0"/>
              <a:t>HBc</a:t>
            </a:r>
            <a:r>
              <a:rPr lang="en-US" sz="2800" dirty="0" smtClean="0"/>
              <a:t> also appears</a:t>
            </a:r>
          </a:p>
          <a:p>
            <a:pPr lvl="2">
              <a:buNone/>
            </a:pPr>
            <a:r>
              <a:rPr lang="en-US" sz="2800" dirty="0" smtClean="0"/>
              <a:t>    Persists indefinitely</a:t>
            </a:r>
          </a:p>
        </p:txBody>
      </p:sp>
      <p:pic>
        <p:nvPicPr>
          <p:cNvPr id="5123" name="Picture 3" descr="C:\Users\Sony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445224"/>
            <a:ext cx="1619672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3460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dirty="0" smtClean="0">
                <a:solidFill>
                  <a:srgbClr val="7030A0"/>
                </a:solidFill>
              </a:rPr>
              <a:t>SERO</a:t>
            </a:r>
            <a:r>
              <a:rPr lang="en-US" dirty="0" smtClean="0"/>
              <a:t> </a:t>
            </a:r>
            <a:r>
              <a:rPr lang="en-US" sz="3100" b="1" dirty="0" smtClean="0">
                <a:solidFill>
                  <a:srgbClr val="7030A0"/>
                </a:solidFill>
              </a:rPr>
              <a:t>EPIDEMIOLOGY</a:t>
            </a:r>
            <a:endParaRPr lang="en-IN" sz="31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764704"/>
            <a:ext cx="8496944" cy="5832648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HBeAg</a:t>
            </a:r>
            <a:r>
              <a:rPr lang="en-US" sz="2800" dirty="0" smtClean="0"/>
              <a:t>: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Appears in the incubation period shortly after </a:t>
            </a:r>
            <a:r>
              <a:rPr lang="en-US" sz="2800" dirty="0" err="1" smtClean="0"/>
              <a:t>HBsAg</a:t>
            </a:r>
            <a:endParaRPr lang="en-US" sz="2800" dirty="0" smtClean="0"/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Indicates viral replication &amp; infectivity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Persistence </a:t>
            </a:r>
            <a:r>
              <a:rPr lang="en-US" sz="2800" dirty="0" err="1" smtClean="0"/>
              <a:t>beyoun</a:t>
            </a:r>
            <a:r>
              <a:rPr lang="en-US" sz="2800" dirty="0" smtClean="0"/>
              <a:t> 3 </a:t>
            </a:r>
            <a:r>
              <a:rPr lang="en-US" sz="2800" dirty="0" err="1" smtClean="0"/>
              <a:t>mths</a:t>
            </a:r>
            <a:r>
              <a:rPr lang="en-US" sz="2800" dirty="0" smtClean="0"/>
              <a:t> – chronic hepatitis B</a:t>
            </a:r>
          </a:p>
          <a:p>
            <a:r>
              <a:rPr lang="en-US" sz="2800" dirty="0" smtClean="0"/>
              <a:t>HBV DNA: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err="1" smtClean="0"/>
              <a:t>Parellels</a:t>
            </a:r>
            <a:r>
              <a:rPr lang="en-US" sz="2800" dirty="0" smtClean="0"/>
              <a:t> the presence of  </a:t>
            </a:r>
            <a:r>
              <a:rPr lang="en-US" sz="2800" dirty="0" err="1" smtClean="0"/>
              <a:t>HBeAg</a:t>
            </a:r>
            <a:endParaRPr lang="en-US" sz="2800" dirty="0" smtClean="0"/>
          </a:p>
          <a:p>
            <a:pPr lvl="2">
              <a:buFont typeface="Wingdings" pitchFamily="2" charset="2"/>
              <a:buChar char="Ø"/>
            </a:pPr>
            <a:r>
              <a:rPr lang="en-US" sz="2800" dirty="0" err="1" smtClean="0"/>
              <a:t>Senisitve</a:t>
            </a:r>
            <a:r>
              <a:rPr lang="en-US" sz="2800" dirty="0" smtClean="0"/>
              <a:t>  &amp; precise marker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PCR</a:t>
            </a:r>
            <a:endParaRPr lang="en-IN" sz="2800" dirty="0"/>
          </a:p>
        </p:txBody>
      </p:sp>
      <p:pic>
        <p:nvPicPr>
          <p:cNvPr id="5123" name="Picture 3" descr="C:\Users\Sony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445224"/>
            <a:ext cx="1619672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32" y="0"/>
            <a:ext cx="8712968" cy="548680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latin typeface="ZapfHumnst Dm BT" charset="0"/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latin typeface="ZapfHumnst Dm BT" charset="0"/>
              </a:rPr>
            </a:br>
            <a:r>
              <a:rPr lang="en-US" altLang="zh-TW" dirty="0" smtClean="0">
                <a:solidFill>
                  <a:schemeClr val="tx1"/>
                </a:solidFill>
                <a:latin typeface="ZapfHumnst Dm BT" charset="0"/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latin typeface="ZapfHumnst Dm BT" charset="0"/>
              </a:rPr>
            </a:br>
            <a:r>
              <a:rPr lang="en-US" altLang="zh-TW" sz="4400" dirty="0" smtClean="0">
                <a:solidFill>
                  <a:srgbClr val="FAFD00"/>
                </a:solidFill>
                <a:latin typeface="ZapfHumnst Dm BT" charset="0"/>
              </a:rPr>
              <a:t/>
            </a:r>
            <a:br>
              <a:rPr lang="en-US" altLang="zh-TW" sz="4400" dirty="0" smtClean="0">
                <a:solidFill>
                  <a:srgbClr val="FAFD00"/>
                </a:solidFill>
                <a:latin typeface="ZapfHumnst Dm BT" charset="0"/>
              </a:rPr>
            </a:br>
            <a:r>
              <a:rPr lang="en-US" altLang="zh-TW" sz="3100" dirty="0" smtClean="0">
                <a:solidFill>
                  <a:srgbClr val="000000"/>
                </a:solidFill>
                <a:latin typeface="ZapfHumnst Dm BT" charset="0"/>
              </a:rPr>
              <a:t> Acute Hepatitis B Virus Infection with Recovery</a:t>
            </a:r>
            <a:endParaRPr lang="en-IN" dirty="0">
              <a:solidFill>
                <a:srgbClr val="7030A0"/>
              </a:solidFill>
            </a:endParaRPr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20891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51520" y="6381328"/>
            <a:ext cx="38804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Source: </a:t>
            </a:r>
            <a:r>
              <a:rPr lang="en-IN" dirty="0" err="1" smtClean="0"/>
              <a:t>Yim</a:t>
            </a:r>
            <a:r>
              <a:rPr lang="en-IN" dirty="0" smtClean="0"/>
              <a:t>, H. J., et al., (2006). </a:t>
            </a:r>
            <a:r>
              <a:rPr lang="en-IN" i="1" dirty="0" err="1" smtClean="0"/>
              <a:t>Hepatology</a:t>
            </a:r>
            <a:r>
              <a:rPr lang="en-IN" i="1" dirty="0" smtClean="0"/>
              <a:t>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432048"/>
          </a:xfrm>
        </p:spPr>
        <p:txBody>
          <a:bodyPr>
            <a:normAutofit fontScale="90000"/>
          </a:bodyPr>
          <a:lstStyle/>
          <a:p>
            <a:r>
              <a:rPr lang="en-US" altLang="zh-TW" sz="2700" dirty="0" smtClean="0">
                <a:solidFill>
                  <a:schemeClr val="tx1"/>
                </a:solidFill>
                <a:latin typeface="ZapfHumnst Dm BT" charset="0"/>
              </a:rPr>
              <a:t/>
            </a:r>
            <a:br>
              <a:rPr lang="en-US" altLang="zh-TW" sz="2700" dirty="0" smtClean="0">
                <a:solidFill>
                  <a:schemeClr val="tx1"/>
                </a:solidFill>
                <a:latin typeface="ZapfHumnst Dm BT" charset="0"/>
              </a:rPr>
            </a:br>
            <a:r>
              <a:rPr lang="en-US" altLang="zh-TW" sz="4400" dirty="0" smtClean="0">
                <a:solidFill>
                  <a:srgbClr val="FAFD00"/>
                </a:solidFill>
                <a:latin typeface="ZapfHumnst Dm BT" charset="0"/>
              </a:rPr>
              <a:t/>
            </a:r>
            <a:br>
              <a:rPr lang="en-US" altLang="zh-TW" sz="4400" dirty="0" smtClean="0">
                <a:solidFill>
                  <a:srgbClr val="FAFD00"/>
                </a:solidFill>
                <a:latin typeface="ZapfHumnst Dm BT" charset="0"/>
              </a:rPr>
            </a:br>
            <a:r>
              <a:rPr lang="en-US" altLang="zh-TW" sz="2700" dirty="0" smtClean="0">
                <a:solidFill>
                  <a:srgbClr val="000000"/>
                </a:solidFill>
                <a:latin typeface="ZapfHumnst Dm BT" charset="0"/>
              </a:rPr>
              <a:t> Progression to Chronic Hepatitis B Virus Infection</a:t>
            </a:r>
            <a:endParaRPr lang="en-IN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47800"/>
            <a:ext cx="8640960" cy="493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79512" y="6309320"/>
            <a:ext cx="3880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 smtClean="0"/>
              <a:t>Source: </a:t>
            </a:r>
            <a:r>
              <a:rPr lang="en-IN" dirty="0" err="1" smtClean="0"/>
              <a:t>Yim</a:t>
            </a:r>
            <a:r>
              <a:rPr lang="en-IN" dirty="0" smtClean="0"/>
              <a:t>, H. J., et al., (2006). </a:t>
            </a:r>
            <a:r>
              <a:rPr lang="en-IN" i="1" dirty="0" err="1" smtClean="0"/>
              <a:t>Hepatology</a:t>
            </a:r>
            <a:r>
              <a:rPr lang="en-IN" i="1" dirty="0" smtClean="0"/>
              <a:t>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PREVENTION &amp; CONTROL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72816"/>
            <a:ext cx="7330008" cy="424698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Hepatitis B vaccine</a:t>
            </a:r>
          </a:p>
          <a:p>
            <a:r>
              <a:rPr lang="en-US" sz="3200" dirty="0" smtClean="0"/>
              <a:t>Hepatitis B immunoglobulin</a:t>
            </a:r>
          </a:p>
          <a:p>
            <a:r>
              <a:rPr lang="en-US" sz="3200" dirty="0" smtClean="0"/>
              <a:t>Passive active immunization</a:t>
            </a:r>
          </a:p>
          <a:p>
            <a:r>
              <a:rPr lang="en-US" sz="3200" dirty="0" smtClean="0"/>
              <a:t>Other measures</a:t>
            </a:r>
            <a:endParaRPr lang="en-IN" sz="3200" dirty="0"/>
          </a:p>
        </p:txBody>
      </p:sp>
      <p:pic>
        <p:nvPicPr>
          <p:cNvPr id="1028" name="Picture 4" descr="C:\Users\Sony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5734050"/>
            <a:ext cx="1143000" cy="1123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Hepatitis is the inflammation of liver by any cause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Viral hepatitis is mainly caused by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Hepatitis A &amp; E virus   -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Faeco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-oral route </a:t>
            </a:r>
          </a:p>
          <a:p>
            <a:pPr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                            - Acute &amp; self limiting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Hepatitis B,C &amp; D virus-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Parenteral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route</a:t>
            </a:r>
          </a:p>
          <a:p>
            <a:pPr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                              -Acute &amp; chronic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Other viruses- cytomegalovirus, rubella virus,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epstein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barr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virus, yellow fever virus ,herpes zoster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virus,etc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Other hepatitis-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Alcoholic hepatitis (50% of CLD)(mortality : M-11/100000 &amp; F-6/10000)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Auto immune hepatitis, 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toxic &amp; drug induced hepatitis, </a:t>
            </a:r>
            <a:endParaRPr lang="en-IN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338" name="Picture 2" descr="C:\Users\Sony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4930100"/>
            <a:ext cx="1835696" cy="192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HEPATITIS B VACCINE</a:t>
            </a:r>
            <a:endParaRPr lang="en-IN" sz="28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692696"/>
            <a:ext cx="8496944" cy="583264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Recombinant hepatitis B vaccine-1986</a:t>
            </a:r>
          </a:p>
          <a:p>
            <a:r>
              <a:rPr lang="en-US" sz="2800" dirty="0" smtClean="0"/>
              <a:t>Monovalent &amp; Fixed combination(DPT, </a:t>
            </a:r>
            <a:r>
              <a:rPr lang="en-US" sz="2800" dirty="0" err="1" smtClean="0"/>
              <a:t>Hib</a:t>
            </a:r>
            <a:r>
              <a:rPr lang="en-US" sz="2800" dirty="0" smtClean="0"/>
              <a:t>, </a:t>
            </a:r>
            <a:r>
              <a:rPr lang="en-US" sz="2800" dirty="0" err="1" smtClean="0"/>
              <a:t>hepatitisA</a:t>
            </a:r>
            <a:r>
              <a:rPr lang="en-US" sz="2800" dirty="0" smtClean="0"/>
              <a:t>, inactivated polio) </a:t>
            </a:r>
          </a:p>
          <a:p>
            <a:r>
              <a:rPr lang="en-US" sz="2800" dirty="0" smtClean="0"/>
              <a:t>Storage : 2-8˙C (avoid freezing)</a:t>
            </a:r>
          </a:p>
          <a:p>
            <a:r>
              <a:rPr lang="en-US" sz="2800" dirty="0" smtClean="0"/>
              <a:t>Dose: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Adults: </a:t>
            </a:r>
          </a:p>
          <a:p>
            <a:pPr lvl="3">
              <a:buFont typeface="Arial" pitchFamily="34" charset="0"/>
              <a:buChar char="•"/>
            </a:pPr>
            <a:r>
              <a:rPr lang="en-US" sz="2800" dirty="0" smtClean="0"/>
              <a:t>10-20 micrograms</a:t>
            </a:r>
          </a:p>
          <a:p>
            <a:pPr lvl="3">
              <a:buFont typeface="Arial" pitchFamily="34" charset="0"/>
              <a:buChar char="•"/>
            </a:pPr>
            <a:r>
              <a:rPr lang="en-US" sz="2800" dirty="0" smtClean="0"/>
              <a:t>Deltoid 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Children :</a:t>
            </a:r>
          </a:p>
          <a:p>
            <a:pPr lvl="3">
              <a:buFont typeface="Arial" pitchFamily="34" charset="0"/>
              <a:buChar char="•"/>
            </a:pPr>
            <a:r>
              <a:rPr lang="en-US" sz="2800" dirty="0" smtClean="0"/>
              <a:t> Half the dose</a:t>
            </a:r>
          </a:p>
          <a:p>
            <a:pPr lvl="3">
              <a:buFont typeface="Arial" pitchFamily="34" charset="0"/>
              <a:buChar char="•"/>
            </a:pPr>
            <a:r>
              <a:rPr lang="en-US" sz="2800" dirty="0" smtClean="0"/>
              <a:t>Antero lateral aspect of thigh</a:t>
            </a:r>
            <a:endParaRPr lang="en-IN" sz="2800" dirty="0" smtClean="0"/>
          </a:p>
          <a:p>
            <a:r>
              <a:rPr lang="en-US" sz="2800" dirty="0" smtClean="0"/>
              <a:t>Schedule: 0,1,6 </a:t>
            </a:r>
            <a:r>
              <a:rPr lang="en-US" sz="2800" dirty="0" err="1" smtClean="0"/>
              <a:t>mths</a:t>
            </a:r>
            <a:endParaRPr lang="en-US" sz="2800" dirty="0" smtClean="0"/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244" name="Picture 4" descr="C:\Users\Sony\Desktop\49526-royalty-free-rf-illustration-of-a-3d-red-eyed-tree-frog-carrying-a-flu-vaccine-syringe-by-jul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864596"/>
            <a:ext cx="1619672" cy="199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332656"/>
            <a:ext cx="8712968" cy="61206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National immunization schedule: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3 dose schedule :At birth, along with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 &amp; 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 dose of DPT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4 dose schedule: At birth, 6,10,&amp; 14 weeks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Monovalent or combined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Minimum  interval between the doses are 4 weeks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If prevalence is &gt; 8%- within 24 hrs of birth</a:t>
            </a:r>
          </a:p>
          <a:p>
            <a:r>
              <a:rPr lang="en-US" sz="2800" dirty="0" smtClean="0"/>
              <a:t>Duration of protection: 15 yrs</a:t>
            </a:r>
          </a:p>
          <a:p>
            <a:r>
              <a:rPr lang="en-US" sz="2800" dirty="0" smtClean="0">
                <a:cs typeface="Calibri" pitchFamily="34" charset="0"/>
              </a:rPr>
              <a:t>Protective antibody levels-&gt; 95% (infants, children &amp; young adults)</a:t>
            </a:r>
          </a:p>
          <a:p>
            <a:r>
              <a:rPr lang="en-US" sz="2800" dirty="0" smtClean="0">
                <a:cs typeface="Calibri" pitchFamily="34" charset="0"/>
              </a:rPr>
              <a:t>More than 40yrs – protection  &lt;90%</a:t>
            </a:r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r>
              <a:rPr lang="en-US" sz="2800" dirty="0" smtClean="0">
                <a:cs typeface="Calibri" pitchFamily="34" charset="0"/>
              </a:rPr>
              <a:t>More than 60yrs- protection 65-75%</a:t>
            </a:r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r>
              <a:rPr lang="en-US" sz="2800" dirty="0" smtClean="0">
                <a:cs typeface="Calibri" pitchFamily="34" charset="0"/>
              </a:rPr>
              <a:t>Low birth weight babies</a:t>
            </a:r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  <a:buNone/>
            </a:pPr>
            <a:endParaRPr lang="en-US" sz="2800" dirty="0" smtClean="0">
              <a:cs typeface="Calibri" pitchFamily="34" charset="0"/>
            </a:endParaRP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endParaRPr lang="en-IN" dirty="0"/>
          </a:p>
        </p:txBody>
      </p:sp>
      <p:pic>
        <p:nvPicPr>
          <p:cNvPr id="4" name="Picture 4" descr="C:\Users\Sony\Desktop\49526-royalty-free-rf-illustration-of-a-3d-red-eyed-tree-frog-carrying-a-flu-vaccine-syringe-by-jul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864596"/>
            <a:ext cx="1619672" cy="199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568952" cy="6336704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Reduced immunogenicity: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Diabetes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Chronic renal failure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Chronic liver disease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HIV infection  </a:t>
            </a:r>
          </a:p>
          <a:p>
            <a:r>
              <a:rPr lang="en-US" sz="2800" dirty="0" smtClean="0"/>
              <a:t>If interrupted ?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as soon as possible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 restarting not required</a:t>
            </a:r>
          </a:p>
          <a:p>
            <a:r>
              <a:rPr lang="en-US" sz="2800" dirty="0" err="1" smtClean="0"/>
              <a:t>Recommnended</a:t>
            </a:r>
            <a:r>
              <a:rPr lang="en-US" sz="2800" dirty="0" smtClean="0"/>
              <a:t> for: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&lt; 18 yrs of age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High risk group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International </a:t>
            </a:r>
            <a:r>
              <a:rPr lang="en-US" sz="2800" dirty="0" err="1" smtClean="0"/>
              <a:t>travellers</a:t>
            </a:r>
            <a:endParaRPr lang="en-US" sz="2800" dirty="0" smtClean="0"/>
          </a:p>
          <a:p>
            <a:r>
              <a:rPr lang="en-US" sz="2800" dirty="0" smtClean="0"/>
              <a:t>Contraindicated: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H/O allergy to vaccine components 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9220" name="Picture 4" descr="C:\Users\Sony\Desktop\k18617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00" y="4797152"/>
            <a:ext cx="2159000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9006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Hepatitis B immunoglobulin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764704"/>
            <a:ext cx="8496944" cy="57606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Immediate protection </a:t>
            </a:r>
          </a:p>
          <a:p>
            <a:r>
              <a:rPr lang="en-US" sz="2800" dirty="0" smtClean="0"/>
              <a:t>Used for acutely exposed: surgeons, lab workers, nurses, newborns of carrier mothers, sexual contacts of hepatitis B patients, liver transplanted patients</a:t>
            </a:r>
          </a:p>
          <a:p>
            <a:r>
              <a:rPr lang="en-US" sz="2800" dirty="0" smtClean="0"/>
              <a:t>Within 6 hrs-48 hrs</a:t>
            </a:r>
          </a:p>
          <a:p>
            <a:r>
              <a:rPr lang="en-US" sz="2800" dirty="0" smtClean="0"/>
              <a:t>Recommended dose: 0.05-0.07 ml/kg (2 doses,30 days apart)</a:t>
            </a:r>
          </a:p>
          <a:p>
            <a:r>
              <a:rPr lang="en-US" sz="2800" dirty="0" smtClean="0"/>
              <a:t>Short term passive protection – 3 </a:t>
            </a:r>
            <a:r>
              <a:rPr lang="en-US" sz="2800" dirty="0" err="1" smtClean="0"/>
              <a:t>mths</a:t>
            </a:r>
            <a:endParaRPr lang="en-US" sz="2800" dirty="0" smtClean="0"/>
          </a:p>
          <a:p>
            <a:r>
              <a:rPr lang="en-US" sz="2800" dirty="0" smtClean="0"/>
              <a:t>No long term prophylaxis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 limited availability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 High cost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 Risk complications </a:t>
            </a:r>
          </a:p>
          <a:p>
            <a:endParaRPr lang="en-IN" dirty="0"/>
          </a:p>
        </p:txBody>
      </p:sp>
      <p:pic>
        <p:nvPicPr>
          <p:cNvPr id="4" name="Picture 4" descr="C:\Users\Sony\Desktop\k18617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00" y="4797152"/>
            <a:ext cx="2159000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Passive-active immunization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764704"/>
            <a:ext cx="8363272" cy="5760640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800" dirty="0" smtClean="0"/>
              <a:t>Combined HBIG &amp; hepatitis B vaccine more efficacious</a:t>
            </a:r>
          </a:p>
          <a:p>
            <a:pPr lvl="1"/>
            <a:r>
              <a:rPr lang="en-US" sz="2800" dirty="0" smtClean="0"/>
              <a:t>Recommended: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newborn babies of carrier mothers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Accidental exposure </a:t>
            </a:r>
          </a:p>
          <a:p>
            <a:pPr lvl="1"/>
            <a:r>
              <a:rPr lang="en-US" sz="2800" dirty="0" smtClean="0"/>
              <a:t>Dose: 0.05-0.07 ml/kg within24 hrs</a:t>
            </a:r>
          </a:p>
          <a:p>
            <a:pPr lvl="1"/>
            <a:r>
              <a:rPr lang="en-US" sz="2800" dirty="0" smtClean="0"/>
              <a:t>Hepatitis B vaccine 1.0ml, IM within 7 days of exposure,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&amp; 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dose at 1 &amp; 6 months after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dose </a:t>
            </a:r>
          </a:p>
          <a:p>
            <a:pPr lvl="1">
              <a:buNone/>
            </a:pPr>
            <a:r>
              <a:rPr lang="en-US" sz="3600" b="1" dirty="0" smtClean="0"/>
              <a:t>        </a:t>
            </a:r>
            <a:r>
              <a:rPr lang="en-US" sz="3600" b="1" dirty="0" smtClean="0">
                <a:solidFill>
                  <a:srgbClr val="7030A0"/>
                </a:solidFill>
                <a:latin typeface="+mj-lt"/>
              </a:rPr>
              <a:t>Other measures</a:t>
            </a:r>
          </a:p>
          <a:p>
            <a:pPr lvl="1"/>
            <a:r>
              <a:rPr lang="en-US" sz="2800" dirty="0" smtClean="0"/>
              <a:t>Screening of blood donors</a:t>
            </a:r>
          </a:p>
          <a:p>
            <a:pPr lvl="1"/>
            <a:r>
              <a:rPr lang="en-US" sz="2800" dirty="0" smtClean="0"/>
              <a:t>Adequate sterilization</a:t>
            </a:r>
          </a:p>
          <a:p>
            <a:pPr lvl="1"/>
            <a:r>
              <a:rPr lang="en-US" sz="2800" dirty="0" smtClean="0"/>
              <a:t>Practice simple hygiene measures</a:t>
            </a:r>
          </a:p>
          <a:p>
            <a:pPr lvl="1"/>
            <a:r>
              <a:rPr lang="en-US" sz="2800" dirty="0" smtClean="0"/>
              <a:t>Carriers- no sharing, barrier contraception, no blood donation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IN" dirty="0"/>
          </a:p>
        </p:txBody>
      </p:sp>
      <p:pic>
        <p:nvPicPr>
          <p:cNvPr id="4" name="Picture 4" descr="C:\Users\Sony\Desktop\49526-royalty-free-rf-illustration-of-a-3d-red-eyed-tree-frog-carrying-a-flu-vaccine-syringe-by-jul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864596"/>
            <a:ext cx="1619672" cy="199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6000" dirty="0" smtClean="0"/>
              <a:t>HEPATITIS C</a:t>
            </a:r>
            <a:endParaRPr lang="en-IN" sz="6000" dirty="0"/>
          </a:p>
        </p:txBody>
      </p:sp>
      <p:pic>
        <p:nvPicPr>
          <p:cNvPr id="17410" name="Picture 2" descr="C:\Users\Sony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1299" y="4797152"/>
            <a:ext cx="2212702" cy="2060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MAGNITUDE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GLOBAL: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worldwide 3% infected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3-4 million persons newly infected every year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70%  among newly infected- chronic hepatitis</a:t>
            </a:r>
          </a:p>
          <a:p>
            <a:r>
              <a:rPr lang="en-US" dirty="0" smtClean="0"/>
              <a:t>INDIA: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1/4</a:t>
            </a:r>
            <a:r>
              <a:rPr lang="en-US" baseline="30000" dirty="0" smtClean="0"/>
              <a:t>th</a:t>
            </a:r>
            <a:r>
              <a:rPr lang="en-US" dirty="0" smtClean="0"/>
              <a:t> of all chronic liver cases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12.5 million carriers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err="1" smtClean="0"/>
              <a:t>Seroprevalence</a:t>
            </a:r>
            <a:r>
              <a:rPr lang="en-US" dirty="0" smtClean="0"/>
              <a:t> among donors- 0.48%(Vellore) – 1.85%(Delhi)</a:t>
            </a:r>
          </a:p>
        </p:txBody>
      </p:sp>
      <p:pic>
        <p:nvPicPr>
          <p:cNvPr id="24578" name="Picture 2" descr="C:\Users\Sony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2848" y="5517232"/>
            <a:ext cx="2011152" cy="134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pic>
        <p:nvPicPr>
          <p:cNvPr id="44036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8"/>
            <a:ext cx="9142413" cy="685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9006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NATURAL HISTORY OF DISEASE</a:t>
            </a:r>
            <a:endParaRPr lang="en-IN" b="1" dirty="0">
              <a:solidFill>
                <a:srgbClr val="7030A0"/>
              </a:solidFill>
            </a:endParaRPr>
          </a:p>
        </p:txBody>
      </p:sp>
      <p:pic>
        <p:nvPicPr>
          <p:cNvPr id="21506" name="Picture 2" descr="C:\Users\Sony\Desktop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6432" y="5612135"/>
            <a:ext cx="1607568" cy="1245865"/>
          </a:xfrm>
          <a:prstGeom prst="rect">
            <a:avLst/>
          </a:prstGeom>
          <a:noFill/>
        </p:spPr>
      </p:pic>
      <p:pic>
        <p:nvPicPr>
          <p:cNvPr id="117761" name="Picture 1" descr="C:\Users\Sony\Desktop\nrrheum.2012.63-f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692" y="908721"/>
            <a:ext cx="817373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1805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EPIDEMIOLOGICAL DETERMINANTS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620688"/>
            <a:ext cx="8496944" cy="6048672"/>
          </a:xfrm>
        </p:spPr>
        <p:txBody>
          <a:bodyPr>
            <a:normAutofit/>
          </a:bodyPr>
          <a:lstStyle/>
          <a:p>
            <a:r>
              <a:rPr lang="en-US" dirty="0" smtClean="0"/>
              <a:t>AGENT:</a:t>
            </a:r>
            <a:endParaRPr lang="en-US" sz="2800" dirty="0" smtClean="0"/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 </a:t>
            </a:r>
            <a:r>
              <a:rPr lang="en-US" sz="2800" dirty="0" err="1" smtClean="0"/>
              <a:t>Flaviviridae</a:t>
            </a:r>
            <a:r>
              <a:rPr lang="en-US" sz="2800" dirty="0" smtClean="0"/>
              <a:t> family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6 genotypes &amp;  100 sub types</a:t>
            </a:r>
          </a:p>
          <a:p>
            <a:r>
              <a:rPr lang="en-US" sz="2800" dirty="0" smtClean="0"/>
              <a:t>HOST: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High risk group - recipients of blood transfusion, health care personnel, homosexuals, drug abusers &amp; infants of carriers</a:t>
            </a:r>
          </a:p>
          <a:p>
            <a:r>
              <a:rPr lang="en-US" sz="2800" dirty="0" smtClean="0"/>
              <a:t>MODE OF TRANSMISSION: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err="1" smtClean="0"/>
              <a:t>Parenteral</a:t>
            </a:r>
            <a:r>
              <a:rPr lang="en-US" sz="2800" dirty="0" smtClean="0"/>
              <a:t> route 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err="1" smtClean="0"/>
              <a:t>Perinatal</a:t>
            </a:r>
            <a:r>
              <a:rPr lang="en-US" sz="2800" dirty="0" smtClean="0"/>
              <a:t> route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Sexual transmission</a:t>
            </a:r>
          </a:p>
          <a:p>
            <a:r>
              <a:rPr lang="en-US" sz="2800" dirty="0" smtClean="0"/>
              <a:t>INCUBATION PERIOD: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15-150 days</a:t>
            </a:r>
          </a:p>
          <a:p>
            <a:pPr>
              <a:buNone/>
            </a:pPr>
            <a:endParaRPr lang="en-IN" dirty="0"/>
          </a:p>
        </p:txBody>
      </p:sp>
      <p:pic>
        <p:nvPicPr>
          <p:cNvPr id="4" name="Picture 2" descr="C:\Users\Sony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805265"/>
            <a:ext cx="1259632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43204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Natural history of acute </a:t>
            </a:r>
            <a:r>
              <a:rPr lang="en-US" b="1" dirty="0" err="1" smtClean="0">
                <a:solidFill>
                  <a:srgbClr val="7030A0"/>
                </a:solidFill>
              </a:rPr>
              <a:t>hepatits</a:t>
            </a:r>
            <a:endParaRPr lang="en-IN" b="1" dirty="0">
              <a:solidFill>
                <a:srgbClr val="7030A0"/>
              </a:solidFill>
            </a:endParaRPr>
          </a:p>
        </p:txBody>
      </p:sp>
      <p:pic>
        <p:nvPicPr>
          <p:cNvPr id="155652" name="Picture 4" descr="C:\Users\Sony\Desktop\247fig1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5"/>
            <a:ext cx="7056784" cy="5328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CLINICAL FEATURES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3568" y="1844824"/>
            <a:ext cx="8003232" cy="417497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80% -asymptomatic</a:t>
            </a:r>
          </a:p>
          <a:p>
            <a:r>
              <a:rPr lang="en-US" sz="3200" dirty="0" smtClean="0"/>
              <a:t>15-30% - develop jaundice</a:t>
            </a:r>
          </a:p>
          <a:p>
            <a:r>
              <a:rPr lang="en-US" sz="3200" dirty="0" smtClean="0"/>
              <a:t>80% of newly infected develop chronic hepatitis</a:t>
            </a:r>
          </a:p>
          <a:p>
            <a:r>
              <a:rPr lang="en-US" sz="3200" dirty="0" smtClean="0"/>
              <a:t>Cirrhosis-10-20%</a:t>
            </a:r>
          </a:p>
          <a:p>
            <a:r>
              <a:rPr lang="en-US" sz="3200" dirty="0" smtClean="0"/>
              <a:t>Liver cancer-5-10% (in 20-30 yrs)</a:t>
            </a:r>
            <a:endParaRPr lang="en-IN" sz="3200" dirty="0"/>
          </a:p>
        </p:txBody>
      </p:sp>
      <p:pic>
        <p:nvPicPr>
          <p:cNvPr id="4" name="Picture 3" descr="C:\Users\Sony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229200"/>
            <a:ext cx="1619672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SERO EPIDEMIOLOGY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435280" cy="561662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Enzyme immunosorbant assay(EIA):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Detection of HCV specific antibodies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Detects 95% of chronic cases &amp; 50-70% of acute cases</a:t>
            </a:r>
          </a:p>
          <a:p>
            <a:r>
              <a:rPr lang="en-US" sz="2800" dirty="0" smtClean="0"/>
              <a:t>Recombinant immunoblot assay (RIBA):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Identifies antibodies that react with individual HCV antigens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Supplement test for confirmation of positive EIA</a:t>
            </a:r>
          </a:p>
          <a:p>
            <a:r>
              <a:rPr lang="en-US" sz="2800" dirty="0" smtClean="0"/>
              <a:t>PCR: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Confirmation of serological results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Assessing effectiveness of antiviral therapy</a:t>
            </a:r>
            <a:endParaRPr lang="en-IN" sz="2800" dirty="0"/>
          </a:p>
        </p:txBody>
      </p:sp>
      <p:pic>
        <p:nvPicPr>
          <p:cNvPr id="4" name="Picture 3" descr="C:\Users\Sony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445224"/>
            <a:ext cx="1619672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414338" y="133350"/>
            <a:ext cx="8467725" cy="137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90488" tIns="44450" rIns="90488" bIns="4445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4400">
                <a:solidFill>
                  <a:srgbClr val="FE9B03"/>
                </a:solidFill>
                <a:latin typeface="ZapfHumnst BT" charset="0"/>
              </a:rPr>
              <a:t/>
            </a:r>
            <a:br>
              <a:rPr lang="zh-TW" altLang="en-US" sz="4400">
                <a:solidFill>
                  <a:srgbClr val="FE9B03"/>
                </a:solidFill>
                <a:latin typeface="ZapfHumnst BT" charset="0"/>
              </a:rPr>
            </a:br>
            <a:endParaRPr lang="zh-TW" altLang="en-US" sz="4400">
              <a:solidFill>
                <a:srgbClr val="FE9B03"/>
              </a:solidFill>
              <a:latin typeface="ZapfHumnst BT" charset="0"/>
            </a:endParaRPr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677863" y="6096000"/>
            <a:ext cx="8466137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90488" tIns="44450" rIns="90488" bIns="4445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4400">
                <a:solidFill>
                  <a:srgbClr val="FE9B03"/>
                </a:solidFill>
                <a:latin typeface="ZapfHumnst BT" charset="0"/>
              </a:rPr>
              <a:t/>
            </a:r>
            <a:br>
              <a:rPr lang="zh-TW" altLang="en-US" sz="4400">
                <a:solidFill>
                  <a:srgbClr val="FE9B03"/>
                </a:solidFill>
                <a:latin typeface="ZapfHumnst BT" charset="0"/>
              </a:rPr>
            </a:br>
            <a:endParaRPr lang="zh-TW" altLang="en-US" sz="4400">
              <a:solidFill>
                <a:srgbClr val="FE9B03"/>
              </a:solidFill>
              <a:latin typeface="ZapfHumnst BT" charset="0"/>
            </a:endParaRPr>
          </a:p>
        </p:txBody>
      </p:sp>
      <p:sp>
        <p:nvSpPr>
          <p:cNvPr id="41994" name="Freeform 10"/>
          <p:cNvSpPr>
            <a:spLocks/>
          </p:cNvSpPr>
          <p:nvPr/>
        </p:nvSpPr>
        <p:spPr bwMode="auto">
          <a:xfrm>
            <a:off x="1666875" y="5443538"/>
            <a:ext cx="22225" cy="101600"/>
          </a:xfrm>
          <a:custGeom>
            <a:avLst/>
            <a:gdLst>
              <a:gd name="T0" fmla="*/ 6 w 17"/>
              <a:gd name="T1" fmla="*/ 0 h 64"/>
              <a:gd name="T2" fmla="*/ 0 w 17"/>
              <a:gd name="T3" fmla="*/ 0 h 64"/>
              <a:gd name="T4" fmla="*/ 0 w 17"/>
              <a:gd name="T5" fmla="*/ 63 h 64"/>
              <a:gd name="T6" fmla="*/ 16 w 17"/>
              <a:gd name="T7" fmla="*/ 63 h 64"/>
              <a:gd name="T8" fmla="*/ 16 w 17"/>
              <a:gd name="T9" fmla="*/ 0 h 64"/>
              <a:gd name="T10" fmla="*/ 6 w 17"/>
              <a:gd name="T11" fmla="*/ 0 h 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"/>
              <a:gd name="T19" fmla="*/ 0 h 64"/>
              <a:gd name="T20" fmla="*/ 17 w 17"/>
              <a:gd name="T21" fmla="*/ 64 h 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" h="64">
                <a:moveTo>
                  <a:pt x="6" y="0"/>
                </a:moveTo>
                <a:lnTo>
                  <a:pt x="0" y="0"/>
                </a:lnTo>
                <a:lnTo>
                  <a:pt x="0" y="63"/>
                </a:lnTo>
                <a:lnTo>
                  <a:pt x="16" y="63"/>
                </a:lnTo>
                <a:lnTo>
                  <a:pt x="16" y="0"/>
                </a:lnTo>
                <a:lnTo>
                  <a:pt x="6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1995" name="Freeform 11"/>
          <p:cNvSpPr>
            <a:spLocks/>
          </p:cNvSpPr>
          <p:nvPr/>
        </p:nvSpPr>
        <p:spPr bwMode="auto">
          <a:xfrm>
            <a:off x="2144713" y="5443538"/>
            <a:ext cx="22225" cy="101600"/>
          </a:xfrm>
          <a:custGeom>
            <a:avLst/>
            <a:gdLst>
              <a:gd name="T0" fmla="*/ 9 w 17"/>
              <a:gd name="T1" fmla="*/ 0 h 64"/>
              <a:gd name="T2" fmla="*/ 0 w 17"/>
              <a:gd name="T3" fmla="*/ 0 h 64"/>
              <a:gd name="T4" fmla="*/ 0 w 17"/>
              <a:gd name="T5" fmla="*/ 63 h 64"/>
              <a:gd name="T6" fmla="*/ 16 w 17"/>
              <a:gd name="T7" fmla="*/ 63 h 64"/>
              <a:gd name="T8" fmla="*/ 16 w 17"/>
              <a:gd name="T9" fmla="*/ 0 h 64"/>
              <a:gd name="T10" fmla="*/ 9 w 17"/>
              <a:gd name="T11" fmla="*/ 0 h 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"/>
              <a:gd name="T19" fmla="*/ 0 h 64"/>
              <a:gd name="T20" fmla="*/ 17 w 17"/>
              <a:gd name="T21" fmla="*/ 64 h 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" h="64">
                <a:moveTo>
                  <a:pt x="9" y="0"/>
                </a:moveTo>
                <a:lnTo>
                  <a:pt x="0" y="0"/>
                </a:lnTo>
                <a:lnTo>
                  <a:pt x="0" y="63"/>
                </a:lnTo>
                <a:lnTo>
                  <a:pt x="16" y="63"/>
                </a:lnTo>
                <a:lnTo>
                  <a:pt x="16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1996" name="Freeform 12"/>
          <p:cNvSpPr>
            <a:spLocks/>
          </p:cNvSpPr>
          <p:nvPr/>
        </p:nvSpPr>
        <p:spPr bwMode="auto">
          <a:xfrm>
            <a:off x="2673350" y="5443538"/>
            <a:ext cx="25400" cy="101600"/>
          </a:xfrm>
          <a:custGeom>
            <a:avLst/>
            <a:gdLst>
              <a:gd name="T0" fmla="*/ 6 w 17"/>
              <a:gd name="T1" fmla="*/ 0 h 64"/>
              <a:gd name="T2" fmla="*/ 0 w 17"/>
              <a:gd name="T3" fmla="*/ 0 h 64"/>
              <a:gd name="T4" fmla="*/ 0 w 17"/>
              <a:gd name="T5" fmla="*/ 63 h 64"/>
              <a:gd name="T6" fmla="*/ 16 w 17"/>
              <a:gd name="T7" fmla="*/ 63 h 64"/>
              <a:gd name="T8" fmla="*/ 16 w 17"/>
              <a:gd name="T9" fmla="*/ 0 h 64"/>
              <a:gd name="T10" fmla="*/ 6 w 17"/>
              <a:gd name="T11" fmla="*/ 0 h 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"/>
              <a:gd name="T19" fmla="*/ 0 h 64"/>
              <a:gd name="T20" fmla="*/ 17 w 17"/>
              <a:gd name="T21" fmla="*/ 64 h 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" h="64">
                <a:moveTo>
                  <a:pt x="6" y="0"/>
                </a:moveTo>
                <a:lnTo>
                  <a:pt x="0" y="0"/>
                </a:lnTo>
                <a:lnTo>
                  <a:pt x="0" y="63"/>
                </a:lnTo>
                <a:lnTo>
                  <a:pt x="16" y="63"/>
                </a:lnTo>
                <a:lnTo>
                  <a:pt x="16" y="0"/>
                </a:lnTo>
                <a:lnTo>
                  <a:pt x="6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1997" name="Freeform 13"/>
          <p:cNvSpPr>
            <a:spLocks/>
          </p:cNvSpPr>
          <p:nvPr/>
        </p:nvSpPr>
        <p:spPr bwMode="auto">
          <a:xfrm>
            <a:off x="3192463" y="5443538"/>
            <a:ext cx="23812" cy="101600"/>
          </a:xfrm>
          <a:custGeom>
            <a:avLst/>
            <a:gdLst>
              <a:gd name="T0" fmla="*/ 9 w 17"/>
              <a:gd name="T1" fmla="*/ 0 h 64"/>
              <a:gd name="T2" fmla="*/ 0 w 17"/>
              <a:gd name="T3" fmla="*/ 0 h 64"/>
              <a:gd name="T4" fmla="*/ 0 w 17"/>
              <a:gd name="T5" fmla="*/ 63 h 64"/>
              <a:gd name="T6" fmla="*/ 16 w 17"/>
              <a:gd name="T7" fmla="*/ 63 h 64"/>
              <a:gd name="T8" fmla="*/ 16 w 17"/>
              <a:gd name="T9" fmla="*/ 0 h 64"/>
              <a:gd name="T10" fmla="*/ 9 w 17"/>
              <a:gd name="T11" fmla="*/ 0 h 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"/>
              <a:gd name="T19" fmla="*/ 0 h 64"/>
              <a:gd name="T20" fmla="*/ 17 w 17"/>
              <a:gd name="T21" fmla="*/ 64 h 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" h="64">
                <a:moveTo>
                  <a:pt x="9" y="0"/>
                </a:moveTo>
                <a:lnTo>
                  <a:pt x="0" y="0"/>
                </a:lnTo>
                <a:lnTo>
                  <a:pt x="0" y="63"/>
                </a:lnTo>
                <a:lnTo>
                  <a:pt x="16" y="63"/>
                </a:lnTo>
                <a:lnTo>
                  <a:pt x="16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1998" name="Freeform 14"/>
          <p:cNvSpPr>
            <a:spLocks/>
          </p:cNvSpPr>
          <p:nvPr/>
        </p:nvSpPr>
        <p:spPr bwMode="auto">
          <a:xfrm>
            <a:off x="3721100" y="5443538"/>
            <a:ext cx="23813" cy="101600"/>
          </a:xfrm>
          <a:custGeom>
            <a:avLst/>
            <a:gdLst>
              <a:gd name="T0" fmla="*/ 6 w 17"/>
              <a:gd name="T1" fmla="*/ 0 h 64"/>
              <a:gd name="T2" fmla="*/ 0 w 17"/>
              <a:gd name="T3" fmla="*/ 0 h 64"/>
              <a:gd name="T4" fmla="*/ 0 w 17"/>
              <a:gd name="T5" fmla="*/ 63 h 64"/>
              <a:gd name="T6" fmla="*/ 16 w 17"/>
              <a:gd name="T7" fmla="*/ 63 h 64"/>
              <a:gd name="T8" fmla="*/ 16 w 17"/>
              <a:gd name="T9" fmla="*/ 0 h 64"/>
              <a:gd name="T10" fmla="*/ 6 w 17"/>
              <a:gd name="T11" fmla="*/ 0 h 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"/>
              <a:gd name="T19" fmla="*/ 0 h 64"/>
              <a:gd name="T20" fmla="*/ 17 w 17"/>
              <a:gd name="T21" fmla="*/ 64 h 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" h="64">
                <a:moveTo>
                  <a:pt x="6" y="0"/>
                </a:moveTo>
                <a:lnTo>
                  <a:pt x="0" y="0"/>
                </a:lnTo>
                <a:lnTo>
                  <a:pt x="0" y="63"/>
                </a:lnTo>
                <a:lnTo>
                  <a:pt x="16" y="63"/>
                </a:lnTo>
                <a:lnTo>
                  <a:pt x="16" y="0"/>
                </a:lnTo>
                <a:lnTo>
                  <a:pt x="6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1999" name="Freeform 15"/>
          <p:cNvSpPr>
            <a:spLocks/>
          </p:cNvSpPr>
          <p:nvPr/>
        </p:nvSpPr>
        <p:spPr bwMode="auto">
          <a:xfrm>
            <a:off x="4240213" y="5443538"/>
            <a:ext cx="25400" cy="101600"/>
          </a:xfrm>
          <a:custGeom>
            <a:avLst/>
            <a:gdLst>
              <a:gd name="T0" fmla="*/ 6 w 17"/>
              <a:gd name="T1" fmla="*/ 0 h 64"/>
              <a:gd name="T2" fmla="*/ 0 w 17"/>
              <a:gd name="T3" fmla="*/ 0 h 64"/>
              <a:gd name="T4" fmla="*/ 0 w 17"/>
              <a:gd name="T5" fmla="*/ 63 h 64"/>
              <a:gd name="T6" fmla="*/ 16 w 17"/>
              <a:gd name="T7" fmla="*/ 63 h 64"/>
              <a:gd name="T8" fmla="*/ 16 w 17"/>
              <a:gd name="T9" fmla="*/ 0 h 64"/>
              <a:gd name="T10" fmla="*/ 6 w 17"/>
              <a:gd name="T11" fmla="*/ 0 h 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"/>
              <a:gd name="T19" fmla="*/ 0 h 64"/>
              <a:gd name="T20" fmla="*/ 17 w 17"/>
              <a:gd name="T21" fmla="*/ 64 h 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" h="64">
                <a:moveTo>
                  <a:pt x="6" y="0"/>
                </a:moveTo>
                <a:lnTo>
                  <a:pt x="0" y="0"/>
                </a:lnTo>
                <a:lnTo>
                  <a:pt x="0" y="63"/>
                </a:lnTo>
                <a:lnTo>
                  <a:pt x="16" y="63"/>
                </a:lnTo>
                <a:lnTo>
                  <a:pt x="16" y="0"/>
                </a:lnTo>
                <a:lnTo>
                  <a:pt x="6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2000" name="Freeform 16"/>
          <p:cNvSpPr>
            <a:spLocks/>
          </p:cNvSpPr>
          <p:nvPr/>
        </p:nvSpPr>
        <p:spPr bwMode="auto">
          <a:xfrm>
            <a:off x="1674813" y="5022850"/>
            <a:ext cx="5554662" cy="401638"/>
          </a:xfrm>
          <a:custGeom>
            <a:avLst/>
            <a:gdLst>
              <a:gd name="T0" fmla="*/ 0 w 3937"/>
              <a:gd name="T1" fmla="*/ 252 h 253"/>
              <a:gd name="T2" fmla="*/ 3936 w 3937"/>
              <a:gd name="T3" fmla="*/ 252 h 253"/>
              <a:gd name="T4" fmla="*/ 3936 w 3937"/>
              <a:gd name="T5" fmla="*/ 0 h 253"/>
              <a:gd name="T6" fmla="*/ 0 w 3937"/>
              <a:gd name="T7" fmla="*/ 0 h 253"/>
              <a:gd name="T8" fmla="*/ 0 w 3937"/>
              <a:gd name="T9" fmla="*/ 252 h 2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7"/>
              <a:gd name="T16" fmla="*/ 0 h 253"/>
              <a:gd name="T17" fmla="*/ 3937 w 3937"/>
              <a:gd name="T18" fmla="*/ 253 h 2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37" h="253">
                <a:moveTo>
                  <a:pt x="0" y="252"/>
                </a:moveTo>
                <a:lnTo>
                  <a:pt x="3936" y="252"/>
                </a:lnTo>
                <a:lnTo>
                  <a:pt x="3936" y="0"/>
                </a:lnTo>
                <a:lnTo>
                  <a:pt x="0" y="0"/>
                </a:lnTo>
                <a:lnTo>
                  <a:pt x="0" y="252"/>
                </a:lnTo>
              </a:path>
            </a:pathLst>
          </a:custGeom>
          <a:solidFill>
            <a:srgbClr val="7F7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2001" name="Freeform 17"/>
          <p:cNvSpPr>
            <a:spLocks/>
          </p:cNvSpPr>
          <p:nvPr/>
        </p:nvSpPr>
        <p:spPr bwMode="auto">
          <a:xfrm>
            <a:off x="1657350" y="1006475"/>
            <a:ext cx="23813" cy="4438650"/>
          </a:xfrm>
          <a:custGeom>
            <a:avLst/>
            <a:gdLst>
              <a:gd name="T0" fmla="*/ 6 w 17"/>
              <a:gd name="T1" fmla="*/ 2782 h 2796"/>
              <a:gd name="T2" fmla="*/ 16 w 17"/>
              <a:gd name="T3" fmla="*/ 2789 h 2796"/>
              <a:gd name="T4" fmla="*/ 16 w 17"/>
              <a:gd name="T5" fmla="*/ 0 h 2796"/>
              <a:gd name="T6" fmla="*/ 0 w 17"/>
              <a:gd name="T7" fmla="*/ 0 h 2796"/>
              <a:gd name="T8" fmla="*/ 0 w 17"/>
              <a:gd name="T9" fmla="*/ 2789 h 2796"/>
              <a:gd name="T10" fmla="*/ 6 w 17"/>
              <a:gd name="T11" fmla="*/ 2795 h 2796"/>
              <a:gd name="T12" fmla="*/ 0 w 17"/>
              <a:gd name="T13" fmla="*/ 2789 h 2796"/>
              <a:gd name="T14" fmla="*/ 0 w 17"/>
              <a:gd name="T15" fmla="*/ 2795 h 2796"/>
              <a:gd name="T16" fmla="*/ 6 w 17"/>
              <a:gd name="T17" fmla="*/ 2795 h 2796"/>
              <a:gd name="T18" fmla="*/ 6 w 17"/>
              <a:gd name="T19" fmla="*/ 2782 h 27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"/>
              <a:gd name="T31" fmla="*/ 0 h 2796"/>
              <a:gd name="T32" fmla="*/ 17 w 17"/>
              <a:gd name="T33" fmla="*/ 2796 h 27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" h="2796">
                <a:moveTo>
                  <a:pt x="6" y="2782"/>
                </a:moveTo>
                <a:lnTo>
                  <a:pt x="16" y="2789"/>
                </a:lnTo>
                <a:lnTo>
                  <a:pt x="16" y="0"/>
                </a:lnTo>
                <a:lnTo>
                  <a:pt x="0" y="0"/>
                </a:lnTo>
                <a:lnTo>
                  <a:pt x="0" y="2789"/>
                </a:lnTo>
                <a:lnTo>
                  <a:pt x="6" y="2795"/>
                </a:lnTo>
                <a:lnTo>
                  <a:pt x="0" y="2789"/>
                </a:lnTo>
                <a:lnTo>
                  <a:pt x="0" y="2795"/>
                </a:lnTo>
                <a:lnTo>
                  <a:pt x="6" y="2795"/>
                </a:lnTo>
                <a:lnTo>
                  <a:pt x="6" y="2782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2002" name="Freeform 18"/>
          <p:cNvSpPr>
            <a:spLocks/>
          </p:cNvSpPr>
          <p:nvPr/>
        </p:nvSpPr>
        <p:spPr bwMode="auto">
          <a:xfrm>
            <a:off x="1666875" y="5432425"/>
            <a:ext cx="5557838" cy="26988"/>
          </a:xfrm>
          <a:custGeom>
            <a:avLst/>
            <a:gdLst>
              <a:gd name="T0" fmla="*/ 3939 w 3940"/>
              <a:gd name="T1" fmla="*/ 9 h 17"/>
              <a:gd name="T2" fmla="*/ 3939 w 3940"/>
              <a:gd name="T3" fmla="*/ 0 h 17"/>
              <a:gd name="T4" fmla="*/ 0 w 3940"/>
              <a:gd name="T5" fmla="*/ 0 h 17"/>
              <a:gd name="T6" fmla="*/ 0 w 3940"/>
              <a:gd name="T7" fmla="*/ 16 h 17"/>
              <a:gd name="T8" fmla="*/ 3939 w 3940"/>
              <a:gd name="T9" fmla="*/ 16 h 17"/>
              <a:gd name="T10" fmla="*/ 3939 w 3940"/>
              <a:gd name="T11" fmla="*/ 9 h 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40"/>
              <a:gd name="T19" fmla="*/ 0 h 17"/>
              <a:gd name="T20" fmla="*/ 3940 w 3940"/>
              <a:gd name="T21" fmla="*/ 17 h 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40" h="17">
                <a:moveTo>
                  <a:pt x="3939" y="9"/>
                </a:moveTo>
                <a:lnTo>
                  <a:pt x="3939" y="0"/>
                </a:lnTo>
                <a:lnTo>
                  <a:pt x="0" y="0"/>
                </a:lnTo>
                <a:lnTo>
                  <a:pt x="0" y="16"/>
                </a:lnTo>
                <a:lnTo>
                  <a:pt x="3939" y="16"/>
                </a:lnTo>
                <a:lnTo>
                  <a:pt x="3939" y="9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2003" name="Freeform 19"/>
          <p:cNvSpPr>
            <a:spLocks/>
          </p:cNvSpPr>
          <p:nvPr/>
        </p:nvSpPr>
        <p:spPr bwMode="auto">
          <a:xfrm>
            <a:off x="4765675" y="5438775"/>
            <a:ext cx="22225" cy="100013"/>
          </a:xfrm>
          <a:custGeom>
            <a:avLst/>
            <a:gdLst>
              <a:gd name="T0" fmla="*/ 6 w 17"/>
              <a:gd name="T1" fmla="*/ 0 h 63"/>
              <a:gd name="T2" fmla="*/ 0 w 17"/>
              <a:gd name="T3" fmla="*/ 0 h 63"/>
              <a:gd name="T4" fmla="*/ 0 w 17"/>
              <a:gd name="T5" fmla="*/ 62 h 63"/>
              <a:gd name="T6" fmla="*/ 16 w 17"/>
              <a:gd name="T7" fmla="*/ 62 h 63"/>
              <a:gd name="T8" fmla="*/ 16 w 17"/>
              <a:gd name="T9" fmla="*/ 0 h 63"/>
              <a:gd name="T10" fmla="*/ 6 w 17"/>
              <a:gd name="T11" fmla="*/ 0 h 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"/>
              <a:gd name="T19" fmla="*/ 0 h 63"/>
              <a:gd name="T20" fmla="*/ 17 w 17"/>
              <a:gd name="T21" fmla="*/ 63 h 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" h="63">
                <a:moveTo>
                  <a:pt x="6" y="0"/>
                </a:moveTo>
                <a:lnTo>
                  <a:pt x="0" y="0"/>
                </a:lnTo>
                <a:lnTo>
                  <a:pt x="0" y="62"/>
                </a:lnTo>
                <a:lnTo>
                  <a:pt x="16" y="62"/>
                </a:lnTo>
                <a:lnTo>
                  <a:pt x="16" y="0"/>
                </a:lnTo>
                <a:lnTo>
                  <a:pt x="6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2004" name="Freeform 20"/>
          <p:cNvSpPr>
            <a:spLocks/>
          </p:cNvSpPr>
          <p:nvPr/>
        </p:nvSpPr>
        <p:spPr bwMode="auto">
          <a:xfrm>
            <a:off x="5287963" y="5438775"/>
            <a:ext cx="23812" cy="100013"/>
          </a:xfrm>
          <a:custGeom>
            <a:avLst/>
            <a:gdLst>
              <a:gd name="T0" fmla="*/ 8 w 17"/>
              <a:gd name="T1" fmla="*/ 0 h 63"/>
              <a:gd name="T2" fmla="*/ 0 w 17"/>
              <a:gd name="T3" fmla="*/ 0 h 63"/>
              <a:gd name="T4" fmla="*/ 0 w 17"/>
              <a:gd name="T5" fmla="*/ 62 h 63"/>
              <a:gd name="T6" fmla="*/ 16 w 17"/>
              <a:gd name="T7" fmla="*/ 62 h 63"/>
              <a:gd name="T8" fmla="*/ 16 w 17"/>
              <a:gd name="T9" fmla="*/ 0 h 63"/>
              <a:gd name="T10" fmla="*/ 8 w 17"/>
              <a:gd name="T11" fmla="*/ 0 h 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"/>
              <a:gd name="T19" fmla="*/ 0 h 63"/>
              <a:gd name="T20" fmla="*/ 17 w 17"/>
              <a:gd name="T21" fmla="*/ 63 h 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" h="63">
                <a:moveTo>
                  <a:pt x="8" y="0"/>
                </a:moveTo>
                <a:lnTo>
                  <a:pt x="0" y="0"/>
                </a:lnTo>
                <a:lnTo>
                  <a:pt x="0" y="62"/>
                </a:lnTo>
                <a:lnTo>
                  <a:pt x="16" y="62"/>
                </a:lnTo>
                <a:lnTo>
                  <a:pt x="16" y="0"/>
                </a:lnTo>
                <a:lnTo>
                  <a:pt x="8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2005" name="Freeform 21"/>
          <p:cNvSpPr>
            <a:spLocks/>
          </p:cNvSpPr>
          <p:nvPr/>
        </p:nvSpPr>
        <p:spPr bwMode="auto">
          <a:xfrm>
            <a:off x="5781675" y="5438775"/>
            <a:ext cx="25400" cy="100013"/>
          </a:xfrm>
          <a:custGeom>
            <a:avLst/>
            <a:gdLst>
              <a:gd name="T0" fmla="*/ 8 w 17"/>
              <a:gd name="T1" fmla="*/ 0 h 63"/>
              <a:gd name="T2" fmla="*/ 0 w 17"/>
              <a:gd name="T3" fmla="*/ 0 h 63"/>
              <a:gd name="T4" fmla="*/ 0 w 17"/>
              <a:gd name="T5" fmla="*/ 62 h 63"/>
              <a:gd name="T6" fmla="*/ 16 w 17"/>
              <a:gd name="T7" fmla="*/ 62 h 63"/>
              <a:gd name="T8" fmla="*/ 16 w 17"/>
              <a:gd name="T9" fmla="*/ 0 h 63"/>
              <a:gd name="T10" fmla="*/ 8 w 17"/>
              <a:gd name="T11" fmla="*/ 0 h 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"/>
              <a:gd name="T19" fmla="*/ 0 h 63"/>
              <a:gd name="T20" fmla="*/ 17 w 17"/>
              <a:gd name="T21" fmla="*/ 63 h 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" h="63">
                <a:moveTo>
                  <a:pt x="8" y="0"/>
                </a:moveTo>
                <a:lnTo>
                  <a:pt x="0" y="0"/>
                </a:lnTo>
                <a:lnTo>
                  <a:pt x="0" y="62"/>
                </a:lnTo>
                <a:lnTo>
                  <a:pt x="16" y="62"/>
                </a:lnTo>
                <a:lnTo>
                  <a:pt x="16" y="0"/>
                </a:lnTo>
                <a:lnTo>
                  <a:pt x="8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2006" name="Freeform 22"/>
          <p:cNvSpPr>
            <a:spLocks/>
          </p:cNvSpPr>
          <p:nvPr/>
        </p:nvSpPr>
        <p:spPr bwMode="auto">
          <a:xfrm>
            <a:off x="6305550" y="5438775"/>
            <a:ext cx="23813" cy="100013"/>
          </a:xfrm>
          <a:custGeom>
            <a:avLst/>
            <a:gdLst>
              <a:gd name="T0" fmla="*/ 6 w 17"/>
              <a:gd name="T1" fmla="*/ 0 h 63"/>
              <a:gd name="T2" fmla="*/ 0 w 17"/>
              <a:gd name="T3" fmla="*/ 0 h 63"/>
              <a:gd name="T4" fmla="*/ 0 w 17"/>
              <a:gd name="T5" fmla="*/ 62 h 63"/>
              <a:gd name="T6" fmla="*/ 16 w 17"/>
              <a:gd name="T7" fmla="*/ 62 h 63"/>
              <a:gd name="T8" fmla="*/ 16 w 17"/>
              <a:gd name="T9" fmla="*/ 0 h 63"/>
              <a:gd name="T10" fmla="*/ 6 w 17"/>
              <a:gd name="T11" fmla="*/ 0 h 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"/>
              <a:gd name="T19" fmla="*/ 0 h 63"/>
              <a:gd name="T20" fmla="*/ 17 w 17"/>
              <a:gd name="T21" fmla="*/ 63 h 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" h="63">
                <a:moveTo>
                  <a:pt x="6" y="0"/>
                </a:moveTo>
                <a:lnTo>
                  <a:pt x="0" y="0"/>
                </a:lnTo>
                <a:lnTo>
                  <a:pt x="0" y="62"/>
                </a:lnTo>
                <a:lnTo>
                  <a:pt x="16" y="62"/>
                </a:lnTo>
                <a:lnTo>
                  <a:pt x="16" y="0"/>
                </a:lnTo>
                <a:lnTo>
                  <a:pt x="6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2007" name="Freeform 23"/>
          <p:cNvSpPr>
            <a:spLocks/>
          </p:cNvSpPr>
          <p:nvPr/>
        </p:nvSpPr>
        <p:spPr bwMode="auto">
          <a:xfrm>
            <a:off x="6826250" y="5438775"/>
            <a:ext cx="25400" cy="100013"/>
          </a:xfrm>
          <a:custGeom>
            <a:avLst/>
            <a:gdLst>
              <a:gd name="T0" fmla="*/ 9 w 17"/>
              <a:gd name="T1" fmla="*/ 0 h 63"/>
              <a:gd name="T2" fmla="*/ 0 w 17"/>
              <a:gd name="T3" fmla="*/ 0 h 63"/>
              <a:gd name="T4" fmla="*/ 0 w 17"/>
              <a:gd name="T5" fmla="*/ 62 h 63"/>
              <a:gd name="T6" fmla="*/ 16 w 17"/>
              <a:gd name="T7" fmla="*/ 62 h 63"/>
              <a:gd name="T8" fmla="*/ 16 w 17"/>
              <a:gd name="T9" fmla="*/ 0 h 63"/>
              <a:gd name="T10" fmla="*/ 9 w 17"/>
              <a:gd name="T11" fmla="*/ 0 h 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"/>
              <a:gd name="T19" fmla="*/ 0 h 63"/>
              <a:gd name="T20" fmla="*/ 17 w 17"/>
              <a:gd name="T21" fmla="*/ 63 h 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" h="63">
                <a:moveTo>
                  <a:pt x="9" y="0"/>
                </a:moveTo>
                <a:lnTo>
                  <a:pt x="0" y="0"/>
                </a:lnTo>
                <a:lnTo>
                  <a:pt x="0" y="62"/>
                </a:lnTo>
                <a:lnTo>
                  <a:pt x="16" y="62"/>
                </a:lnTo>
                <a:lnTo>
                  <a:pt x="16" y="0"/>
                </a:lnTo>
                <a:lnTo>
                  <a:pt x="9" y="0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700213" y="2324100"/>
            <a:ext cx="4983162" cy="2873375"/>
            <a:chOff x="1204" y="1464"/>
            <a:chExt cx="3532" cy="1810"/>
          </a:xfrm>
        </p:grpSpPr>
        <p:sp>
          <p:nvSpPr>
            <p:cNvPr id="42043" name="Freeform 25"/>
            <p:cNvSpPr>
              <a:spLocks/>
            </p:cNvSpPr>
            <p:nvPr/>
          </p:nvSpPr>
          <p:spPr bwMode="auto">
            <a:xfrm>
              <a:off x="1204" y="3136"/>
              <a:ext cx="206" cy="138"/>
            </a:xfrm>
            <a:custGeom>
              <a:avLst/>
              <a:gdLst>
                <a:gd name="T0" fmla="*/ 195 w 206"/>
                <a:gd name="T1" fmla="*/ 0 h 138"/>
                <a:gd name="T2" fmla="*/ 195 w 206"/>
                <a:gd name="T3" fmla="*/ 1 h 138"/>
                <a:gd name="T4" fmla="*/ 0 w 206"/>
                <a:gd name="T5" fmla="*/ 122 h 138"/>
                <a:gd name="T6" fmla="*/ 10 w 206"/>
                <a:gd name="T7" fmla="*/ 137 h 138"/>
                <a:gd name="T8" fmla="*/ 205 w 206"/>
                <a:gd name="T9" fmla="*/ 16 h 138"/>
                <a:gd name="T10" fmla="*/ 205 w 206"/>
                <a:gd name="T11" fmla="*/ 17 h 138"/>
                <a:gd name="T12" fmla="*/ 195 w 206"/>
                <a:gd name="T13" fmla="*/ 0 h 138"/>
                <a:gd name="T14" fmla="*/ 195 w 206"/>
                <a:gd name="T15" fmla="*/ 1 h 138"/>
                <a:gd name="T16" fmla="*/ 195 w 206"/>
                <a:gd name="T17" fmla="*/ 0 h 1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6"/>
                <a:gd name="T28" fmla="*/ 0 h 138"/>
                <a:gd name="T29" fmla="*/ 206 w 206"/>
                <a:gd name="T30" fmla="*/ 138 h 1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6" h="138">
                  <a:moveTo>
                    <a:pt x="195" y="0"/>
                  </a:moveTo>
                  <a:lnTo>
                    <a:pt x="195" y="1"/>
                  </a:lnTo>
                  <a:lnTo>
                    <a:pt x="0" y="122"/>
                  </a:lnTo>
                  <a:lnTo>
                    <a:pt x="10" y="137"/>
                  </a:lnTo>
                  <a:lnTo>
                    <a:pt x="205" y="16"/>
                  </a:lnTo>
                  <a:lnTo>
                    <a:pt x="205" y="17"/>
                  </a:lnTo>
                  <a:lnTo>
                    <a:pt x="195" y="0"/>
                  </a:lnTo>
                  <a:lnTo>
                    <a:pt x="195" y="1"/>
                  </a:lnTo>
                  <a:lnTo>
                    <a:pt x="195" y="0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44" name="Freeform 26"/>
            <p:cNvSpPr>
              <a:spLocks/>
            </p:cNvSpPr>
            <p:nvPr/>
          </p:nvSpPr>
          <p:spPr bwMode="auto">
            <a:xfrm>
              <a:off x="1405" y="3033"/>
              <a:ext cx="208" cy="116"/>
            </a:xfrm>
            <a:custGeom>
              <a:avLst/>
              <a:gdLst>
                <a:gd name="T0" fmla="*/ 189 w 208"/>
                <a:gd name="T1" fmla="*/ 6 h 116"/>
                <a:gd name="T2" fmla="*/ 193 w 208"/>
                <a:gd name="T3" fmla="*/ 0 h 116"/>
                <a:gd name="T4" fmla="*/ 0 w 208"/>
                <a:gd name="T5" fmla="*/ 98 h 116"/>
                <a:gd name="T6" fmla="*/ 10 w 208"/>
                <a:gd name="T7" fmla="*/ 115 h 116"/>
                <a:gd name="T8" fmla="*/ 202 w 208"/>
                <a:gd name="T9" fmla="*/ 16 h 116"/>
                <a:gd name="T10" fmla="*/ 207 w 208"/>
                <a:gd name="T11" fmla="*/ 10 h 116"/>
                <a:gd name="T12" fmla="*/ 202 w 208"/>
                <a:gd name="T13" fmla="*/ 16 h 116"/>
                <a:gd name="T14" fmla="*/ 205 w 208"/>
                <a:gd name="T15" fmla="*/ 15 h 116"/>
                <a:gd name="T16" fmla="*/ 207 w 208"/>
                <a:gd name="T17" fmla="*/ 10 h 116"/>
                <a:gd name="T18" fmla="*/ 189 w 208"/>
                <a:gd name="T19" fmla="*/ 6 h 1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8"/>
                <a:gd name="T31" fmla="*/ 0 h 116"/>
                <a:gd name="T32" fmla="*/ 208 w 208"/>
                <a:gd name="T33" fmla="*/ 116 h 1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8" h="116">
                  <a:moveTo>
                    <a:pt x="189" y="6"/>
                  </a:moveTo>
                  <a:lnTo>
                    <a:pt x="193" y="0"/>
                  </a:lnTo>
                  <a:lnTo>
                    <a:pt x="0" y="98"/>
                  </a:lnTo>
                  <a:lnTo>
                    <a:pt x="10" y="115"/>
                  </a:lnTo>
                  <a:lnTo>
                    <a:pt x="202" y="16"/>
                  </a:lnTo>
                  <a:lnTo>
                    <a:pt x="207" y="10"/>
                  </a:lnTo>
                  <a:lnTo>
                    <a:pt x="202" y="16"/>
                  </a:lnTo>
                  <a:lnTo>
                    <a:pt x="205" y="15"/>
                  </a:lnTo>
                  <a:lnTo>
                    <a:pt x="207" y="10"/>
                  </a:lnTo>
                  <a:lnTo>
                    <a:pt x="189" y="6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45" name="Freeform 27"/>
            <p:cNvSpPr>
              <a:spLocks/>
            </p:cNvSpPr>
            <p:nvPr/>
          </p:nvSpPr>
          <p:spPr bwMode="auto">
            <a:xfrm>
              <a:off x="1599" y="2487"/>
              <a:ext cx="187" cy="552"/>
            </a:xfrm>
            <a:custGeom>
              <a:avLst/>
              <a:gdLst>
                <a:gd name="T0" fmla="*/ 169 w 187"/>
                <a:gd name="T1" fmla="*/ 0 h 552"/>
                <a:gd name="T2" fmla="*/ 168 w 187"/>
                <a:gd name="T3" fmla="*/ 1 h 552"/>
                <a:gd name="T4" fmla="*/ 0 w 187"/>
                <a:gd name="T5" fmla="*/ 546 h 552"/>
                <a:gd name="T6" fmla="*/ 18 w 187"/>
                <a:gd name="T7" fmla="*/ 551 h 552"/>
                <a:gd name="T8" fmla="*/ 186 w 187"/>
                <a:gd name="T9" fmla="*/ 7 h 552"/>
                <a:gd name="T10" fmla="*/ 185 w 187"/>
                <a:gd name="T11" fmla="*/ 8 h 552"/>
                <a:gd name="T12" fmla="*/ 169 w 187"/>
                <a:gd name="T13" fmla="*/ 0 h 552"/>
                <a:gd name="T14" fmla="*/ 168 w 187"/>
                <a:gd name="T15" fmla="*/ 1 h 552"/>
                <a:gd name="T16" fmla="*/ 169 w 187"/>
                <a:gd name="T17" fmla="*/ 0 h 5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7"/>
                <a:gd name="T28" fmla="*/ 0 h 552"/>
                <a:gd name="T29" fmla="*/ 187 w 187"/>
                <a:gd name="T30" fmla="*/ 552 h 5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7" h="552">
                  <a:moveTo>
                    <a:pt x="169" y="0"/>
                  </a:moveTo>
                  <a:lnTo>
                    <a:pt x="168" y="1"/>
                  </a:lnTo>
                  <a:lnTo>
                    <a:pt x="0" y="546"/>
                  </a:lnTo>
                  <a:lnTo>
                    <a:pt x="18" y="551"/>
                  </a:lnTo>
                  <a:lnTo>
                    <a:pt x="186" y="7"/>
                  </a:lnTo>
                  <a:lnTo>
                    <a:pt x="185" y="8"/>
                  </a:lnTo>
                  <a:lnTo>
                    <a:pt x="169" y="0"/>
                  </a:lnTo>
                  <a:lnTo>
                    <a:pt x="168" y="1"/>
                  </a:lnTo>
                  <a:lnTo>
                    <a:pt x="169" y="0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46" name="Freeform 28"/>
            <p:cNvSpPr>
              <a:spLocks/>
            </p:cNvSpPr>
            <p:nvPr/>
          </p:nvSpPr>
          <p:spPr bwMode="auto">
            <a:xfrm>
              <a:off x="1773" y="2062"/>
              <a:ext cx="182" cy="428"/>
            </a:xfrm>
            <a:custGeom>
              <a:avLst/>
              <a:gdLst>
                <a:gd name="T0" fmla="*/ 164 w 182"/>
                <a:gd name="T1" fmla="*/ 1 h 428"/>
                <a:gd name="T2" fmla="*/ 164 w 182"/>
                <a:gd name="T3" fmla="*/ 0 h 428"/>
                <a:gd name="T4" fmla="*/ 0 w 182"/>
                <a:gd name="T5" fmla="*/ 419 h 428"/>
                <a:gd name="T6" fmla="*/ 16 w 182"/>
                <a:gd name="T7" fmla="*/ 427 h 428"/>
                <a:gd name="T8" fmla="*/ 181 w 182"/>
                <a:gd name="T9" fmla="*/ 7 h 428"/>
                <a:gd name="T10" fmla="*/ 181 w 182"/>
                <a:gd name="T11" fmla="*/ 6 h 428"/>
                <a:gd name="T12" fmla="*/ 181 w 182"/>
                <a:gd name="T13" fmla="*/ 7 h 428"/>
                <a:gd name="T14" fmla="*/ 181 w 182"/>
                <a:gd name="T15" fmla="*/ 6 h 428"/>
                <a:gd name="T16" fmla="*/ 164 w 182"/>
                <a:gd name="T17" fmla="*/ 1 h 4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2"/>
                <a:gd name="T28" fmla="*/ 0 h 428"/>
                <a:gd name="T29" fmla="*/ 182 w 182"/>
                <a:gd name="T30" fmla="*/ 428 h 42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2" h="428">
                  <a:moveTo>
                    <a:pt x="164" y="1"/>
                  </a:moveTo>
                  <a:lnTo>
                    <a:pt x="164" y="0"/>
                  </a:lnTo>
                  <a:lnTo>
                    <a:pt x="0" y="419"/>
                  </a:lnTo>
                  <a:lnTo>
                    <a:pt x="16" y="427"/>
                  </a:lnTo>
                  <a:lnTo>
                    <a:pt x="181" y="7"/>
                  </a:lnTo>
                  <a:lnTo>
                    <a:pt x="181" y="6"/>
                  </a:lnTo>
                  <a:lnTo>
                    <a:pt x="181" y="7"/>
                  </a:lnTo>
                  <a:lnTo>
                    <a:pt x="181" y="6"/>
                  </a:lnTo>
                  <a:lnTo>
                    <a:pt x="164" y="1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47" name="Freeform 29"/>
            <p:cNvSpPr>
              <a:spLocks/>
            </p:cNvSpPr>
            <p:nvPr/>
          </p:nvSpPr>
          <p:spPr bwMode="auto">
            <a:xfrm>
              <a:off x="1942" y="1464"/>
              <a:ext cx="199" cy="599"/>
            </a:xfrm>
            <a:custGeom>
              <a:avLst/>
              <a:gdLst>
                <a:gd name="T0" fmla="*/ 192 w 199"/>
                <a:gd name="T1" fmla="*/ 4 h 599"/>
                <a:gd name="T2" fmla="*/ 181 w 199"/>
                <a:gd name="T3" fmla="*/ 10 h 599"/>
                <a:gd name="T4" fmla="*/ 0 w 199"/>
                <a:gd name="T5" fmla="*/ 593 h 599"/>
                <a:gd name="T6" fmla="*/ 17 w 199"/>
                <a:gd name="T7" fmla="*/ 598 h 599"/>
                <a:gd name="T8" fmla="*/ 198 w 199"/>
                <a:gd name="T9" fmla="*/ 16 h 599"/>
                <a:gd name="T10" fmla="*/ 185 w 199"/>
                <a:gd name="T11" fmla="*/ 22 h 599"/>
                <a:gd name="T12" fmla="*/ 192 w 199"/>
                <a:gd name="T13" fmla="*/ 4 h 599"/>
                <a:gd name="T14" fmla="*/ 183 w 199"/>
                <a:gd name="T15" fmla="*/ 0 h 599"/>
                <a:gd name="T16" fmla="*/ 181 w 199"/>
                <a:gd name="T17" fmla="*/ 10 h 599"/>
                <a:gd name="T18" fmla="*/ 192 w 199"/>
                <a:gd name="T19" fmla="*/ 4 h 59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9"/>
                <a:gd name="T31" fmla="*/ 0 h 599"/>
                <a:gd name="T32" fmla="*/ 199 w 199"/>
                <a:gd name="T33" fmla="*/ 599 h 59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9" h="599">
                  <a:moveTo>
                    <a:pt x="192" y="4"/>
                  </a:moveTo>
                  <a:lnTo>
                    <a:pt x="181" y="10"/>
                  </a:lnTo>
                  <a:lnTo>
                    <a:pt x="0" y="593"/>
                  </a:lnTo>
                  <a:lnTo>
                    <a:pt x="17" y="598"/>
                  </a:lnTo>
                  <a:lnTo>
                    <a:pt x="198" y="16"/>
                  </a:lnTo>
                  <a:lnTo>
                    <a:pt x="185" y="22"/>
                  </a:lnTo>
                  <a:lnTo>
                    <a:pt x="192" y="4"/>
                  </a:lnTo>
                  <a:lnTo>
                    <a:pt x="183" y="0"/>
                  </a:lnTo>
                  <a:lnTo>
                    <a:pt x="181" y="10"/>
                  </a:lnTo>
                  <a:lnTo>
                    <a:pt x="192" y="4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48" name="Freeform 30"/>
            <p:cNvSpPr>
              <a:spLocks/>
            </p:cNvSpPr>
            <p:nvPr/>
          </p:nvSpPr>
          <p:spPr bwMode="auto">
            <a:xfrm>
              <a:off x="2133" y="1468"/>
              <a:ext cx="221" cy="101"/>
            </a:xfrm>
            <a:custGeom>
              <a:avLst/>
              <a:gdLst>
                <a:gd name="T0" fmla="*/ 220 w 221"/>
                <a:gd name="T1" fmla="*/ 87 h 101"/>
                <a:gd name="T2" fmla="*/ 215 w 221"/>
                <a:gd name="T3" fmla="*/ 83 h 101"/>
                <a:gd name="T4" fmla="*/ 7 w 221"/>
                <a:gd name="T5" fmla="*/ 0 h 101"/>
                <a:gd name="T6" fmla="*/ 0 w 221"/>
                <a:gd name="T7" fmla="*/ 17 h 101"/>
                <a:gd name="T8" fmla="*/ 208 w 221"/>
                <a:gd name="T9" fmla="*/ 100 h 101"/>
                <a:gd name="T10" fmla="*/ 203 w 221"/>
                <a:gd name="T11" fmla="*/ 96 h 101"/>
                <a:gd name="T12" fmla="*/ 220 w 221"/>
                <a:gd name="T13" fmla="*/ 87 h 101"/>
                <a:gd name="T14" fmla="*/ 218 w 221"/>
                <a:gd name="T15" fmla="*/ 84 h 101"/>
                <a:gd name="T16" fmla="*/ 215 w 221"/>
                <a:gd name="T17" fmla="*/ 83 h 101"/>
                <a:gd name="T18" fmla="*/ 220 w 221"/>
                <a:gd name="T19" fmla="*/ 87 h 1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1"/>
                <a:gd name="T31" fmla="*/ 0 h 101"/>
                <a:gd name="T32" fmla="*/ 221 w 221"/>
                <a:gd name="T33" fmla="*/ 101 h 1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1" h="101">
                  <a:moveTo>
                    <a:pt x="220" y="87"/>
                  </a:moveTo>
                  <a:lnTo>
                    <a:pt x="215" y="83"/>
                  </a:lnTo>
                  <a:lnTo>
                    <a:pt x="7" y="0"/>
                  </a:lnTo>
                  <a:lnTo>
                    <a:pt x="0" y="17"/>
                  </a:lnTo>
                  <a:lnTo>
                    <a:pt x="208" y="100"/>
                  </a:lnTo>
                  <a:lnTo>
                    <a:pt x="203" y="96"/>
                  </a:lnTo>
                  <a:lnTo>
                    <a:pt x="220" y="87"/>
                  </a:lnTo>
                  <a:lnTo>
                    <a:pt x="218" y="84"/>
                  </a:lnTo>
                  <a:lnTo>
                    <a:pt x="215" y="83"/>
                  </a:lnTo>
                  <a:lnTo>
                    <a:pt x="220" y="87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49" name="Freeform 31"/>
            <p:cNvSpPr>
              <a:spLocks/>
            </p:cNvSpPr>
            <p:nvPr/>
          </p:nvSpPr>
          <p:spPr bwMode="auto">
            <a:xfrm>
              <a:off x="2342" y="1560"/>
              <a:ext cx="201" cy="308"/>
            </a:xfrm>
            <a:custGeom>
              <a:avLst/>
              <a:gdLst>
                <a:gd name="T0" fmla="*/ 200 w 201"/>
                <a:gd name="T1" fmla="*/ 297 h 308"/>
                <a:gd name="T2" fmla="*/ 199 w 201"/>
                <a:gd name="T3" fmla="*/ 296 h 308"/>
                <a:gd name="T4" fmla="*/ 17 w 201"/>
                <a:gd name="T5" fmla="*/ 0 h 308"/>
                <a:gd name="T6" fmla="*/ 0 w 201"/>
                <a:gd name="T7" fmla="*/ 10 h 308"/>
                <a:gd name="T8" fmla="*/ 183 w 201"/>
                <a:gd name="T9" fmla="*/ 307 h 308"/>
                <a:gd name="T10" fmla="*/ 183 w 201"/>
                <a:gd name="T11" fmla="*/ 306 h 308"/>
                <a:gd name="T12" fmla="*/ 200 w 201"/>
                <a:gd name="T13" fmla="*/ 297 h 308"/>
                <a:gd name="T14" fmla="*/ 199 w 201"/>
                <a:gd name="T15" fmla="*/ 297 h 308"/>
                <a:gd name="T16" fmla="*/ 199 w 201"/>
                <a:gd name="T17" fmla="*/ 296 h 308"/>
                <a:gd name="T18" fmla="*/ 200 w 201"/>
                <a:gd name="T19" fmla="*/ 297 h 30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1"/>
                <a:gd name="T31" fmla="*/ 0 h 308"/>
                <a:gd name="T32" fmla="*/ 201 w 201"/>
                <a:gd name="T33" fmla="*/ 308 h 30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1" h="308">
                  <a:moveTo>
                    <a:pt x="200" y="297"/>
                  </a:moveTo>
                  <a:lnTo>
                    <a:pt x="199" y="296"/>
                  </a:lnTo>
                  <a:lnTo>
                    <a:pt x="17" y="0"/>
                  </a:lnTo>
                  <a:lnTo>
                    <a:pt x="0" y="10"/>
                  </a:lnTo>
                  <a:lnTo>
                    <a:pt x="183" y="307"/>
                  </a:lnTo>
                  <a:lnTo>
                    <a:pt x="183" y="306"/>
                  </a:lnTo>
                  <a:lnTo>
                    <a:pt x="200" y="297"/>
                  </a:lnTo>
                  <a:lnTo>
                    <a:pt x="199" y="297"/>
                  </a:lnTo>
                  <a:lnTo>
                    <a:pt x="199" y="296"/>
                  </a:lnTo>
                  <a:lnTo>
                    <a:pt x="200" y="297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50" name="Freeform 32"/>
            <p:cNvSpPr>
              <a:spLocks/>
            </p:cNvSpPr>
            <p:nvPr/>
          </p:nvSpPr>
          <p:spPr bwMode="auto">
            <a:xfrm>
              <a:off x="2530" y="1863"/>
              <a:ext cx="211" cy="379"/>
            </a:xfrm>
            <a:custGeom>
              <a:avLst/>
              <a:gdLst>
                <a:gd name="T0" fmla="*/ 210 w 211"/>
                <a:gd name="T1" fmla="*/ 369 h 379"/>
                <a:gd name="T2" fmla="*/ 18 w 211"/>
                <a:gd name="T3" fmla="*/ 0 h 379"/>
                <a:gd name="T4" fmla="*/ 0 w 211"/>
                <a:gd name="T5" fmla="*/ 9 h 379"/>
                <a:gd name="T6" fmla="*/ 193 w 211"/>
                <a:gd name="T7" fmla="*/ 378 h 379"/>
                <a:gd name="T8" fmla="*/ 193 w 211"/>
                <a:gd name="T9" fmla="*/ 377 h 379"/>
                <a:gd name="T10" fmla="*/ 210 w 211"/>
                <a:gd name="T11" fmla="*/ 369 h 3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1"/>
                <a:gd name="T19" fmla="*/ 0 h 379"/>
                <a:gd name="T20" fmla="*/ 211 w 211"/>
                <a:gd name="T21" fmla="*/ 379 h 3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1" h="379">
                  <a:moveTo>
                    <a:pt x="210" y="369"/>
                  </a:moveTo>
                  <a:lnTo>
                    <a:pt x="18" y="0"/>
                  </a:lnTo>
                  <a:lnTo>
                    <a:pt x="0" y="9"/>
                  </a:lnTo>
                  <a:lnTo>
                    <a:pt x="193" y="378"/>
                  </a:lnTo>
                  <a:lnTo>
                    <a:pt x="193" y="377"/>
                  </a:lnTo>
                  <a:lnTo>
                    <a:pt x="210" y="36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51" name="Freeform 33"/>
            <p:cNvSpPr>
              <a:spLocks/>
            </p:cNvSpPr>
            <p:nvPr/>
          </p:nvSpPr>
          <p:spPr bwMode="auto">
            <a:xfrm>
              <a:off x="2728" y="2238"/>
              <a:ext cx="167" cy="360"/>
            </a:xfrm>
            <a:custGeom>
              <a:avLst/>
              <a:gdLst>
                <a:gd name="T0" fmla="*/ 165 w 167"/>
                <a:gd name="T1" fmla="*/ 347 h 360"/>
                <a:gd name="T2" fmla="*/ 166 w 167"/>
                <a:gd name="T3" fmla="*/ 350 h 360"/>
                <a:gd name="T4" fmla="*/ 17 w 167"/>
                <a:gd name="T5" fmla="*/ 0 h 360"/>
                <a:gd name="T6" fmla="*/ 0 w 167"/>
                <a:gd name="T7" fmla="*/ 8 h 360"/>
                <a:gd name="T8" fmla="*/ 150 w 167"/>
                <a:gd name="T9" fmla="*/ 357 h 360"/>
                <a:gd name="T10" fmla="*/ 151 w 167"/>
                <a:gd name="T11" fmla="*/ 359 h 360"/>
                <a:gd name="T12" fmla="*/ 150 w 167"/>
                <a:gd name="T13" fmla="*/ 357 h 360"/>
                <a:gd name="T14" fmla="*/ 150 w 167"/>
                <a:gd name="T15" fmla="*/ 358 h 360"/>
                <a:gd name="T16" fmla="*/ 151 w 167"/>
                <a:gd name="T17" fmla="*/ 359 h 360"/>
                <a:gd name="T18" fmla="*/ 165 w 167"/>
                <a:gd name="T19" fmla="*/ 347 h 3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7"/>
                <a:gd name="T31" fmla="*/ 0 h 360"/>
                <a:gd name="T32" fmla="*/ 167 w 167"/>
                <a:gd name="T33" fmla="*/ 360 h 3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7" h="360">
                  <a:moveTo>
                    <a:pt x="165" y="347"/>
                  </a:moveTo>
                  <a:lnTo>
                    <a:pt x="166" y="350"/>
                  </a:lnTo>
                  <a:lnTo>
                    <a:pt x="17" y="0"/>
                  </a:lnTo>
                  <a:lnTo>
                    <a:pt x="0" y="8"/>
                  </a:lnTo>
                  <a:lnTo>
                    <a:pt x="150" y="357"/>
                  </a:lnTo>
                  <a:lnTo>
                    <a:pt x="151" y="359"/>
                  </a:lnTo>
                  <a:lnTo>
                    <a:pt x="150" y="357"/>
                  </a:lnTo>
                  <a:lnTo>
                    <a:pt x="150" y="358"/>
                  </a:lnTo>
                  <a:lnTo>
                    <a:pt x="151" y="359"/>
                  </a:lnTo>
                  <a:lnTo>
                    <a:pt x="165" y="347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52" name="Freeform 34"/>
            <p:cNvSpPr>
              <a:spLocks/>
            </p:cNvSpPr>
            <p:nvPr/>
          </p:nvSpPr>
          <p:spPr bwMode="auto">
            <a:xfrm>
              <a:off x="2884" y="2591"/>
              <a:ext cx="195" cy="245"/>
            </a:xfrm>
            <a:custGeom>
              <a:avLst/>
              <a:gdLst>
                <a:gd name="T0" fmla="*/ 181 w 195"/>
                <a:gd name="T1" fmla="*/ 223 h 245"/>
                <a:gd name="T2" fmla="*/ 194 w 195"/>
                <a:gd name="T3" fmla="*/ 224 h 245"/>
                <a:gd name="T4" fmla="*/ 15 w 195"/>
                <a:gd name="T5" fmla="*/ 0 h 245"/>
                <a:gd name="T6" fmla="*/ 0 w 195"/>
                <a:gd name="T7" fmla="*/ 12 h 245"/>
                <a:gd name="T8" fmla="*/ 180 w 195"/>
                <a:gd name="T9" fmla="*/ 236 h 245"/>
                <a:gd name="T10" fmla="*/ 193 w 195"/>
                <a:gd name="T11" fmla="*/ 238 h 245"/>
                <a:gd name="T12" fmla="*/ 180 w 195"/>
                <a:gd name="T13" fmla="*/ 236 h 245"/>
                <a:gd name="T14" fmla="*/ 185 w 195"/>
                <a:gd name="T15" fmla="*/ 244 h 245"/>
                <a:gd name="T16" fmla="*/ 193 w 195"/>
                <a:gd name="T17" fmla="*/ 238 h 245"/>
                <a:gd name="T18" fmla="*/ 181 w 195"/>
                <a:gd name="T19" fmla="*/ 223 h 2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5"/>
                <a:gd name="T31" fmla="*/ 0 h 245"/>
                <a:gd name="T32" fmla="*/ 195 w 195"/>
                <a:gd name="T33" fmla="*/ 245 h 24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5" h="245">
                  <a:moveTo>
                    <a:pt x="181" y="223"/>
                  </a:moveTo>
                  <a:lnTo>
                    <a:pt x="194" y="224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180" y="236"/>
                  </a:lnTo>
                  <a:lnTo>
                    <a:pt x="193" y="238"/>
                  </a:lnTo>
                  <a:lnTo>
                    <a:pt x="180" y="236"/>
                  </a:lnTo>
                  <a:lnTo>
                    <a:pt x="185" y="244"/>
                  </a:lnTo>
                  <a:lnTo>
                    <a:pt x="193" y="238"/>
                  </a:lnTo>
                  <a:lnTo>
                    <a:pt x="181" y="223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53" name="Freeform 35"/>
            <p:cNvSpPr>
              <a:spLocks/>
            </p:cNvSpPr>
            <p:nvPr/>
          </p:nvSpPr>
          <p:spPr bwMode="auto">
            <a:xfrm>
              <a:off x="3071" y="2596"/>
              <a:ext cx="294" cy="234"/>
            </a:xfrm>
            <a:custGeom>
              <a:avLst/>
              <a:gdLst>
                <a:gd name="T0" fmla="*/ 293 w 294"/>
                <a:gd name="T1" fmla="*/ 15 h 234"/>
                <a:gd name="T2" fmla="*/ 278 w 294"/>
                <a:gd name="T3" fmla="*/ 9 h 234"/>
                <a:gd name="T4" fmla="*/ 0 w 294"/>
                <a:gd name="T5" fmla="*/ 217 h 234"/>
                <a:gd name="T6" fmla="*/ 12 w 294"/>
                <a:gd name="T7" fmla="*/ 233 h 234"/>
                <a:gd name="T8" fmla="*/ 290 w 294"/>
                <a:gd name="T9" fmla="*/ 24 h 234"/>
                <a:gd name="T10" fmla="*/ 274 w 294"/>
                <a:gd name="T11" fmla="*/ 19 h 234"/>
                <a:gd name="T12" fmla="*/ 293 w 294"/>
                <a:gd name="T13" fmla="*/ 15 h 234"/>
                <a:gd name="T14" fmla="*/ 290 w 294"/>
                <a:gd name="T15" fmla="*/ 0 h 234"/>
                <a:gd name="T16" fmla="*/ 278 w 294"/>
                <a:gd name="T17" fmla="*/ 9 h 234"/>
                <a:gd name="T18" fmla="*/ 293 w 294"/>
                <a:gd name="T19" fmla="*/ 15 h 2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4"/>
                <a:gd name="T31" fmla="*/ 0 h 234"/>
                <a:gd name="T32" fmla="*/ 294 w 294"/>
                <a:gd name="T33" fmla="*/ 234 h 2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4" h="234">
                  <a:moveTo>
                    <a:pt x="293" y="15"/>
                  </a:moveTo>
                  <a:lnTo>
                    <a:pt x="278" y="9"/>
                  </a:lnTo>
                  <a:lnTo>
                    <a:pt x="0" y="217"/>
                  </a:lnTo>
                  <a:lnTo>
                    <a:pt x="12" y="233"/>
                  </a:lnTo>
                  <a:lnTo>
                    <a:pt x="290" y="24"/>
                  </a:lnTo>
                  <a:lnTo>
                    <a:pt x="274" y="19"/>
                  </a:lnTo>
                  <a:lnTo>
                    <a:pt x="293" y="15"/>
                  </a:lnTo>
                  <a:lnTo>
                    <a:pt x="290" y="0"/>
                  </a:lnTo>
                  <a:lnTo>
                    <a:pt x="278" y="9"/>
                  </a:lnTo>
                  <a:lnTo>
                    <a:pt x="293" y="15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54" name="Freeform 36"/>
            <p:cNvSpPr>
              <a:spLocks/>
            </p:cNvSpPr>
            <p:nvPr/>
          </p:nvSpPr>
          <p:spPr bwMode="auto">
            <a:xfrm>
              <a:off x="3351" y="2611"/>
              <a:ext cx="105" cy="470"/>
            </a:xfrm>
            <a:custGeom>
              <a:avLst/>
              <a:gdLst>
                <a:gd name="T0" fmla="*/ 86 w 105"/>
                <a:gd name="T1" fmla="*/ 424 h 470"/>
                <a:gd name="T2" fmla="*/ 104 w 105"/>
                <a:gd name="T3" fmla="*/ 424 h 470"/>
                <a:gd name="T4" fmla="*/ 18 w 105"/>
                <a:gd name="T5" fmla="*/ 0 h 470"/>
                <a:gd name="T6" fmla="*/ 0 w 105"/>
                <a:gd name="T7" fmla="*/ 4 h 470"/>
                <a:gd name="T8" fmla="*/ 86 w 105"/>
                <a:gd name="T9" fmla="*/ 428 h 470"/>
                <a:gd name="T10" fmla="*/ 104 w 105"/>
                <a:gd name="T11" fmla="*/ 428 h 470"/>
                <a:gd name="T12" fmla="*/ 86 w 105"/>
                <a:gd name="T13" fmla="*/ 428 h 470"/>
                <a:gd name="T14" fmla="*/ 95 w 105"/>
                <a:gd name="T15" fmla="*/ 469 h 470"/>
                <a:gd name="T16" fmla="*/ 104 w 105"/>
                <a:gd name="T17" fmla="*/ 428 h 470"/>
                <a:gd name="T18" fmla="*/ 86 w 105"/>
                <a:gd name="T19" fmla="*/ 424 h 4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5"/>
                <a:gd name="T31" fmla="*/ 0 h 470"/>
                <a:gd name="T32" fmla="*/ 105 w 105"/>
                <a:gd name="T33" fmla="*/ 470 h 4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5" h="470">
                  <a:moveTo>
                    <a:pt x="86" y="424"/>
                  </a:moveTo>
                  <a:lnTo>
                    <a:pt x="104" y="424"/>
                  </a:lnTo>
                  <a:lnTo>
                    <a:pt x="18" y="0"/>
                  </a:lnTo>
                  <a:lnTo>
                    <a:pt x="0" y="4"/>
                  </a:lnTo>
                  <a:lnTo>
                    <a:pt x="86" y="428"/>
                  </a:lnTo>
                  <a:lnTo>
                    <a:pt x="104" y="428"/>
                  </a:lnTo>
                  <a:lnTo>
                    <a:pt x="86" y="428"/>
                  </a:lnTo>
                  <a:lnTo>
                    <a:pt x="95" y="469"/>
                  </a:lnTo>
                  <a:lnTo>
                    <a:pt x="104" y="428"/>
                  </a:lnTo>
                  <a:lnTo>
                    <a:pt x="86" y="424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55" name="Freeform 37"/>
            <p:cNvSpPr>
              <a:spLocks/>
            </p:cNvSpPr>
            <p:nvPr/>
          </p:nvSpPr>
          <p:spPr bwMode="auto">
            <a:xfrm>
              <a:off x="3442" y="2072"/>
              <a:ext cx="200" cy="967"/>
            </a:xfrm>
            <a:custGeom>
              <a:avLst/>
              <a:gdLst>
                <a:gd name="T0" fmla="*/ 199 w 200"/>
                <a:gd name="T1" fmla="*/ 45 h 967"/>
                <a:gd name="T2" fmla="*/ 181 w 200"/>
                <a:gd name="T3" fmla="*/ 45 h 967"/>
                <a:gd name="T4" fmla="*/ 0 w 200"/>
                <a:gd name="T5" fmla="*/ 962 h 967"/>
                <a:gd name="T6" fmla="*/ 18 w 200"/>
                <a:gd name="T7" fmla="*/ 966 h 967"/>
                <a:gd name="T8" fmla="*/ 199 w 200"/>
                <a:gd name="T9" fmla="*/ 49 h 967"/>
                <a:gd name="T10" fmla="*/ 181 w 200"/>
                <a:gd name="T11" fmla="*/ 49 h 967"/>
                <a:gd name="T12" fmla="*/ 199 w 200"/>
                <a:gd name="T13" fmla="*/ 45 h 967"/>
                <a:gd name="T14" fmla="*/ 190 w 200"/>
                <a:gd name="T15" fmla="*/ 0 h 967"/>
                <a:gd name="T16" fmla="*/ 181 w 200"/>
                <a:gd name="T17" fmla="*/ 45 h 967"/>
                <a:gd name="T18" fmla="*/ 199 w 200"/>
                <a:gd name="T19" fmla="*/ 45 h 9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0"/>
                <a:gd name="T31" fmla="*/ 0 h 967"/>
                <a:gd name="T32" fmla="*/ 200 w 200"/>
                <a:gd name="T33" fmla="*/ 967 h 9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0" h="967">
                  <a:moveTo>
                    <a:pt x="199" y="45"/>
                  </a:moveTo>
                  <a:lnTo>
                    <a:pt x="181" y="45"/>
                  </a:lnTo>
                  <a:lnTo>
                    <a:pt x="0" y="962"/>
                  </a:lnTo>
                  <a:lnTo>
                    <a:pt x="18" y="966"/>
                  </a:lnTo>
                  <a:lnTo>
                    <a:pt x="199" y="49"/>
                  </a:lnTo>
                  <a:lnTo>
                    <a:pt x="181" y="49"/>
                  </a:lnTo>
                  <a:lnTo>
                    <a:pt x="199" y="45"/>
                  </a:lnTo>
                  <a:lnTo>
                    <a:pt x="190" y="0"/>
                  </a:lnTo>
                  <a:lnTo>
                    <a:pt x="181" y="45"/>
                  </a:lnTo>
                  <a:lnTo>
                    <a:pt x="199" y="45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56" name="Freeform 38"/>
            <p:cNvSpPr>
              <a:spLocks/>
            </p:cNvSpPr>
            <p:nvPr/>
          </p:nvSpPr>
          <p:spPr bwMode="auto">
            <a:xfrm>
              <a:off x="3628" y="2117"/>
              <a:ext cx="184" cy="941"/>
            </a:xfrm>
            <a:custGeom>
              <a:avLst/>
              <a:gdLst>
                <a:gd name="T0" fmla="*/ 167 w 184"/>
                <a:gd name="T1" fmla="*/ 912 h 941"/>
                <a:gd name="T2" fmla="*/ 183 w 184"/>
                <a:gd name="T3" fmla="*/ 917 h 941"/>
                <a:gd name="T4" fmla="*/ 18 w 184"/>
                <a:gd name="T5" fmla="*/ 0 h 941"/>
                <a:gd name="T6" fmla="*/ 0 w 184"/>
                <a:gd name="T7" fmla="*/ 4 h 941"/>
                <a:gd name="T8" fmla="*/ 165 w 184"/>
                <a:gd name="T9" fmla="*/ 921 h 941"/>
                <a:gd name="T10" fmla="*/ 181 w 184"/>
                <a:gd name="T11" fmla="*/ 925 h 941"/>
                <a:gd name="T12" fmla="*/ 165 w 184"/>
                <a:gd name="T13" fmla="*/ 921 h 941"/>
                <a:gd name="T14" fmla="*/ 168 w 184"/>
                <a:gd name="T15" fmla="*/ 940 h 941"/>
                <a:gd name="T16" fmla="*/ 181 w 184"/>
                <a:gd name="T17" fmla="*/ 925 h 941"/>
                <a:gd name="T18" fmla="*/ 167 w 184"/>
                <a:gd name="T19" fmla="*/ 912 h 9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4"/>
                <a:gd name="T31" fmla="*/ 0 h 941"/>
                <a:gd name="T32" fmla="*/ 184 w 184"/>
                <a:gd name="T33" fmla="*/ 941 h 94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4" h="941">
                  <a:moveTo>
                    <a:pt x="167" y="912"/>
                  </a:moveTo>
                  <a:lnTo>
                    <a:pt x="183" y="917"/>
                  </a:lnTo>
                  <a:lnTo>
                    <a:pt x="18" y="0"/>
                  </a:lnTo>
                  <a:lnTo>
                    <a:pt x="0" y="4"/>
                  </a:lnTo>
                  <a:lnTo>
                    <a:pt x="165" y="921"/>
                  </a:lnTo>
                  <a:lnTo>
                    <a:pt x="181" y="925"/>
                  </a:lnTo>
                  <a:lnTo>
                    <a:pt x="165" y="921"/>
                  </a:lnTo>
                  <a:lnTo>
                    <a:pt x="168" y="940"/>
                  </a:lnTo>
                  <a:lnTo>
                    <a:pt x="181" y="925"/>
                  </a:lnTo>
                  <a:lnTo>
                    <a:pt x="167" y="912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57" name="Freeform 39"/>
            <p:cNvSpPr>
              <a:spLocks/>
            </p:cNvSpPr>
            <p:nvPr/>
          </p:nvSpPr>
          <p:spPr bwMode="auto">
            <a:xfrm>
              <a:off x="3800" y="2761"/>
              <a:ext cx="243" cy="282"/>
            </a:xfrm>
            <a:custGeom>
              <a:avLst/>
              <a:gdLst>
                <a:gd name="T0" fmla="*/ 242 w 243"/>
                <a:gd name="T1" fmla="*/ 11 h 282"/>
                <a:gd name="T2" fmla="*/ 226 w 243"/>
                <a:gd name="T3" fmla="*/ 9 h 282"/>
                <a:gd name="T4" fmla="*/ 0 w 243"/>
                <a:gd name="T5" fmla="*/ 268 h 282"/>
                <a:gd name="T6" fmla="*/ 15 w 243"/>
                <a:gd name="T7" fmla="*/ 281 h 282"/>
                <a:gd name="T8" fmla="*/ 241 w 243"/>
                <a:gd name="T9" fmla="*/ 22 h 282"/>
                <a:gd name="T10" fmla="*/ 225 w 243"/>
                <a:gd name="T11" fmla="*/ 21 h 282"/>
                <a:gd name="T12" fmla="*/ 242 w 243"/>
                <a:gd name="T13" fmla="*/ 11 h 282"/>
                <a:gd name="T14" fmla="*/ 235 w 243"/>
                <a:gd name="T15" fmla="*/ 0 h 282"/>
                <a:gd name="T16" fmla="*/ 226 w 243"/>
                <a:gd name="T17" fmla="*/ 9 h 282"/>
                <a:gd name="T18" fmla="*/ 242 w 243"/>
                <a:gd name="T19" fmla="*/ 11 h 2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3"/>
                <a:gd name="T31" fmla="*/ 0 h 282"/>
                <a:gd name="T32" fmla="*/ 243 w 243"/>
                <a:gd name="T33" fmla="*/ 282 h 2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3" h="282">
                  <a:moveTo>
                    <a:pt x="242" y="11"/>
                  </a:moveTo>
                  <a:lnTo>
                    <a:pt x="226" y="9"/>
                  </a:lnTo>
                  <a:lnTo>
                    <a:pt x="0" y="268"/>
                  </a:lnTo>
                  <a:lnTo>
                    <a:pt x="15" y="281"/>
                  </a:lnTo>
                  <a:lnTo>
                    <a:pt x="241" y="22"/>
                  </a:lnTo>
                  <a:lnTo>
                    <a:pt x="225" y="21"/>
                  </a:lnTo>
                  <a:lnTo>
                    <a:pt x="242" y="11"/>
                  </a:lnTo>
                  <a:lnTo>
                    <a:pt x="235" y="0"/>
                  </a:lnTo>
                  <a:lnTo>
                    <a:pt x="226" y="9"/>
                  </a:lnTo>
                  <a:lnTo>
                    <a:pt x="242" y="11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58" name="Freeform 40"/>
            <p:cNvSpPr>
              <a:spLocks/>
            </p:cNvSpPr>
            <p:nvPr/>
          </p:nvSpPr>
          <p:spPr bwMode="auto">
            <a:xfrm>
              <a:off x="4031" y="2772"/>
              <a:ext cx="135" cy="210"/>
            </a:xfrm>
            <a:custGeom>
              <a:avLst/>
              <a:gdLst>
                <a:gd name="T0" fmla="*/ 119 w 135"/>
                <a:gd name="T1" fmla="*/ 187 h 210"/>
                <a:gd name="T2" fmla="*/ 134 w 135"/>
                <a:gd name="T3" fmla="*/ 187 h 210"/>
                <a:gd name="T4" fmla="*/ 16 w 135"/>
                <a:gd name="T5" fmla="*/ 0 h 210"/>
                <a:gd name="T6" fmla="*/ 0 w 135"/>
                <a:gd name="T7" fmla="*/ 10 h 210"/>
                <a:gd name="T8" fmla="*/ 118 w 135"/>
                <a:gd name="T9" fmla="*/ 196 h 210"/>
                <a:gd name="T10" fmla="*/ 133 w 135"/>
                <a:gd name="T11" fmla="*/ 197 h 210"/>
                <a:gd name="T12" fmla="*/ 118 w 135"/>
                <a:gd name="T13" fmla="*/ 196 h 210"/>
                <a:gd name="T14" fmla="*/ 125 w 135"/>
                <a:gd name="T15" fmla="*/ 209 h 210"/>
                <a:gd name="T16" fmla="*/ 133 w 135"/>
                <a:gd name="T17" fmla="*/ 197 h 210"/>
                <a:gd name="T18" fmla="*/ 119 w 135"/>
                <a:gd name="T19" fmla="*/ 187 h 2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210"/>
                <a:gd name="T32" fmla="*/ 135 w 135"/>
                <a:gd name="T33" fmla="*/ 210 h 2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210">
                  <a:moveTo>
                    <a:pt x="119" y="187"/>
                  </a:moveTo>
                  <a:lnTo>
                    <a:pt x="134" y="187"/>
                  </a:lnTo>
                  <a:lnTo>
                    <a:pt x="16" y="0"/>
                  </a:lnTo>
                  <a:lnTo>
                    <a:pt x="0" y="10"/>
                  </a:lnTo>
                  <a:lnTo>
                    <a:pt x="118" y="196"/>
                  </a:lnTo>
                  <a:lnTo>
                    <a:pt x="133" y="197"/>
                  </a:lnTo>
                  <a:lnTo>
                    <a:pt x="118" y="196"/>
                  </a:lnTo>
                  <a:lnTo>
                    <a:pt x="125" y="209"/>
                  </a:lnTo>
                  <a:lnTo>
                    <a:pt x="133" y="197"/>
                  </a:lnTo>
                  <a:lnTo>
                    <a:pt x="119" y="187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59" name="Freeform 41"/>
            <p:cNvSpPr>
              <a:spLocks/>
            </p:cNvSpPr>
            <p:nvPr/>
          </p:nvSpPr>
          <p:spPr bwMode="auto">
            <a:xfrm>
              <a:off x="4155" y="2575"/>
              <a:ext cx="257" cy="395"/>
            </a:xfrm>
            <a:custGeom>
              <a:avLst/>
              <a:gdLst>
                <a:gd name="T0" fmla="*/ 256 w 257"/>
                <a:gd name="T1" fmla="*/ 20 h 395"/>
                <a:gd name="T2" fmla="*/ 239 w 257"/>
                <a:gd name="T3" fmla="*/ 17 h 395"/>
                <a:gd name="T4" fmla="*/ 0 w 257"/>
                <a:gd name="T5" fmla="*/ 383 h 395"/>
                <a:gd name="T6" fmla="*/ 15 w 257"/>
                <a:gd name="T7" fmla="*/ 394 h 395"/>
                <a:gd name="T8" fmla="*/ 255 w 257"/>
                <a:gd name="T9" fmla="*/ 28 h 395"/>
                <a:gd name="T10" fmla="*/ 238 w 257"/>
                <a:gd name="T11" fmla="*/ 25 h 395"/>
                <a:gd name="T12" fmla="*/ 256 w 257"/>
                <a:gd name="T13" fmla="*/ 20 h 395"/>
                <a:gd name="T14" fmla="*/ 250 w 257"/>
                <a:gd name="T15" fmla="*/ 0 h 395"/>
                <a:gd name="T16" fmla="*/ 239 w 257"/>
                <a:gd name="T17" fmla="*/ 17 h 395"/>
                <a:gd name="T18" fmla="*/ 256 w 257"/>
                <a:gd name="T19" fmla="*/ 20 h 39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7"/>
                <a:gd name="T31" fmla="*/ 0 h 395"/>
                <a:gd name="T32" fmla="*/ 257 w 257"/>
                <a:gd name="T33" fmla="*/ 395 h 39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7" h="395">
                  <a:moveTo>
                    <a:pt x="256" y="20"/>
                  </a:moveTo>
                  <a:lnTo>
                    <a:pt x="239" y="17"/>
                  </a:lnTo>
                  <a:lnTo>
                    <a:pt x="0" y="383"/>
                  </a:lnTo>
                  <a:lnTo>
                    <a:pt x="15" y="394"/>
                  </a:lnTo>
                  <a:lnTo>
                    <a:pt x="255" y="28"/>
                  </a:lnTo>
                  <a:lnTo>
                    <a:pt x="238" y="25"/>
                  </a:lnTo>
                  <a:lnTo>
                    <a:pt x="256" y="20"/>
                  </a:lnTo>
                  <a:lnTo>
                    <a:pt x="250" y="0"/>
                  </a:lnTo>
                  <a:lnTo>
                    <a:pt x="239" y="17"/>
                  </a:lnTo>
                  <a:lnTo>
                    <a:pt x="256" y="20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60" name="Freeform 42"/>
            <p:cNvSpPr>
              <a:spLocks/>
            </p:cNvSpPr>
            <p:nvPr/>
          </p:nvSpPr>
          <p:spPr bwMode="auto">
            <a:xfrm>
              <a:off x="4399" y="2595"/>
              <a:ext cx="198" cy="617"/>
            </a:xfrm>
            <a:custGeom>
              <a:avLst/>
              <a:gdLst>
                <a:gd name="T0" fmla="*/ 180 w 198"/>
                <a:gd name="T1" fmla="*/ 580 h 617"/>
                <a:gd name="T2" fmla="*/ 197 w 198"/>
                <a:gd name="T3" fmla="*/ 580 h 617"/>
                <a:gd name="T4" fmla="*/ 17 w 198"/>
                <a:gd name="T5" fmla="*/ 0 h 617"/>
                <a:gd name="T6" fmla="*/ 0 w 198"/>
                <a:gd name="T7" fmla="*/ 5 h 617"/>
                <a:gd name="T8" fmla="*/ 180 w 198"/>
                <a:gd name="T9" fmla="*/ 585 h 617"/>
                <a:gd name="T10" fmla="*/ 197 w 198"/>
                <a:gd name="T11" fmla="*/ 585 h 617"/>
                <a:gd name="T12" fmla="*/ 180 w 198"/>
                <a:gd name="T13" fmla="*/ 585 h 617"/>
                <a:gd name="T14" fmla="*/ 189 w 198"/>
                <a:gd name="T15" fmla="*/ 616 h 617"/>
                <a:gd name="T16" fmla="*/ 197 w 198"/>
                <a:gd name="T17" fmla="*/ 585 h 617"/>
                <a:gd name="T18" fmla="*/ 180 w 198"/>
                <a:gd name="T19" fmla="*/ 580 h 6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8"/>
                <a:gd name="T31" fmla="*/ 0 h 617"/>
                <a:gd name="T32" fmla="*/ 198 w 198"/>
                <a:gd name="T33" fmla="*/ 617 h 6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8" h="617">
                  <a:moveTo>
                    <a:pt x="180" y="580"/>
                  </a:moveTo>
                  <a:lnTo>
                    <a:pt x="197" y="580"/>
                  </a:lnTo>
                  <a:lnTo>
                    <a:pt x="17" y="0"/>
                  </a:lnTo>
                  <a:lnTo>
                    <a:pt x="0" y="5"/>
                  </a:lnTo>
                  <a:lnTo>
                    <a:pt x="180" y="585"/>
                  </a:lnTo>
                  <a:lnTo>
                    <a:pt x="197" y="585"/>
                  </a:lnTo>
                  <a:lnTo>
                    <a:pt x="180" y="585"/>
                  </a:lnTo>
                  <a:lnTo>
                    <a:pt x="189" y="616"/>
                  </a:lnTo>
                  <a:lnTo>
                    <a:pt x="197" y="585"/>
                  </a:lnTo>
                  <a:lnTo>
                    <a:pt x="180" y="580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61" name="Freeform 43"/>
            <p:cNvSpPr>
              <a:spLocks/>
            </p:cNvSpPr>
            <p:nvPr/>
          </p:nvSpPr>
          <p:spPr bwMode="auto">
            <a:xfrm>
              <a:off x="4584" y="2664"/>
              <a:ext cx="152" cy="517"/>
            </a:xfrm>
            <a:custGeom>
              <a:avLst/>
              <a:gdLst>
                <a:gd name="T0" fmla="*/ 142 w 152"/>
                <a:gd name="T1" fmla="*/ 3 h 517"/>
                <a:gd name="T2" fmla="*/ 134 w 152"/>
                <a:gd name="T3" fmla="*/ 0 h 517"/>
                <a:gd name="T4" fmla="*/ 0 w 152"/>
                <a:gd name="T5" fmla="*/ 511 h 517"/>
                <a:gd name="T6" fmla="*/ 17 w 152"/>
                <a:gd name="T7" fmla="*/ 516 h 517"/>
                <a:gd name="T8" fmla="*/ 151 w 152"/>
                <a:gd name="T9" fmla="*/ 5 h 517"/>
                <a:gd name="T10" fmla="*/ 142 w 152"/>
                <a:gd name="T11" fmla="*/ 3 h 5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2"/>
                <a:gd name="T19" fmla="*/ 0 h 517"/>
                <a:gd name="T20" fmla="*/ 152 w 152"/>
                <a:gd name="T21" fmla="*/ 517 h 5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2" h="517">
                  <a:moveTo>
                    <a:pt x="142" y="3"/>
                  </a:moveTo>
                  <a:lnTo>
                    <a:pt x="134" y="0"/>
                  </a:lnTo>
                  <a:lnTo>
                    <a:pt x="0" y="511"/>
                  </a:lnTo>
                  <a:lnTo>
                    <a:pt x="17" y="516"/>
                  </a:lnTo>
                  <a:lnTo>
                    <a:pt x="151" y="5"/>
                  </a:lnTo>
                  <a:lnTo>
                    <a:pt x="142" y="3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</p:grp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1701800" y="1470025"/>
            <a:ext cx="4951413" cy="3913188"/>
            <a:chOff x="1206" y="926"/>
            <a:chExt cx="3508" cy="2465"/>
          </a:xfrm>
        </p:grpSpPr>
        <p:sp>
          <p:nvSpPr>
            <p:cNvPr id="42034" name="Freeform 45"/>
            <p:cNvSpPr>
              <a:spLocks/>
            </p:cNvSpPr>
            <p:nvPr/>
          </p:nvSpPr>
          <p:spPr bwMode="auto">
            <a:xfrm>
              <a:off x="1206" y="3289"/>
              <a:ext cx="371" cy="102"/>
            </a:xfrm>
            <a:custGeom>
              <a:avLst/>
              <a:gdLst>
                <a:gd name="T0" fmla="*/ 366 w 371"/>
                <a:gd name="T1" fmla="*/ 0 h 102"/>
                <a:gd name="T2" fmla="*/ 365 w 371"/>
                <a:gd name="T3" fmla="*/ 1 h 102"/>
                <a:gd name="T4" fmla="*/ 0 w 371"/>
                <a:gd name="T5" fmla="*/ 84 h 102"/>
                <a:gd name="T6" fmla="*/ 5 w 371"/>
                <a:gd name="T7" fmla="*/ 101 h 102"/>
                <a:gd name="T8" fmla="*/ 370 w 371"/>
                <a:gd name="T9" fmla="*/ 18 h 102"/>
                <a:gd name="T10" fmla="*/ 369 w 371"/>
                <a:gd name="T11" fmla="*/ 19 h 102"/>
                <a:gd name="T12" fmla="*/ 366 w 371"/>
                <a:gd name="T13" fmla="*/ 0 h 102"/>
                <a:gd name="T14" fmla="*/ 365 w 371"/>
                <a:gd name="T15" fmla="*/ 0 h 102"/>
                <a:gd name="T16" fmla="*/ 365 w 371"/>
                <a:gd name="T17" fmla="*/ 1 h 102"/>
                <a:gd name="T18" fmla="*/ 366 w 371"/>
                <a:gd name="T19" fmla="*/ 0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1"/>
                <a:gd name="T31" fmla="*/ 0 h 102"/>
                <a:gd name="T32" fmla="*/ 371 w 371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1" h="102">
                  <a:moveTo>
                    <a:pt x="366" y="0"/>
                  </a:moveTo>
                  <a:lnTo>
                    <a:pt x="365" y="1"/>
                  </a:lnTo>
                  <a:lnTo>
                    <a:pt x="0" y="84"/>
                  </a:lnTo>
                  <a:lnTo>
                    <a:pt x="5" y="101"/>
                  </a:lnTo>
                  <a:lnTo>
                    <a:pt x="370" y="18"/>
                  </a:lnTo>
                  <a:lnTo>
                    <a:pt x="369" y="19"/>
                  </a:lnTo>
                  <a:lnTo>
                    <a:pt x="366" y="0"/>
                  </a:lnTo>
                  <a:lnTo>
                    <a:pt x="365" y="0"/>
                  </a:lnTo>
                  <a:lnTo>
                    <a:pt x="365" y="1"/>
                  </a:lnTo>
                  <a:lnTo>
                    <a:pt x="366" y="0"/>
                  </a:lnTo>
                </a:path>
              </a:pathLst>
            </a:custGeom>
            <a:solidFill>
              <a:srgbClr val="FFAB00"/>
            </a:solidFill>
            <a:ln w="12700" cap="rnd" cmpd="sng">
              <a:solidFill>
                <a:srgbClr val="FE9B0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35" name="Freeform 46"/>
            <p:cNvSpPr>
              <a:spLocks/>
            </p:cNvSpPr>
            <p:nvPr/>
          </p:nvSpPr>
          <p:spPr bwMode="auto">
            <a:xfrm>
              <a:off x="1578" y="3233"/>
              <a:ext cx="341" cy="71"/>
            </a:xfrm>
            <a:custGeom>
              <a:avLst/>
              <a:gdLst>
                <a:gd name="T0" fmla="*/ 331 w 341"/>
                <a:gd name="T1" fmla="*/ 2 h 71"/>
                <a:gd name="T2" fmla="*/ 334 w 341"/>
                <a:gd name="T3" fmla="*/ 0 h 71"/>
                <a:gd name="T4" fmla="*/ 0 w 341"/>
                <a:gd name="T5" fmla="*/ 52 h 71"/>
                <a:gd name="T6" fmla="*/ 3 w 341"/>
                <a:gd name="T7" fmla="*/ 70 h 71"/>
                <a:gd name="T8" fmla="*/ 337 w 341"/>
                <a:gd name="T9" fmla="*/ 18 h 71"/>
                <a:gd name="T10" fmla="*/ 340 w 341"/>
                <a:gd name="T11" fmla="*/ 17 h 71"/>
                <a:gd name="T12" fmla="*/ 337 w 341"/>
                <a:gd name="T13" fmla="*/ 18 h 71"/>
                <a:gd name="T14" fmla="*/ 338 w 341"/>
                <a:gd name="T15" fmla="*/ 18 h 71"/>
                <a:gd name="T16" fmla="*/ 340 w 341"/>
                <a:gd name="T17" fmla="*/ 17 h 71"/>
                <a:gd name="T18" fmla="*/ 331 w 341"/>
                <a:gd name="T19" fmla="*/ 2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1"/>
                <a:gd name="T31" fmla="*/ 0 h 71"/>
                <a:gd name="T32" fmla="*/ 341 w 341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1" h="71">
                  <a:moveTo>
                    <a:pt x="331" y="2"/>
                  </a:moveTo>
                  <a:lnTo>
                    <a:pt x="334" y="0"/>
                  </a:lnTo>
                  <a:lnTo>
                    <a:pt x="0" y="52"/>
                  </a:lnTo>
                  <a:lnTo>
                    <a:pt x="3" y="70"/>
                  </a:lnTo>
                  <a:lnTo>
                    <a:pt x="337" y="18"/>
                  </a:lnTo>
                  <a:lnTo>
                    <a:pt x="340" y="17"/>
                  </a:lnTo>
                  <a:lnTo>
                    <a:pt x="337" y="18"/>
                  </a:lnTo>
                  <a:lnTo>
                    <a:pt x="338" y="18"/>
                  </a:lnTo>
                  <a:lnTo>
                    <a:pt x="340" y="17"/>
                  </a:lnTo>
                  <a:lnTo>
                    <a:pt x="331" y="2"/>
                  </a:lnTo>
                </a:path>
              </a:pathLst>
            </a:custGeom>
            <a:solidFill>
              <a:srgbClr val="FFAB00"/>
            </a:solidFill>
            <a:ln w="12700" cap="rnd" cmpd="sng">
              <a:solidFill>
                <a:srgbClr val="FE9B0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36" name="Freeform 47"/>
            <p:cNvSpPr>
              <a:spLocks/>
            </p:cNvSpPr>
            <p:nvPr/>
          </p:nvSpPr>
          <p:spPr bwMode="auto">
            <a:xfrm>
              <a:off x="1915" y="3005"/>
              <a:ext cx="410" cy="241"/>
            </a:xfrm>
            <a:custGeom>
              <a:avLst/>
              <a:gdLst>
                <a:gd name="T0" fmla="*/ 393 w 410"/>
                <a:gd name="T1" fmla="*/ 3 h 241"/>
                <a:gd name="T2" fmla="*/ 397 w 410"/>
                <a:gd name="T3" fmla="*/ 0 h 241"/>
                <a:gd name="T4" fmla="*/ 0 w 410"/>
                <a:gd name="T5" fmla="*/ 224 h 241"/>
                <a:gd name="T6" fmla="*/ 9 w 410"/>
                <a:gd name="T7" fmla="*/ 240 h 241"/>
                <a:gd name="T8" fmla="*/ 406 w 410"/>
                <a:gd name="T9" fmla="*/ 16 h 241"/>
                <a:gd name="T10" fmla="*/ 409 w 410"/>
                <a:gd name="T11" fmla="*/ 13 h 241"/>
                <a:gd name="T12" fmla="*/ 406 w 410"/>
                <a:gd name="T13" fmla="*/ 16 h 241"/>
                <a:gd name="T14" fmla="*/ 408 w 410"/>
                <a:gd name="T15" fmla="*/ 15 h 241"/>
                <a:gd name="T16" fmla="*/ 409 w 410"/>
                <a:gd name="T17" fmla="*/ 13 h 241"/>
                <a:gd name="T18" fmla="*/ 393 w 410"/>
                <a:gd name="T19" fmla="*/ 3 h 2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0"/>
                <a:gd name="T31" fmla="*/ 0 h 241"/>
                <a:gd name="T32" fmla="*/ 410 w 410"/>
                <a:gd name="T33" fmla="*/ 241 h 24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0" h="241">
                  <a:moveTo>
                    <a:pt x="393" y="3"/>
                  </a:moveTo>
                  <a:lnTo>
                    <a:pt x="397" y="0"/>
                  </a:lnTo>
                  <a:lnTo>
                    <a:pt x="0" y="224"/>
                  </a:lnTo>
                  <a:lnTo>
                    <a:pt x="9" y="240"/>
                  </a:lnTo>
                  <a:lnTo>
                    <a:pt x="406" y="16"/>
                  </a:lnTo>
                  <a:lnTo>
                    <a:pt x="409" y="13"/>
                  </a:lnTo>
                  <a:lnTo>
                    <a:pt x="406" y="16"/>
                  </a:lnTo>
                  <a:lnTo>
                    <a:pt x="408" y="15"/>
                  </a:lnTo>
                  <a:lnTo>
                    <a:pt x="409" y="13"/>
                  </a:lnTo>
                  <a:lnTo>
                    <a:pt x="393" y="3"/>
                  </a:lnTo>
                </a:path>
              </a:pathLst>
            </a:custGeom>
            <a:solidFill>
              <a:srgbClr val="FFAB00"/>
            </a:solidFill>
            <a:ln w="12700" cap="rnd" cmpd="sng">
              <a:solidFill>
                <a:srgbClr val="FE9B0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37" name="Freeform 48"/>
            <p:cNvSpPr>
              <a:spLocks/>
            </p:cNvSpPr>
            <p:nvPr/>
          </p:nvSpPr>
          <p:spPr bwMode="auto">
            <a:xfrm>
              <a:off x="2314" y="2458"/>
              <a:ext cx="335" cy="555"/>
            </a:xfrm>
            <a:custGeom>
              <a:avLst/>
              <a:gdLst>
                <a:gd name="T0" fmla="*/ 318 w 335"/>
                <a:gd name="T1" fmla="*/ 0 h 555"/>
                <a:gd name="T2" fmla="*/ 0 w 335"/>
                <a:gd name="T3" fmla="*/ 544 h 555"/>
                <a:gd name="T4" fmla="*/ 16 w 335"/>
                <a:gd name="T5" fmla="*/ 554 h 555"/>
                <a:gd name="T6" fmla="*/ 334 w 335"/>
                <a:gd name="T7" fmla="*/ 10 h 555"/>
                <a:gd name="T8" fmla="*/ 318 w 335"/>
                <a:gd name="T9" fmla="*/ 0 h 5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5"/>
                <a:gd name="T16" fmla="*/ 0 h 555"/>
                <a:gd name="T17" fmla="*/ 335 w 335"/>
                <a:gd name="T18" fmla="*/ 555 h 5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5" h="555">
                  <a:moveTo>
                    <a:pt x="318" y="0"/>
                  </a:moveTo>
                  <a:lnTo>
                    <a:pt x="0" y="544"/>
                  </a:lnTo>
                  <a:lnTo>
                    <a:pt x="16" y="554"/>
                  </a:lnTo>
                  <a:lnTo>
                    <a:pt x="334" y="10"/>
                  </a:lnTo>
                  <a:lnTo>
                    <a:pt x="318" y="0"/>
                  </a:lnTo>
                </a:path>
              </a:pathLst>
            </a:custGeom>
            <a:solidFill>
              <a:srgbClr val="FFAB00"/>
            </a:solidFill>
            <a:ln w="12700" cap="rnd" cmpd="sng">
              <a:solidFill>
                <a:srgbClr val="FE9B0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38" name="Freeform 49"/>
            <p:cNvSpPr>
              <a:spLocks/>
            </p:cNvSpPr>
            <p:nvPr/>
          </p:nvSpPr>
          <p:spPr bwMode="auto">
            <a:xfrm>
              <a:off x="2638" y="1836"/>
              <a:ext cx="414" cy="627"/>
            </a:xfrm>
            <a:custGeom>
              <a:avLst/>
              <a:gdLst>
                <a:gd name="T0" fmla="*/ 397 w 414"/>
                <a:gd name="T1" fmla="*/ 0 h 627"/>
                <a:gd name="T2" fmla="*/ 397 w 414"/>
                <a:gd name="T3" fmla="*/ 1 h 627"/>
                <a:gd name="T4" fmla="*/ 0 w 414"/>
                <a:gd name="T5" fmla="*/ 616 h 627"/>
                <a:gd name="T6" fmla="*/ 16 w 414"/>
                <a:gd name="T7" fmla="*/ 626 h 627"/>
                <a:gd name="T8" fmla="*/ 413 w 414"/>
                <a:gd name="T9" fmla="*/ 11 h 627"/>
                <a:gd name="T10" fmla="*/ 412 w 414"/>
                <a:gd name="T11" fmla="*/ 13 h 627"/>
                <a:gd name="T12" fmla="*/ 397 w 414"/>
                <a:gd name="T13" fmla="*/ 0 h 627"/>
                <a:gd name="T14" fmla="*/ 397 w 414"/>
                <a:gd name="T15" fmla="*/ 1 h 627"/>
                <a:gd name="T16" fmla="*/ 397 w 414"/>
                <a:gd name="T17" fmla="*/ 0 h 6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14"/>
                <a:gd name="T28" fmla="*/ 0 h 627"/>
                <a:gd name="T29" fmla="*/ 414 w 414"/>
                <a:gd name="T30" fmla="*/ 627 h 6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14" h="627">
                  <a:moveTo>
                    <a:pt x="397" y="0"/>
                  </a:moveTo>
                  <a:lnTo>
                    <a:pt x="397" y="1"/>
                  </a:lnTo>
                  <a:lnTo>
                    <a:pt x="0" y="616"/>
                  </a:lnTo>
                  <a:lnTo>
                    <a:pt x="16" y="626"/>
                  </a:lnTo>
                  <a:lnTo>
                    <a:pt x="413" y="11"/>
                  </a:lnTo>
                  <a:lnTo>
                    <a:pt x="412" y="13"/>
                  </a:lnTo>
                  <a:lnTo>
                    <a:pt x="397" y="0"/>
                  </a:lnTo>
                  <a:lnTo>
                    <a:pt x="397" y="1"/>
                  </a:lnTo>
                  <a:lnTo>
                    <a:pt x="397" y="0"/>
                  </a:lnTo>
                </a:path>
              </a:pathLst>
            </a:custGeom>
            <a:solidFill>
              <a:srgbClr val="FFAB00"/>
            </a:solidFill>
            <a:ln w="12700" cap="rnd" cmpd="sng">
              <a:solidFill>
                <a:srgbClr val="FE9B0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39" name="Freeform 50"/>
            <p:cNvSpPr>
              <a:spLocks/>
            </p:cNvSpPr>
            <p:nvPr/>
          </p:nvSpPr>
          <p:spPr bwMode="auto">
            <a:xfrm>
              <a:off x="3041" y="1408"/>
              <a:ext cx="400" cy="436"/>
            </a:xfrm>
            <a:custGeom>
              <a:avLst/>
              <a:gdLst>
                <a:gd name="T0" fmla="*/ 385 w 400"/>
                <a:gd name="T1" fmla="*/ 0 h 436"/>
                <a:gd name="T2" fmla="*/ 0 w 400"/>
                <a:gd name="T3" fmla="*/ 422 h 436"/>
                <a:gd name="T4" fmla="*/ 15 w 400"/>
                <a:gd name="T5" fmla="*/ 435 h 436"/>
                <a:gd name="T6" fmla="*/ 399 w 400"/>
                <a:gd name="T7" fmla="*/ 13 h 436"/>
                <a:gd name="T8" fmla="*/ 385 w 400"/>
                <a:gd name="T9" fmla="*/ 0 h 4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0"/>
                <a:gd name="T16" fmla="*/ 0 h 436"/>
                <a:gd name="T17" fmla="*/ 400 w 400"/>
                <a:gd name="T18" fmla="*/ 436 h 4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0" h="436">
                  <a:moveTo>
                    <a:pt x="385" y="0"/>
                  </a:moveTo>
                  <a:lnTo>
                    <a:pt x="0" y="422"/>
                  </a:lnTo>
                  <a:lnTo>
                    <a:pt x="15" y="435"/>
                  </a:lnTo>
                  <a:lnTo>
                    <a:pt x="399" y="13"/>
                  </a:lnTo>
                  <a:lnTo>
                    <a:pt x="385" y="0"/>
                  </a:lnTo>
                </a:path>
              </a:pathLst>
            </a:custGeom>
            <a:solidFill>
              <a:srgbClr val="FFAB00"/>
            </a:solidFill>
            <a:ln w="12700" cap="rnd" cmpd="sng">
              <a:solidFill>
                <a:srgbClr val="FE9B0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40" name="Freeform 51"/>
            <p:cNvSpPr>
              <a:spLocks/>
            </p:cNvSpPr>
            <p:nvPr/>
          </p:nvSpPr>
          <p:spPr bwMode="auto">
            <a:xfrm>
              <a:off x="3432" y="1014"/>
              <a:ext cx="346" cy="402"/>
            </a:xfrm>
            <a:custGeom>
              <a:avLst/>
              <a:gdLst>
                <a:gd name="T0" fmla="*/ 337 w 346"/>
                <a:gd name="T1" fmla="*/ 0 h 402"/>
                <a:gd name="T2" fmla="*/ 330 w 346"/>
                <a:gd name="T3" fmla="*/ 3 h 402"/>
                <a:gd name="T4" fmla="*/ 0 w 346"/>
                <a:gd name="T5" fmla="*/ 388 h 402"/>
                <a:gd name="T6" fmla="*/ 14 w 346"/>
                <a:gd name="T7" fmla="*/ 401 h 402"/>
                <a:gd name="T8" fmla="*/ 345 w 346"/>
                <a:gd name="T9" fmla="*/ 16 h 402"/>
                <a:gd name="T10" fmla="*/ 339 w 346"/>
                <a:gd name="T11" fmla="*/ 19 h 402"/>
                <a:gd name="T12" fmla="*/ 337 w 346"/>
                <a:gd name="T13" fmla="*/ 0 h 402"/>
                <a:gd name="T14" fmla="*/ 333 w 346"/>
                <a:gd name="T15" fmla="*/ 1 h 402"/>
                <a:gd name="T16" fmla="*/ 330 w 346"/>
                <a:gd name="T17" fmla="*/ 3 h 402"/>
                <a:gd name="T18" fmla="*/ 337 w 346"/>
                <a:gd name="T19" fmla="*/ 0 h 4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6"/>
                <a:gd name="T31" fmla="*/ 0 h 402"/>
                <a:gd name="T32" fmla="*/ 346 w 346"/>
                <a:gd name="T33" fmla="*/ 402 h 4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6" h="402">
                  <a:moveTo>
                    <a:pt x="337" y="0"/>
                  </a:moveTo>
                  <a:lnTo>
                    <a:pt x="330" y="3"/>
                  </a:lnTo>
                  <a:lnTo>
                    <a:pt x="0" y="388"/>
                  </a:lnTo>
                  <a:lnTo>
                    <a:pt x="14" y="401"/>
                  </a:lnTo>
                  <a:lnTo>
                    <a:pt x="345" y="16"/>
                  </a:lnTo>
                  <a:lnTo>
                    <a:pt x="339" y="19"/>
                  </a:lnTo>
                  <a:lnTo>
                    <a:pt x="337" y="0"/>
                  </a:lnTo>
                  <a:lnTo>
                    <a:pt x="333" y="1"/>
                  </a:lnTo>
                  <a:lnTo>
                    <a:pt x="330" y="3"/>
                  </a:lnTo>
                  <a:lnTo>
                    <a:pt x="337" y="0"/>
                  </a:lnTo>
                </a:path>
              </a:pathLst>
            </a:custGeom>
            <a:solidFill>
              <a:srgbClr val="FFAB00"/>
            </a:solidFill>
            <a:ln w="12700" cap="rnd" cmpd="sng">
              <a:solidFill>
                <a:srgbClr val="FE9B0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41" name="Freeform 52"/>
            <p:cNvSpPr>
              <a:spLocks/>
            </p:cNvSpPr>
            <p:nvPr/>
          </p:nvSpPr>
          <p:spPr bwMode="auto">
            <a:xfrm>
              <a:off x="3775" y="945"/>
              <a:ext cx="582" cy="83"/>
            </a:xfrm>
            <a:custGeom>
              <a:avLst/>
              <a:gdLst>
                <a:gd name="T0" fmla="*/ 580 w 582"/>
                <a:gd name="T1" fmla="*/ 0 h 83"/>
                <a:gd name="T2" fmla="*/ 579 w 582"/>
                <a:gd name="T3" fmla="*/ 0 h 83"/>
                <a:gd name="T4" fmla="*/ 0 w 582"/>
                <a:gd name="T5" fmla="*/ 64 h 83"/>
                <a:gd name="T6" fmla="*/ 2 w 582"/>
                <a:gd name="T7" fmla="*/ 82 h 83"/>
                <a:gd name="T8" fmla="*/ 581 w 582"/>
                <a:gd name="T9" fmla="*/ 19 h 83"/>
                <a:gd name="T10" fmla="*/ 580 w 582"/>
                <a:gd name="T11" fmla="*/ 0 h 83"/>
                <a:gd name="T12" fmla="*/ 579 w 582"/>
                <a:gd name="T13" fmla="*/ 0 h 83"/>
                <a:gd name="T14" fmla="*/ 580 w 582"/>
                <a:gd name="T15" fmla="*/ 0 h 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2"/>
                <a:gd name="T25" fmla="*/ 0 h 83"/>
                <a:gd name="T26" fmla="*/ 582 w 582"/>
                <a:gd name="T27" fmla="*/ 83 h 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2" h="83">
                  <a:moveTo>
                    <a:pt x="580" y="0"/>
                  </a:moveTo>
                  <a:lnTo>
                    <a:pt x="579" y="0"/>
                  </a:lnTo>
                  <a:lnTo>
                    <a:pt x="0" y="64"/>
                  </a:lnTo>
                  <a:lnTo>
                    <a:pt x="2" y="82"/>
                  </a:lnTo>
                  <a:lnTo>
                    <a:pt x="581" y="19"/>
                  </a:lnTo>
                  <a:lnTo>
                    <a:pt x="580" y="0"/>
                  </a:lnTo>
                  <a:lnTo>
                    <a:pt x="579" y="0"/>
                  </a:lnTo>
                  <a:lnTo>
                    <a:pt x="580" y="0"/>
                  </a:lnTo>
                </a:path>
              </a:pathLst>
            </a:custGeom>
            <a:solidFill>
              <a:srgbClr val="FFAB00"/>
            </a:solidFill>
            <a:ln w="12700" cap="rnd" cmpd="sng">
              <a:solidFill>
                <a:srgbClr val="FE9B0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042" name="Freeform 53"/>
            <p:cNvSpPr>
              <a:spLocks/>
            </p:cNvSpPr>
            <p:nvPr/>
          </p:nvSpPr>
          <p:spPr bwMode="auto">
            <a:xfrm>
              <a:off x="4361" y="926"/>
              <a:ext cx="353" cy="34"/>
            </a:xfrm>
            <a:custGeom>
              <a:avLst/>
              <a:gdLst>
                <a:gd name="T0" fmla="*/ 352 w 353"/>
                <a:gd name="T1" fmla="*/ 8 h 34"/>
                <a:gd name="T2" fmla="*/ 352 w 353"/>
                <a:gd name="T3" fmla="*/ 0 h 34"/>
                <a:gd name="T4" fmla="*/ 0 w 353"/>
                <a:gd name="T5" fmla="*/ 16 h 34"/>
                <a:gd name="T6" fmla="*/ 1 w 353"/>
                <a:gd name="T7" fmla="*/ 33 h 34"/>
                <a:gd name="T8" fmla="*/ 352 w 353"/>
                <a:gd name="T9" fmla="*/ 16 h 34"/>
                <a:gd name="T10" fmla="*/ 352 w 353"/>
                <a:gd name="T11" fmla="*/ 8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3"/>
                <a:gd name="T19" fmla="*/ 0 h 34"/>
                <a:gd name="T20" fmla="*/ 353 w 35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3" h="34">
                  <a:moveTo>
                    <a:pt x="352" y="8"/>
                  </a:moveTo>
                  <a:lnTo>
                    <a:pt x="352" y="0"/>
                  </a:lnTo>
                  <a:lnTo>
                    <a:pt x="0" y="16"/>
                  </a:lnTo>
                  <a:lnTo>
                    <a:pt x="1" y="33"/>
                  </a:lnTo>
                  <a:lnTo>
                    <a:pt x="352" y="16"/>
                  </a:lnTo>
                  <a:lnTo>
                    <a:pt x="352" y="8"/>
                  </a:lnTo>
                </a:path>
              </a:pathLst>
            </a:custGeom>
            <a:solidFill>
              <a:srgbClr val="FFAB00"/>
            </a:solidFill>
            <a:ln w="12700" cap="rnd" cmpd="sng">
              <a:solidFill>
                <a:srgbClr val="FE9B0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IN" sz="2000" smtClean="0">
                <a:solidFill>
                  <a:prstClr val="black"/>
                </a:solidFill>
                <a:latin typeface="Times New Roman" pitchFamily="18" charset="0"/>
                <a:ea typeface="新細明體" pitchFamily="18" charset="-120"/>
              </a:endParaRPr>
            </a:p>
          </p:txBody>
        </p:sp>
      </p:grpSp>
      <p:sp>
        <p:nvSpPr>
          <p:cNvPr id="42010" name="Freeform 54"/>
          <p:cNvSpPr>
            <a:spLocks/>
          </p:cNvSpPr>
          <p:nvPr/>
        </p:nvSpPr>
        <p:spPr bwMode="auto">
          <a:xfrm>
            <a:off x="4943475" y="5318125"/>
            <a:ext cx="115888" cy="241300"/>
          </a:xfrm>
          <a:custGeom>
            <a:avLst/>
            <a:gdLst>
              <a:gd name="T0" fmla="*/ 75 w 82"/>
              <a:gd name="T1" fmla="*/ 3 h 152"/>
              <a:gd name="T2" fmla="*/ 70 w 82"/>
              <a:gd name="T3" fmla="*/ 0 h 152"/>
              <a:gd name="T4" fmla="*/ 0 w 82"/>
              <a:gd name="T5" fmla="*/ 145 h 152"/>
              <a:gd name="T6" fmla="*/ 11 w 82"/>
              <a:gd name="T7" fmla="*/ 151 h 152"/>
              <a:gd name="T8" fmla="*/ 81 w 82"/>
              <a:gd name="T9" fmla="*/ 5 h 152"/>
              <a:gd name="T10" fmla="*/ 75 w 82"/>
              <a:gd name="T11" fmla="*/ 3 h 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"/>
              <a:gd name="T19" fmla="*/ 0 h 152"/>
              <a:gd name="T20" fmla="*/ 82 w 82"/>
              <a:gd name="T21" fmla="*/ 152 h 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" h="152">
                <a:moveTo>
                  <a:pt x="75" y="3"/>
                </a:moveTo>
                <a:lnTo>
                  <a:pt x="70" y="0"/>
                </a:lnTo>
                <a:lnTo>
                  <a:pt x="0" y="145"/>
                </a:lnTo>
                <a:lnTo>
                  <a:pt x="11" y="151"/>
                </a:lnTo>
                <a:lnTo>
                  <a:pt x="81" y="5"/>
                </a:lnTo>
                <a:lnTo>
                  <a:pt x="75" y="3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2011" name="Freeform 55"/>
          <p:cNvSpPr>
            <a:spLocks/>
          </p:cNvSpPr>
          <p:nvPr/>
        </p:nvSpPr>
        <p:spPr bwMode="auto">
          <a:xfrm>
            <a:off x="5022850" y="5327650"/>
            <a:ext cx="114300" cy="231775"/>
          </a:xfrm>
          <a:custGeom>
            <a:avLst/>
            <a:gdLst>
              <a:gd name="T0" fmla="*/ 75 w 82"/>
              <a:gd name="T1" fmla="*/ 3 h 146"/>
              <a:gd name="T2" fmla="*/ 71 w 82"/>
              <a:gd name="T3" fmla="*/ 0 h 146"/>
              <a:gd name="T4" fmla="*/ 0 w 82"/>
              <a:gd name="T5" fmla="*/ 139 h 146"/>
              <a:gd name="T6" fmla="*/ 10 w 82"/>
              <a:gd name="T7" fmla="*/ 145 h 146"/>
              <a:gd name="T8" fmla="*/ 81 w 82"/>
              <a:gd name="T9" fmla="*/ 6 h 146"/>
              <a:gd name="T10" fmla="*/ 75 w 82"/>
              <a:gd name="T11" fmla="*/ 3 h 1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"/>
              <a:gd name="T19" fmla="*/ 0 h 146"/>
              <a:gd name="T20" fmla="*/ 82 w 82"/>
              <a:gd name="T21" fmla="*/ 146 h 1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" h="146">
                <a:moveTo>
                  <a:pt x="75" y="3"/>
                </a:moveTo>
                <a:lnTo>
                  <a:pt x="71" y="0"/>
                </a:lnTo>
                <a:lnTo>
                  <a:pt x="0" y="139"/>
                </a:lnTo>
                <a:lnTo>
                  <a:pt x="10" y="145"/>
                </a:lnTo>
                <a:lnTo>
                  <a:pt x="81" y="6"/>
                </a:lnTo>
                <a:lnTo>
                  <a:pt x="75" y="3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2012" name="Freeform 56"/>
          <p:cNvSpPr>
            <a:spLocks/>
          </p:cNvSpPr>
          <p:nvPr/>
        </p:nvSpPr>
        <p:spPr bwMode="auto">
          <a:xfrm>
            <a:off x="2379663" y="1839913"/>
            <a:ext cx="1987550" cy="266700"/>
          </a:xfrm>
          <a:custGeom>
            <a:avLst/>
            <a:gdLst>
              <a:gd name="T0" fmla="*/ 0 w 1408"/>
              <a:gd name="T1" fmla="*/ 167 h 168"/>
              <a:gd name="T2" fmla="*/ 1276 w 1408"/>
              <a:gd name="T3" fmla="*/ 167 h 168"/>
              <a:gd name="T4" fmla="*/ 1297 w 1408"/>
              <a:gd name="T5" fmla="*/ 115 h 168"/>
              <a:gd name="T6" fmla="*/ 1341 w 1408"/>
              <a:gd name="T7" fmla="*/ 95 h 168"/>
              <a:gd name="T8" fmla="*/ 1357 w 1408"/>
              <a:gd name="T9" fmla="*/ 42 h 168"/>
              <a:gd name="T10" fmla="*/ 1407 w 1408"/>
              <a:gd name="T11" fmla="*/ 0 h 168"/>
              <a:gd name="T12" fmla="*/ 0 w 1408"/>
              <a:gd name="T13" fmla="*/ 0 h 168"/>
              <a:gd name="T14" fmla="*/ 0 w 1408"/>
              <a:gd name="T15" fmla="*/ 167 h 1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08"/>
              <a:gd name="T25" fmla="*/ 0 h 168"/>
              <a:gd name="T26" fmla="*/ 1408 w 1408"/>
              <a:gd name="T27" fmla="*/ 168 h 1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08" h="168">
                <a:moveTo>
                  <a:pt x="0" y="167"/>
                </a:moveTo>
                <a:lnTo>
                  <a:pt x="1276" y="167"/>
                </a:lnTo>
                <a:lnTo>
                  <a:pt x="1297" y="115"/>
                </a:lnTo>
                <a:lnTo>
                  <a:pt x="1341" y="95"/>
                </a:lnTo>
                <a:lnTo>
                  <a:pt x="1357" y="42"/>
                </a:lnTo>
                <a:lnTo>
                  <a:pt x="1407" y="0"/>
                </a:lnTo>
                <a:lnTo>
                  <a:pt x="0" y="0"/>
                </a:lnTo>
                <a:lnTo>
                  <a:pt x="0" y="167"/>
                </a:lnTo>
              </a:path>
            </a:pathLst>
          </a:custGeom>
          <a:solidFill>
            <a:srgbClr val="00CC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2013" name="Rectangle 57"/>
          <p:cNvSpPr>
            <a:spLocks noChangeArrowheads="1"/>
          </p:cNvSpPr>
          <p:nvPr/>
        </p:nvSpPr>
        <p:spPr bwMode="auto">
          <a:xfrm>
            <a:off x="2711450" y="1801813"/>
            <a:ext cx="14573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b="1" smtClean="0">
                <a:solidFill>
                  <a:srgbClr val="FFFFFF"/>
                </a:solidFill>
                <a:latin typeface="ZapfHumnst BT" charset="0"/>
              </a:rPr>
              <a:t>Symptoms</a:t>
            </a:r>
          </a:p>
        </p:txBody>
      </p:sp>
      <p:sp>
        <p:nvSpPr>
          <p:cNvPr id="42014" name="Rectangle 60"/>
          <p:cNvSpPr>
            <a:spLocks noChangeArrowheads="1"/>
          </p:cNvSpPr>
          <p:nvPr/>
        </p:nvSpPr>
        <p:spPr bwMode="auto">
          <a:xfrm>
            <a:off x="6675438" y="1304925"/>
            <a:ext cx="1179512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b="1" smtClean="0">
                <a:solidFill>
                  <a:srgbClr val="FFFFFF"/>
                </a:solidFill>
                <a:latin typeface="ZapfHumnst BT" charset="0"/>
              </a:rPr>
              <a:t>anti-HCV</a:t>
            </a:r>
          </a:p>
        </p:txBody>
      </p:sp>
      <p:sp>
        <p:nvSpPr>
          <p:cNvPr id="42015" name="Rectangle 61"/>
          <p:cNvSpPr>
            <a:spLocks noChangeArrowheads="1"/>
          </p:cNvSpPr>
          <p:nvPr/>
        </p:nvSpPr>
        <p:spPr bwMode="auto">
          <a:xfrm>
            <a:off x="6678613" y="4033838"/>
            <a:ext cx="1181100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b="1" smtClean="0">
                <a:solidFill>
                  <a:srgbClr val="FFFFFF"/>
                </a:solidFill>
                <a:latin typeface="ZapfHumnst BT" charset="0"/>
              </a:rPr>
              <a:t>ALT</a:t>
            </a:r>
          </a:p>
        </p:txBody>
      </p:sp>
      <p:sp>
        <p:nvSpPr>
          <p:cNvPr id="42016" name="Rectangle 62"/>
          <p:cNvSpPr>
            <a:spLocks noChangeArrowheads="1"/>
          </p:cNvSpPr>
          <p:nvPr/>
        </p:nvSpPr>
        <p:spPr bwMode="auto">
          <a:xfrm>
            <a:off x="4067175" y="5054600"/>
            <a:ext cx="118110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b="1" smtClean="0">
                <a:solidFill>
                  <a:srgbClr val="FFFFFF"/>
                </a:solidFill>
                <a:latin typeface="ZapfHumnst BT" charset="0"/>
              </a:rPr>
              <a:t>Normal</a:t>
            </a:r>
          </a:p>
        </p:txBody>
      </p:sp>
      <p:sp>
        <p:nvSpPr>
          <p:cNvPr id="42017" name="Rectangle 63"/>
          <p:cNvSpPr>
            <a:spLocks noChangeArrowheads="1"/>
          </p:cNvSpPr>
          <p:nvPr/>
        </p:nvSpPr>
        <p:spPr bwMode="auto">
          <a:xfrm>
            <a:off x="1503363" y="5549900"/>
            <a:ext cx="341312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0</a:t>
            </a:r>
          </a:p>
        </p:txBody>
      </p:sp>
      <p:sp>
        <p:nvSpPr>
          <p:cNvPr id="42018" name="Rectangle 64"/>
          <p:cNvSpPr>
            <a:spLocks noChangeArrowheads="1"/>
          </p:cNvSpPr>
          <p:nvPr/>
        </p:nvSpPr>
        <p:spPr bwMode="auto">
          <a:xfrm>
            <a:off x="1976438" y="5549900"/>
            <a:ext cx="341312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1</a:t>
            </a:r>
          </a:p>
        </p:txBody>
      </p:sp>
      <p:sp>
        <p:nvSpPr>
          <p:cNvPr id="42019" name="Rectangle 65"/>
          <p:cNvSpPr>
            <a:spLocks noChangeArrowheads="1"/>
          </p:cNvSpPr>
          <p:nvPr/>
        </p:nvSpPr>
        <p:spPr bwMode="auto">
          <a:xfrm>
            <a:off x="2513013" y="5549900"/>
            <a:ext cx="33972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2</a:t>
            </a:r>
          </a:p>
        </p:txBody>
      </p:sp>
      <p:sp>
        <p:nvSpPr>
          <p:cNvPr id="42020" name="Rectangle 66"/>
          <p:cNvSpPr>
            <a:spLocks noChangeArrowheads="1"/>
          </p:cNvSpPr>
          <p:nvPr/>
        </p:nvSpPr>
        <p:spPr bwMode="auto">
          <a:xfrm>
            <a:off x="3027363" y="5549900"/>
            <a:ext cx="341312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3</a:t>
            </a:r>
          </a:p>
        </p:txBody>
      </p:sp>
      <p:sp>
        <p:nvSpPr>
          <p:cNvPr id="42021" name="Rectangle 67"/>
          <p:cNvSpPr>
            <a:spLocks noChangeArrowheads="1"/>
          </p:cNvSpPr>
          <p:nvPr/>
        </p:nvSpPr>
        <p:spPr bwMode="auto">
          <a:xfrm>
            <a:off x="3559175" y="5549900"/>
            <a:ext cx="338138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4</a:t>
            </a:r>
          </a:p>
        </p:txBody>
      </p:sp>
      <p:sp>
        <p:nvSpPr>
          <p:cNvPr id="42022" name="Rectangle 68"/>
          <p:cNvSpPr>
            <a:spLocks noChangeArrowheads="1"/>
          </p:cNvSpPr>
          <p:nvPr/>
        </p:nvSpPr>
        <p:spPr bwMode="auto">
          <a:xfrm>
            <a:off x="4076700" y="5549900"/>
            <a:ext cx="341313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5</a:t>
            </a:r>
          </a:p>
        </p:txBody>
      </p:sp>
      <p:sp>
        <p:nvSpPr>
          <p:cNvPr id="42023" name="Rectangle 69"/>
          <p:cNvSpPr>
            <a:spLocks noChangeArrowheads="1"/>
          </p:cNvSpPr>
          <p:nvPr/>
        </p:nvSpPr>
        <p:spPr bwMode="auto">
          <a:xfrm>
            <a:off x="4597400" y="5543550"/>
            <a:ext cx="341313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6</a:t>
            </a:r>
          </a:p>
        </p:txBody>
      </p:sp>
      <p:sp>
        <p:nvSpPr>
          <p:cNvPr id="42024" name="Rectangle 70"/>
          <p:cNvSpPr>
            <a:spLocks noChangeArrowheads="1"/>
          </p:cNvSpPr>
          <p:nvPr/>
        </p:nvSpPr>
        <p:spPr bwMode="auto">
          <a:xfrm>
            <a:off x="5122863" y="5543550"/>
            <a:ext cx="341312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1</a:t>
            </a:r>
          </a:p>
        </p:txBody>
      </p:sp>
      <p:sp>
        <p:nvSpPr>
          <p:cNvPr id="42025" name="Rectangle 71"/>
          <p:cNvSpPr>
            <a:spLocks noChangeArrowheads="1"/>
          </p:cNvSpPr>
          <p:nvPr/>
        </p:nvSpPr>
        <p:spPr bwMode="auto">
          <a:xfrm>
            <a:off x="5613400" y="5543550"/>
            <a:ext cx="341313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2</a:t>
            </a:r>
          </a:p>
        </p:txBody>
      </p:sp>
      <p:sp>
        <p:nvSpPr>
          <p:cNvPr id="42026" name="Rectangle 72"/>
          <p:cNvSpPr>
            <a:spLocks noChangeArrowheads="1"/>
          </p:cNvSpPr>
          <p:nvPr/>
        </p:nvSpPr>
        <p:spPr bwMode="auto">
          <a:xfrm>
            <a:off x="6138863" y="5543550"/>
            <a:ext cx="341312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3</a:t>
            </a:r>
          </a:p>
        </p:txBody>
      </p:sp>
      <p:sp>
        <p:nvSpPr>
          <p:cNvPr id="42027" name="Rectangle 73"/>
          <p:cNvSpPr>
            <a:spLocks noChangeArrowheads="1"/>
          </p:cNvSpPr>
          <p:nvPr/>
        </p:nvSpPr>
        <p:spPr bwMode="auto">
          <a:xfrm>
            <a:off x="6662738" y="5543550"/>
            <a:ext cx="341312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000" b="1" smtClean="0">
                <a:solidFill>
                  <a:srgbClr val="FFFFFF"/>
                </a:solidFill>
                <a:latin typeface="ZapfHumnst BT" charset="0"/>
              </a:rPr>
              <a:t>4</a:t>
            </a:r>
          </a:p>
        </p:txBody>
      </p:sp>
      <p:sp>
        <p:nvSpPr>
          <p:cNvPr id="42028" name="Rectangle 78"/>
          <p:cNvSpPr>
            <a:spLocks noChangeArrowheads="1"/>
          </p:cNvSpPr>
          <p:nvPr/>
        </p:nvSpPr>
        <p:spPr bwMode="auto">
          <a:xfrm>
            <a:off x="2133600" y="152400"/>
            <a:ext cx="548005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3600" b="1" smtClean="0">
                <a:solidFill>
                  <a:srgbClr val="FAFD00"/>
                </a:solidFill>
                <a:latin typeface="ZapfHumnst Dm BT" charset="0"/>
              </a:rPr>
              <a:t>Hepatitis C Virus Infection</a:t>
            </a:r>
            <a:endParaRPr lang="en-US" altLang="zh-TW" sz="3600" smtClean="0">
              <a:solidFill>
                <a:srgbClr val="FAFD00"/>
              </a:solidFill>
              <a:latin typeface="ZapfHumnst Dm BT" charset="0"/>
            </a:endParaRPr>
          </a:p>
        </p:txBody>
      </p:sp>
      <p:sp>
        <p:nvSpPr>
          <p:cNvPr id="42029" name="Text Box 79"/>
          <p:cNvSpPr txBox="1">
            <a:spLocks noChangeArrowheads="1"/>
          </p:cNvSpPr>
          <p:nvPr/>
        </p:nvSpPr>
        <p:spPr bwMode="auto">
          <a:xfrm>
            <a:off x="2709863" y="762000"/>
            <a:ext cx="5283200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3000" smtClean="0">
                <a:solidFill>
                  <a:srgbClr val="FAFD00"/>
                </a:solidFill>
                <a:latin typeface="ZapfHumnst Dm BT" charset="0"/>
              </a:rPr>
              <a:t>Typical Serologic Course</a:t>
            </a:r>
          </a:p>
        </p:txBody>
      </p:sp>
      <p:sp>
        <p:nvSpPr>
          <p:cNvPr id="42030" name="Text Box 80"/>
          <p:cNvSpPr txBox="1">
            <a:spLocks noChangeArrowheads="1"/>
          </p:cNvSpPr>
          <p:nvPr/>
        </p:nvSpPr>
        <p:spPr bwMode="auto">
          <a:xfrm>
            <a:off x="541338" y="2514600"/>
            <a:ext cx="9493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2400" b="1" smtClean="0">
                <a:solidFill>
                  <a:srgbClr val="FAFD00"/>
                </a:solidFill>
                <a:latin typeface="ZapfHumnst BT" charset="0"/>
              </a:rPr>
              <a:t>Titre</a:t>
            </a:r>
          </a:p>
        </p:txBody>
      </p:sp>
      <p:sp>
        <p:nvSpPr>
          <p:cNvPr id="42031" name="Text Box 81"/>
          <p:cNvSpPr txBox="1">
            <a:spLocks noChangeArrowheads="1"/>
          </p:cNvSpPr>
          <p:nvPr/>
        </p:nvSpPr>
        <p:spPr bwMode="auto">
          <a:xfrm>
            <a:off x="2844800" y="5791200"/>
            <a:ext cx="1016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2000" b="1" smtClean="0">
                <a:solidFill>
                  <a:srgbClr val="FE9B03"/>
                </a:solidFill>
                <a:latin typeface="ZapfHumnst BT" charset="0"/>
              </a:rPr>
              <a:t>Months</a:t>
            </a:r>
          </a:p>
        </p:txBody>
      </p:sp>
      <p:sp>
        <p:nvSpPr>
          <p:cNvPr id="42032" name="Text Box 82"/>
          <p:cNvSpPr txBox="1">
            <a:spLocks noChangeArrowheads="1"/>
          </p:cNvSpPr>
          <p:nvPr/>
        </p:nvSpPr>
        <p:spPr bwMode="auto">
          <a:xfrm>
            <a:off x="5486400" y="5791200"/>
            <a:ext cx="1150938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b="1" smtClean="0">
                <a:solidFill>
                  <a:srgbClr val="FE9B03"/>
                </a:solidFill>
                <a:latin typeface="ZapfHumnst BT" charset="0"/>
              </a:rPr>
              <a:t>Years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TW" altLang="en-US" sz="2400" smtClean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42033" name="Text Box 83"/>
          <p:cNvSpPr txBox="1">
            <a:spLocks noChangeArrowheads="1"/>
          </p:cNvSpPr>
          <p:nvPr/>
        </p:nvSpPr>
        <p:spPr bwMode="auto">
          <a:xfrm>
            <a:off x="3124200" y="6172200"/>
            <a:ext cx="2971800" cy="9683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smtClean="0">
                <a:solidFill>
                  <a:srgbClr val="FAFD00"/>
                </a:solidFill>
                <a:latin typeface="ZapfHumnst BT" charset="0"/>
              </a:rPr>
              <a:t>Time after Exposure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TW" altLang="en-US" sz="2400" smtClean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TREATMENT :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764704"/>
            <a:ext cx="8363272" cy="568863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800" dirty="0" smtClean="0"/>
              <a:t>Interferon  alone  effective in 10-20% 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Interferon with </a:t>
            </a:r>
            <a:r>
              <a:rPr lang="en-US" sz="2800" dirty="0" err="1" smtClean="0"/>
              <a:t>Ribavirin</a:t>
            </a:r>
            <a:r>
              <a:rPr lang="en-US" sz="2800" dirty="0" smtClean="0"/>
              <a:t>  effective in 30-50%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New therapeutic agents : 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 </a:t>
            </a:r>
            <a:r>
              <a:rPr lang="en-US" sz="2800" dirty="0" err="1" smtClean="0"/>
              <a:t>Telaprevir</a:t>
            </a:r>
            <a:endParaRPr lang="en-US" sz="2800" dirty="0" smtClean="0"/>
          </a:p>
          <a:p>
            <a:pPr lvl="1">
              <a:buFont typeface="Wingdings" pitchFamily="2" charset="2"/>
              <a:buChar char="ü"/>
            </a:pPr>
            <a:r>
              <a:rPr lang="en-US" sz="2800" dirty="0" err="1" smtClean="0"/>
              <a:t>boceprevir</a:t>
            </a:r>
            <a:endParaRPr lang="en-US" sz="2800" b="1" dirty="0" smtClean="0">
              <a:solidFill>
                <a:srgbClr val="7030A0"/>
              </a:solidFill>
              <a:latin typeface="+mj-lt"/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7030A0"/>
                </a:solidFill>
                <a:latin typeface="+mj-lt"/>
              </a:rPr>
              <a:t>PREVENTION &amp; CONTROL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Screening blood donors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Virus inactivation in plasma derived products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Promotion of </a:t>
            </a:r>
            <a:r>
              <a:rPr lang="en-US" sz="2800" dirty="0" err="1" smtClean="0"/>
              <a:t>behaviour</a:t>
            </a:r>
            <a:r>
              <a:rPr lang="en-US" sz="2800" dirty="0" smtClean="0"/>
              <a:t> change</a:t>
            </a:r>
            <a:endParaRPr lang="en-IN" sz="2800" dirty="0" smtClean="0"/>
          </a:p>
        </p:txBody>
      </p:sp>
      <p:pic>
        <p:nvPicPr>
          <p:cNvPr id="27650" name="Picture 2" descr="C:\Users\Sony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7593" y="5229200"/>
            <a:ext cx="1656407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6000" dirty="0" smtClean="0"/>
              <a:t>HEPATITIS D</a:t>
            </a:r>
            <a:endParaRPr lang="en-IN" sz="6000" dirty="0"/>
          </a:p>
        </p:txBody>
      </p:sp>
      <p:pic>
        <p:nvPicPr>
          <p:cNvPr id="18434" name="Picture 2" descr="C:\Users\Sony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6668" y="4653136"/>
            <a:ext cx="2367328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>
            <p:ph/>
          </p:nvPr>
        </p:nvGraphicFramePr>
        <p:xfrm>
          <a:off x="179512" y="260648"/>
          <a:ext cx="8784976" cy="6236841"/>
        </p:xfrm>
        <a:graphic>
          <a:graphicData uri="http://schemas.openxmlformats.org/presentationml/2006/ole">
            <p:oleObj spid="_x0000_s31746" name="PhotoSuite Image" r:id="rId3" imgW="10277640" imgH="6848640" progId="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179512" y="6237312"/>
            <a:ext cx="1260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err="1" smtClean="0"/>
              <a:t>Source:CDC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MAGNITUDE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GLOBAL: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Global pattern corresponds to prevalence of HBV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Highest prevalence in Amazon basin &amp; Romania(20% of chronic HBV &amp; 90% of HBV-chronic liver disease)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Moderate prevalence-Spain, northern Italy, Turkey &amp; Egypt(asymptomatic HBVcarriers10-20% &amp; 30-50% of HBV-chronic liver disease)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Low prevalence-southeast Asia &amp; china</a:t>
            </a:r>
          </a:p>
          <a:p>
            <a:r>
              <a:rPr lang="en-US" dirty="0" smtClean="0"/>
              <a:t>INDIA: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Acute hepatitis-10.7- &gt; 30%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Chronic hepatitis-8-21%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Cirrhosis-15-19%: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25602" name="Picture 2" descr="C:\Users\Sony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8871" y="5661249"/>
            <a:ext cx="1795129" cy="1196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EPIDEMIOLOGICAL DETERMINANTS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908720"/>
            <a:ext cx="8496944" cy="5616624"/>
          </a:xfrm>
        </p:spPr>
        <p:txBody>
          <a:bodyPr>
            <a:normAutofit/>
          </a:bodyPr>
          <a:lstStyle/>
          <a:p>
            <a:r>
              <a:rPr lang="en-US" dirty="0" smtClean="0"/>
              <a:t>AGENT: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RNA virus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Satellite virus or sub viral agent</a:t>
            </a:r>
          </a:p>
          <a:p>
            <a:r>
              <a:rPr lang="en-US" dirty="0" smtClean="0"/>
              <a:t>HOST: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high risk group</a:t>
            </a:r>
          </a:p>
          <a:p>
            <a:r>
              <a:rPr lang="en-US" dirty="0" smtClean="0"/>
              <a:t>MODE OF TRANSMISSION: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 </a:t>
            </a:r>
            <a:r>
              <a:rPr lang="en-US" sz="2800" dirty="0" err="1" smtClean="0"/>
              <a:t>Parenteral</a:t>
            </a:r>
            <a:r>
              <a:rPr lang="en-US" sz="2800" dirty="0" smtClean="0"/>
              <a:t> route 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 </a:t>
            </a:r>
            <a:r>
              <a:rPr lang="en-US" sz="2800" dirty="0" err="1" smtClean="0"/>
              <a:t>Perinatal</a:t>
            </a:r>
            <a:r>
              <a:rPr lang="en-US" sz="2800" dirty="0" smtClean="0"/>
              <a:t> route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 Sexual transmission</a:t>
            </a:r>
            <a:endParaRPr lang="en-US" dirty="0" smtClean="0"/>
          </a:p>
          <a:p>
            <a:r>
              <a:rPr lang="en-US" dirty="0" smtClean="0"/>
              <a:t>INCUBATION PERIOD: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30-180 days</a:t>
            </a:r>
          </a:p>
          <a:p>
            <a:pPr>
              <a:buNone/>
            </a:pPr>
            <a:endParaRPr lang="en-IN" dirty="0"/>
          </a:p>
        </p:txBody>
      </p:sp>
      <p:pic>
        <p:nvPicPr>
          <p:cNvPr id="4" name="Picture 3" descr="C:\Users\Sony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445224"/>
            <a:ext cx="1619672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49006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CLINICAL FEATURES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836712"/>
            <a:ext cx="8363272" cy="51830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Co-infection: 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Simultaneous </a:t>
            </a:r>
            <a:r>
              <a:rPr lang="en-US" sz="2800" dirty="0" err="1" smtClean="0"/>
              <a:t>infcetion</a:t>
            </a:r>
            <a:r>
              <a:rPr lang="en-US" sz="2800" dirty="0" smtClean="0"/>
              <a:t> 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Acute form of HBV &amp; HDV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Self limiting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Chronic form -&lt; 5%</a:t>
            </a:r>
          </a:p>
          <a:p>
            <a:pPr>
              <a:buNone/>
            </a:pPr>
            <a:r>
              <a:rPr lang="en-US" sz="2800" dirty="0" smtClean="0"/>
              <a:t>Super infection: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HDV infection of chronically infected HBV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Severe acute hepatitis – chronic hepatitis (80%)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Associated – </a:t>
            </a:r>
            <a:r>
              <a:rPr lang="en-US" sz="2800" dirty="0" err="1" smtClean="0"/>
              <a:t>fulminant</a:t>
            </a:r>
            <a:r>
              <a:rPr lang="en-US" sz="2800" dirty="0" smtClean="0"/>
              <a:t> acute hepatitis, severe chronic active hepatitis-cirrhosis</a:t>
            </a:r>
            <a:endParaRPr lang="en-IN" sz="2800" dirty="0"/>
          </a:p>
        </p:txBody>
      </p:sp>
      <p:pic>
        <p:nvPicPr>
          <p:cNvPr id="4" name="Picture 3" descr="C:\Users\Sony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229200"/>
            <a:ext cx="1619672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76136" name="Rectangle 8"/>
          <p:cNvSpPr>
            <a:spLocks noChangeArrowheads="1"/>
          </p:cNvSpPr>
          <p:nvPr/>
        </p:nvSpPr>
        <p:spPr bwMode="auto">
          <a:xfrm>
            <a:off x="1760538" y="5486400"/>
            <a:ext cx="8467725" cy="137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90488" tIns="44450" rIns="90488" bIns="4445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4400">
                <a:solidFill>
                  <a:prstClr val="white"/>
                </a:solidFill>
                <a:latin typeface="ZapfHumnst BT" charset="0"/>
              </a:rPr>
              <a:t/>
            </a:r>
            <a:br>
              <a:rPr lang="zh-TW" altLang="en-US" sz="4400">
                <a:solidFill>
                  <a:prstClr val="white"/>
                </a:solidFill>
                <a:latin typeface="ZapfHumnst BT" charset="0"/>
              </a:rPr>
            </a:br>
            <a:endParaRPr lang="zh-TW" altLang="en-US" sz="4400">
              <a:solidFill>
                <a:prstClr val="white"/>
              </a:solidFill>
              <a:latin typeface="ZapfHumnst BT" charset="0"/>
            </a:endParaRPr>
          </a:p>
        </p:txBody>
      </p:sp>
      <p:sp>
        <p:nvSpPr>
          <p:cNvPr id="176137" name="Rectangle 9"/>
          <p:cNvSpPr>
            <a:spLocks noChangeArrowheads="1"/>
          </p:cNvSpPr>
          <p:nvPr/>
        </p:nvSpPr>
        <p:spPr bwMode="auto">
          <a:xfrm>
            <a:off x="677863" y="6096000"/>
            <a:ext cx="8466137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90488" tIns="44450" rIns="90488" bIns="4445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4400">
                <a:solidFill>
                  <a:prstClr val="white"/>
                </a:solidFill>
                <a:latin typeface="ZapfHumnst BT" charset="0"/>
              </a:rPr>
              <a:t/>
            </a:r>
            <a:br>
              <a:rPr lang="zh-TW" altLang="en-US" sz="4400">
                <a:solidFill>
                  <a:prstClr val="white"/>
                </a:solidFill>
                <a:latin typeface="ZapfHumnst BT" charset="0"/>
              </a:rPr>
            </a:br>
            <a:endParaRPr lang="zh-TW" altLang="en-US" sz="4400">
              <a:solidFill>
                <a:prstClr val="white"/>
              </a:solidFill>
              <a:latin typeface="ZapfHumnst BT" charset="0"/>
            </a:endParaRP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6811963" y="3044825"/>
            <a:ext cx="1179512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smtClean="0">
                <a:solidFill>
                  <a:prstClr val="white"/>
                </a:solidFill>
                <a:latin typeface="ZapfHumnst BT" charset="0"/>
              </a:rPr>
              <a:t>anti-HBs</a:t>
            </a:r>
            <a:endParaRPr lang="en-US" altLang="zh-TW" sz="2000" b="1" smtClean="0">
              <a:solidFill>
                <a:prstClr val="white"/>
              </a:solidFill>
              <a:latin typeface="ZapfHumnst BT" charset="0"/>
            </a:endParaRPr>
          </a:p>
        </p:txBody>
      </p:sp>
      <p:sp>
        <p:nvSpPr>
          <p:cNvPr id="51211" name="Freeform 11"/>
          <p:cNvSpPr>
            <a:spLocks/>
          </p:cNvSpPr>
          <p:nvPr/>
        </p:nvSpPr>
        <p:spPr bwMode="auto">
          <a:xfrm>
            <a:off x="1149350" y="1308100"/>
            <a:ext cx="23813" cy="4787900"/>
          </a:xfrm>
          <a:custGeom>
            <a:avLst/>
            <a:gdLst>
              <a:gd name="T0" fmla="*/ 7 w 17"/>
              <a:gd name="T1" fmla="*/ 2994 h 3016"/>
              <a:gd name="T2" fmla="*/ 16 w 17"/>
              <a:gd name="T3" fmla="*/ 3005 h 3016"/>
              <a:gd name="T4" fmla="*/ 16 w 17"/>
              <a:gd name="T5" fmla="*/ 0 h 3016"/>
              <a:gd name="T6" fmla="*/ 0 w 17"/>
              <a:gd name="T7" fmla="*/ 0 h 3016"/>
              <a:gd name="T8" fmla="*/ 0 w 17"/>
              <a:gd name="T9" fmla="*/ 3005 h 3016"/>
              <a:gd name="T10" fmla="*/ 7 w 17"/>
              <a:gd name="T11" fmla="*/ 3015 h 3016"/>
              <a:gd name="T12" fmla="*/ 0 w 17"/>
              <a:gd name="T13" fmla="*/ 3005 h 3016"/>
              <a:gd name="T14" fmla="*/ 0 w 17"/>
              <a:gd name="T15" fmla="*/ 3015 h 3016"/>
              <a:gd name="T16" fmla="*/ 7 w 17"/>
              <a:gd name="T17" fmla="*/ 3015 h 3016"/>
              <a:gd name="T18" fmla="*/ 7 w 17"/>
              <a:gd name="T19" fmla="*/ 2994 h 30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"/>
              <a:gd name="T31" fmla="*/ 0 h 3016"/>
              <a:gd name="T32" fmla="*/ 17 w 17"/>
              <a:gd name="T33" fmla="*/ 3016 h 301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" h="3016">
                <a:moveTo>
                  <a:pt x="7" y="2994"/>
                </a:moveTo>
                <a:lnTo>
                  <a:pt x="16" y="3005"/>
                </a:lnTo>
                <a:lnTo>
                  <a:pt x="16" y="0"/>
                </a:lnTo>
                <a:lnTo>
                  <a:pt x="0" y="0"/>
                </a:lnTo>
                <a:lnTo>
                  <a:pt x="0" y="3005"/>
                </a:lnTo>
                <a:lnTo>
                  <a:pt x="7" y="3015"/>
                </a:lnTo>
                <a:lnTo>
                  <a:pt x="0" y="3005"/>
                </a:lnTo>
                <a:lnTo>
                  <a:pt x="0" y="3015"/>
                </a:lnTo>
                <a:lnTo>
                  <a:pt x="7" y="3015"/>
                </a:lnTo>
                <a:lnTo>
                  <a:pt x="7" y="2994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12" name="Freeform 12"/>
          <p:cNvSpPr>
            <a:spLocks/>
          </p:cNvSpPr>
          <p:nvPr/>
        </p:nvSpPr>
        <p:spPr bwMode="auto">
          <a:xfrm>
            <a:off x="1185863" y="6070600"/>
            <a:ext cx="6592887" cy="26988"/>
          </a:xfrm>
          <a:custGeom>
            <a:avLst/>
            <a:gdLst>
              <a:gd name="T0" fmla="*/ 4672 w 4673"/>
              <a:gd name="T1" fmla="*/ 8 h 17"/>
              <a:gd name="T2" fmla="*/ 4672 w 4673"/>
              <a:gd name="T3" fmla="*/ 0 h 17"/>
              <a:gd name="T4" fmla="*/ 0 w 4673"/>
              <a:gd name="T5" fmla="*/ 0 h 17"/>
              <a:gd name="T6" fmla="*/ 0 w 4673"/>
              <a:gd name="T7" fmla="*/ 16 h 17"/>
              <a:gd name="T8" fmla="*/ 4672 w 4673"/>
              <a:gd name="T9" fmla="*/ 16 h 17"/>
              <a:gd name="T10" fmla="*/ 4672 w 4673"/>
              <a:gd name="T11" fmla="*/ 8 h 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73"/>
              <a:gd name="T19" fmla="*/ 0 h 17"/>
              <a:gd name="T20" fmla="*/ 4673 w 4673"/>
              <a:gd name="T21" fmla="*/ 17 h 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73" h="17">
                <a:moveTo>
                  <a:pt x="4672" y="8"/>
                </a:moveTo>
                <a:lnTo>
                  <a:pt x="4672" y="0"/>
                </a:lnTo>
                <a:lnTo>
                  <a:pt x="0" y="0"/>
                </a:lnTo>
                <a:lnTo>
                  <a:pt x="0" y="16"/>
                </a:lnTo>
                <a:lnTo>
                  <a:pt x="4672" y="16"/>
                </a:lnTo>
                <a:lnTo>
                  <a:pt x="4672" y="8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13" name="Freeform 13"/>
          <p:cNvSpPr>
            <a:spLocks/>
          </p:cNvSpPr>
          <p:nvPr/>
        </p:nvSpPr>
        <p:spPr bwMode="auto">
          <a:xfrm>
            <a:off x="2667000" y="1600200"/>
            <a:ext cx="1822450" cy="342900"/>
          </a:xfrm>
          <a:custGeom>
            <a:avLst/>
            <a:gdLst>
              <a:gd name="T0" fmla="*/ 0 w 1292"/>
              <a:gd name="T1" fmla="*/ 215 h 216"/>
              <a:gd name="T2" fmla="*/ 1074 w 1292"/>
              <a:gd name="T3" fmla="*/ 215 h 216"/>
              <a:gd name="T4" fmla="*/ 1104 w 1292"/>
              <a:gd name="T5" fmla="*/ 138 h 216"/>
              <a:gd name="T6" fmla="*/ 1172 w 1292"/>
              <a:gd name="T7" fmla="*/ 117 h 216"/>
              <a:gd name="T8" fmla="*/ 1205 w 1292"/>
              <a:gd name="T9" fmla="*/ 54 h 216"/>
              <a:gd name="T10" fmla="*/ 1291 w 1292"/>
              <a:gd name="T11" fmla="*/ 0 h 216"/>
              <a:gd name="T12" fmla="*/ 0 w 1292"/>
              <a:gd name="T13" fmla="*/ 0 h 216"/>
              <a:gd name="T14" fmla="*/ 0 w 1292"/>
              <a:gd name="T15" fmla="*/ 215 h 21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92"/>
              <a:gd name="T25" fmla="*/ 0 h 216"/>
              <a:gd name="T26" fmla="*/ 1292 w 1292"/>
              <a:gd name="T27" fmla="*/ 216 h 21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92" h="216">
                <a:moveTo>
                  <a:pt x="0" y="215"/>
                </a:moveTo>
                <a:lnTo>
                  <a:pt x="1074" y="215"/>
                </a:lnTo>
                <a:lnTo>
                  <a:pt x="1104" y="138"/>
                </a:lnTo>
                <a:lnTo>
                  <a:pt x="1172" y="117"/>
                </a:lnTo>
                <a:lnTo>
                  <a:pt x="1205" y="54"/>
                </a:lnTo>
                <a:lnTo>
                  <a:pt x="1291" y="0"/>
                </a:lnTo>
                <a:lnTo>
                  <a:pt x="0" y="0"/>
                </a:lnTo>
                <a:lnTo>
                  <a:pt x="0" y="215"/>
                </a:lnTo>
              </a:path>
            </a:pathLst>
          </a:custGeom>
          <a:solidFill>
            <a:srgbClr val="00CC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14" name="Freeform 14"/>
          <p:cNvSpPr>
            <a:spLocks/>
          </p:cNvSpPr>
          <p:nvPr/>
        </p:nvSpPr>
        <p:spPr bwMode="auto">
          <a:xfrm>
            <a:off x="2667000" y="2133600"/>
            <a:ext cx="1822450" cy="342900"/>
          </a:xfrm>
          <a:custGeom>
            <a:avLst/>
            <a:gdLst>
              <a:gd name="T0" fmla="*/ 0 w 1292"/>
              <a:gd name="T1" fmla="*/ 215 h 216"/>
              <a:gd name="T2" fmla="*/ 1074 w 1292"/>
              <a:gd name="T3" fmla="*/ 215 h 216"/>
              <a:gd name="T4" fmla="*/ 1104 w 1292"/>
              <a:gd name="T5" fmla="*/ 137 h 216"/>
              <a:gd name="T6" fmla="*/ 1172 w 1292"/>
              <a:gd name="T7" fmla="*/ 117 h 216"/>
              <a:gd name="T8" fmla="*/ 1205 w 1292"/>
              <a:gd name="T9" fmla="*/ 51 h 216"/>
              <a:gd name="T10" fmla="*/ 1291 w 1292"/>
              <a:gd name="T11" fmla="*/ 0 h 216"/>
              <a:gd name="T12" fmla="*/ 0 w 1292"/>
              <a:gd name="T13" fmla="*/ 0 h 216"/>
              <a:gd name="T14" fmla="*/ 0 w 1292"/>
              <a:gd name="T15" fmla="*/ 215 h 21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92"/>
              <a:gd name="T25" fmla="*/ 0 h 216"/>
              <a:gd name="T26" fmla="*/ 1292 w 1292"/>
              <a:gd name="T27" fmla="*/ 216 h 21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92" h="216">
                <a:moveTo>
                  <a:pt x="0" y="215"/>
                </a:moveTo>
                <a:lnTo>
                  <a:pt x="1074" y="215"/>
                </a:lnTo>
                <a:lnTo>
                  <a:pt x="1104" y="137"/>
                </a:lnTo>
                <a:lnTo>
                  <a:pt x="1172" y="117"/>
                </a:lnTo>
                <a:lnTo>
                  <a:pt x="1205" y="51"/>
                </a:lnTo>
                <a:lnTo>
                  <a:pt x="1291" y="0"/>
                </a:lnTo>
                <a:lnTo>
                  <a:pt x="0" y="0"/>
                </a:lnTo>
                <a:lnTo>
                  <a:pt x="0" y="215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15" name="Freeform 15"/>
          <p:cNvSpPr>
            <a:spLocks/>
          </p:cNvSpPr>
          <p:nvPr/>
        </p:nvSpPr>
        <p:spPr bwMode="auto">
          <a:xfrm>
            <a:off x="2443163" y="4435475"/>
            <a:ext cx="1501775" cy="336550"/>
          </a:xfrm>
          <a:custGeom>
            <a:avLst/>
            <a:gdLst>
              <a:gd name="T0" fmla="*/ 0 w 1065"/>
              <a:gd name="T1" fmla="*/ 211 h 212"/>
              <a:gd name="T2" fmla="*/ 887 w 1065"/>
              <a:gd name="T3" fmla="*/ 211 h 212"/>
              <a:gd name="T4" fmla="*/ 911 w 1065"/>
              <a:gd name="T5" fmla="*/ 146 h 212"/>
              <a:gd name="T6" fmla="*/ 970 w 1065"/>
              <a:gd name="T7" fmla="*/ 116 h 212"/>
              <a:gd name="T8" fmla="*/ 993 w 1065"/>
              <a:gd name="T9" fmla="*/ 51 h 212"/>
              <a:gd name="T10" fmla="*/ 1064 w 1065"/>
              <a:gd name="T11" fmla="*/ 0 h 212"/>
              <a:gd name="T12" fmla="*/ 0 w 1065"/>
              <a:gd name="T13" fmla="*/ 0 h 212"/>
              <a:gd name="T14" fmla="*/ 0 w 1065"/>
              <a:gd name="T15" fmla="*/ 211 h 2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65"/>
              <a:gd name="T25" fmla="*/ 0 h 212"/>
              <a:gd name="T26" fmla="*/ 1065 w 1065"/>
              <a:gd name="T27" fmla="*/ 212 h 2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65" h="212">
                <a:moveTo>
                  <a:pt x="0" y="211"/>
                </a:moveTo>
                <a:lnTo>
                  <a:pt x="887" y="211"/>
                </a:lnTo>
                <a:lnTo>
                  <a:pt x="911" y="146"/>
                </a:lnTo>
                <a:lnTo>
                  <a:pt x="970" y="116"/>
                </a:lnTo>
                <a:lnTo>
                  <a:pt x="993" y="51"/>
                </a:lnTo>
                <a:lnTo>
                  <a:pt x="1064" y="0"/>
                </a:lnTo>
                <a:lnTo>
                  <a:pt x="0" y="0"/>
                </a:lnTo>
                <a:lnTo>
                  <a:pt x="0" y="211"/>
                </a:lnTo>
              </a:path>
            </a:pathLst>
          </a:custGeom>
          <a:solidFill>
            <a:srgbClr val="BF40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16" name="Freeform 16"/>
          <p:cNvSpPr>
            <a:spLocks/>
          </p:cNvSpPr>
          <p:nvPr/>
        </p:nvSpPr>
        <p:spPr bwMode="auto">
          <a:xfrm>
            <a:off x="2227263" y="4932363"/>
            <a:ext cx="2276475" cy="508000"/>
          </a:xfrm>
          <a:custGeom>
            <a:avLst/>
            <a:gdLst>
              <a:gd name="T0" fmla="*/ 0 w 1614"/>
              <a:gd name="T1" fmla="*/ 319 h 320"/>
              <a:gd name="T2" fmla="*/ 1613 w 1614"/>
              <a:gd name="T3" fmla="*/ 319 h 320"/>
              <a:gd name="T4" fmla="*/ 1613 w 1614"/>
              <a:gd name="T5" fmla="*/ 0 h 320"/>
              <a:gd name="T6" fmla="*/ 0 w 1614"/>
              <a:gd name="T7" fmla="*/ 0 h 320"/>
              <a:gd name="T8" fmla="*/ 0 w 1614"/>
              <a:gd name="T9" fmla="*/ 319 h 3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14"/>
              <a:gd name="T16" fmla="*/ 0 h 320"/>
              <a:gd name="T17" fmla="*/ 1614 w 1614"/>
              <a:gd name="T18" fmla="*/ 320 h 3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14" h="320">
                <a:moveTo>
                  <a:pt x="0" y="319"/>
                </a:moveTo>
                <a:lnTo>
                  <a:pt x="1613" y="319"/>
                </a:lnTo>
                <a:lnTo>
                  <a:pt x="1613" y="0"/>
                </a:lnTo>
                <a:lnTo>
                  <a:pt x="0" y="0"/>
                </a:lnTo>
                <a:lnTo>
                  <a:pt x="0" y="319"/>
                </a:lnTo>
              </a:path>
            </a:pathLst>
          </a:custGeom>
          <a:solidFill>
            <a:srgbClr val="FF7F4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17" name="Freeform 17"/>
          <p:cNvSpPr>
            <a:spLocks/>
          </p:cNvSpPr>
          <p:nvPr/>
        </p:nvSpPr>
        <p:spPr bwMode="auto">
          <a:xfrm>
            <a:off x="1193800" y="5976938"/>
            <a:ext cx="1485900" cy="38100"/>
          </a:xfrm>
          <a:custGeom>
            <a:avLst/>
            <a:gdLst>
              <a:gd name="T0" fmla="*/ 1040 w 1053"/>
              <a:gd name="T1" fmla="*/ 2 h 24"/>
              <a:gd name="T2" fmla="*/ 1046 w 1053"/>
              <a:gd name="T3" fmla="*/ 0 h 24"/>
              <a:gd name="T4" fmla="*/ 0 w 1053"/>
              <a:gd name="T5" fmla="*/ 0 h 24"/>
              <a:gd name="T6" fmla="*/ 0 w 1053"/>
              <a:gd name="T7" fmla="*/ 23 h 24"/>
              <a:gd name="T8" fmla="*/ 1046 w 1053"/>
              <a:gd name="T9" fmla="*/ 23 h 24"/>
              <a:gd name="T10" fmla="*/ 1052 w 1053"/>
              <a:gd name="T11" fmla="*/ 21 h 24"/>
              <a:gd name="T12" fmla="*/ 1046 w 1053"/>
              <a:gd name="T13" fmla="*/ 23 h 24"/>
              <a:gd name="T14" fmla="*/ 1049 w 1053"/>
              <a:gd name="T15" fmla="*/ 23 h 24"/>
              <a:gd name="T16" fmla="*/ 1052 w 1053"/>
              <a:gd name="T17" fmla="*/ 21 h 24"/>
              <a:gd name="T18" fmla="*/ 1040 w 1053"/>
              <a:gd name="T19" fmla="*/ 2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53"/>
              <a:gd name="T31" fmla="*/ 0 h 24"/>
              <a:gd name="T32" fmla="*/ 1053 w 1053"/>
              <a:gd name="T33" fmla="*/ 24 h 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53" h="24">
                <a:moveTo>
                  <a:pt x="1040" y="2"/>
                </a:moveTo>
                <a:lnTo>
                  <a:pt x="1046" y="0"/>
                </a:lnTo>
                <a:lnTo>
                  <a:pt x="0" y="0"/>
                </a:lnTo>
                <a:lnTo>
                  <a:pt x="0" y="23"/>
                </a:lnTo>
                <a:lnTo>
                  <a:pt x="1046" y="23"/>
                </a:lnTo>
                <a:lnTo>
                  <a:pt x="1052" y="21"/>
                </a:lnTo>
                <a:lnTo>
                  <a:pt x="1046" y="23"/>
                </a:lnTo>
                <a:lnTo>
                  <a:pt x="1049" y="23"/>
                </a:lnTo>
                <a:lnTo>
                  <a:pt x="1052" y="21"/>
                </a:lnTo>
                <a:lnTo>
                  <a:pt x="1040" y="2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18" name="Freeform 18"/>
          <p:cNvSpPr>
            <a:spLocks/>
          </p:cNvSpPr>
          <p:nvPr/>
        </p:nvSpPr>
        <p:spPr bwMode="auto">
          <a:xfrm>
            <a:off x="2670175" y="5956300"/>
            <a:ext cx="66675" cy="55563"/>
          </a:xfrm>
          <a:custGeom>
            <a:avLst/>
            <a:gdLst>
              <a:gd name="T0" fmla="*/ 23 w 48"/>
              <a:gd name="T1" fmla="*/ 7 h 35"/>
              <a:gd name="T2" fmla="*/ 30 w 48"/>
              <a:gd name="T3" fmla="*/ 0 h 35"/>
              <a:gd name="T4" fmla="*/ 0 w 48"/>
              <a:gd name="T5" fmla="*/ 13 h 35"/>
              <a:gd name="T6" fmla="*/ 11 w 48"/>
              <a:gd name="T7" fmla="*/ 34 h 35"/>
              <a:gd name="T8" fmla="*/ 40 w 48"/>
              <a:gd name="T9" fmla="*/ 21 h 35"/>
              <a:gd name="T10" fmla="*/ 47 w 48"/>
              <a:gd name="T11" fmla="*/ 14 h 35"/>
              <a:gd name="T12" fmla="*/ 40 w 48"/>
              <a:gd name="T13" fmla="*/ 21 h 35"/>
              <a:gd name="T14" fmla="*/ 45 w 48"/>
              <a:gd name="T15" fmla="*/ 19 h 35"/>
              <a:gd name="T16" fmla="*/ 47 w 48"/>
              <a:gd name="T17" fmla="*/ 14 h 35"/>
              <a:gd name="T18" fmla="*/ 23 w 48"/>
              <a:gd name="T19" fmla="*/ 7 h 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8"/>
              <a:gd name="T31" fmla="*/ 0 h 35"/>
              <a:gd name="T32" fmla="*/ 48 w 48"/>
              <a:gd name="T33" fmla="*/ 35 h 3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" h="35">
                <a:moveTo>
                  <a:pt x="23" y="7"/>
                </a:moveTo>
                <a:lnTo>
                  <a:pt x="30" y="0"/>
                </a:lnTo>
                <a:lnTo>
                  <a:pt x="0" y="13"/>
                </a:lnTo>
                <a:lnTo>
                  <a:pt x="11" y="34"/>
                </a:lnTo>
                <a:lnTo>
                  <a:pt x="40" y="21"/>
                </a:lnTo>
                <a:lnTo>
                  <a:pt x="47" y="14"/>
                </a:lnTo>
                <a:lnTo>
                  <a:pt x="40" y="21"/>
                </a:lnTo>
                <a:lnTo>
                  <a:pt x="45" y="19"/>
                </a:lnTo>
                <a:lnTo>
                  <a:pt x="47" y="14"/>
                </a:lnTo>
                <a:lnTo>
                  <a:pt x="23" y="7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19" name="Freeform 19"/>
          <p:cNvSpPr>
            <a:spLocks/>
          </p:cNvSpPr>
          <p:nvPr/>
        </p:nvSpPr>
        <p:spPr bwMode="auto">
          <a:xfrm>
            <a:off x="2708275" y="5929313"/>
            <a:ext cx="41275" cy="46037"/>
          </a:xfrm>
          <a:custGeom>
            <a:avLst/>
            <a:gdLst>
              <a:gd name="T0" fmla="*/ 8 w 31"/>
              <a:gd name="T1" fmla="*/ 0 h 29"/>
              <a:gd name="T2" fmla="*/ 0 w 31"/>
              <a:gd name="T3" fmla="*/ 21 h 29"/>
              <a:gd name="T4" fmla="*/ 23 w 31"/>
              <a:gd name="T5" fmla="*/ 28 h 29"/>
              <a:gd name="T6" fmla="*/ 30 w 31"/>
              <a:gd name="T7" fmla="*/ 7 h 29"/>
              <a:gd name="T8" fmla="*/ 8 w 31"/>
              <a:gd name="T9" fmla="*/ 0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"/>
              <a:gd name="T16" fmla="*/ 0 h 29"/>
              <a:gd name="T17" fmla="*/ 31 w 31"/>
              <a:gd name="T18" fmla="*/ 29 h 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" h="29">
                <a:moveTo>
                  <a:pt x="8" y="0"/>
                </a:moveTo>
                <a:lnTo>
                  <a:pt x="0" y="21"/>
                </a:lnTo>
                <a:lnTo>
                  <a:pt x="23" y="28"/>
                </a:lnTo>
                <a:lnTo>
                  <a:pt x="30" y="7"/>
                </a:lnTo>
                <a:lnTo>
                  <a:pt x="8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20" name="Freeform 20"/>
          <p:cNvSpPr>
            <a:spLocks/>
          </p:cNvSpPr>
          <p:nvPr/>
        </p:nvSpPr>
        <p:spPr bwMode="auto">
          <a:xfrm>
            <a:off x="2720975" y="5821363"/>
            <a:ext cx="60325" cy="114300"/>
          </a:xfrm>
          <a:custGeom>
            <a:avLst/>
            <a:gdLst>
              <a:gd name="T0" fmla="*/ 19 w 44"/>
              <a:gd name="T1" fmla="*/ 0 h 72"/>
              <a:gd name="T2" fmla="*/ 0 w 44"/>
              <a:gd name="T3" fmla="*/ 63 h 72"/>
              <a:gd name="T4" fmla="*/ 24 w 44"/>
              <a:gd name="T5" fmla="*/ 71 h 72"/>
              <a:gd name="T6" fmla="*/ 43 w 44"/>
              <a:gd name="T7" fmla="*/ 8 h 72"/>
              <a:gd name="T8" fmla="*/ 19 w 44"/>
              <a:gd name="T9" fmla="*/ 0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"/>
              <a:gd name="T16" fmla="*/ 0 h 72"/>
              <a:gd name="T17" fmla="*/ 44 w 44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" h="72">
                <a:moveTo>
                  <a:pt x="19" y="0"/>
                </a:moveTo>
                <a:lnTo>
                  <a:pt x="0" y="63"/>
                </a:lnTo>
                <a:lnTo>
                  <a:pt x="24" y="71"/>
                </a:lnTo>
                <a:lnTo>
                  <a:pt x="43" y="8"/>
                </a:lnTo>
                <a:lnTo>
                  <a:pt x="19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21" name="Freeform 21"/>
          <p:cNvSpPr>
            <a:spLocks/>
          </p:cNvSpPr>
          <p:nvPr/>
        </p:nvSpPr>
        <p:spPr bwMode="auto">
          <a:xfrm>
            <a:off x="2749550" y="4464050"/>
            <a:ext cx="368300" cy="1363663"/>
          </a:xfrm>
          <a:custGeom>
            <a:avLst/>
            <a:gdLst>
              <a:gd name="T0" fmla="*/ 234 w 261"/>
              <a:gd name="T1" fmla="*/ 0 h 859"/>
              <a:gd name="T2" fmla="*/ 234 w 261"/>
              <a:gd name="T3" fmla="*/ 1 h 859"/>
              <a:gd name="T4" fmla="*/ 0 w 261"/>
              <a:gd name="T5" fmla="*/ 849 h 859"/>
              <a:gd name="T6" fmla="*/ 26 w 261"/>
              <a:gd name="T7" fmla="*/ 858 h 859"/>
              <a:gd name="T8" fmla="*/ 260 w 261"/>
              <a:gd name="T9" fmla="*/ 10 h 859"/>
              <a:gd name="T10" fmla="*/ 260 w 261"/>
              <a:gd name="T11" fmla="*/ 11 h 859"/>
              <a:gd name="T12" fmla="*/ 234 w 261"/>
              <a:gd name="T13" fmla="*/ 0 h 859"/>
              <a:gd name="T14" fmla="*/ 234 w 261"/>
              <a:gd name="T15" fmla="*/ 1 h 859"/>
              <a:gd name="T16" fmla="*/ 234 w 261"/>
              <a:gd name="T17" fmla="*/ 0 h 8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61"/>
              <a:gd name="T28" fmla="*/ 0 h 859"/>
              <a:gd name="T29" fmla="*/ 261 w 261"/>
              <a:gd name="T30" fmla="*/ 859 h 85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61" h="859">
                <a:moveTo>
                  <a:pt x="234" y="0"/>
                </a:moveTo>
                <a:lnTo>
                  <a:pt x="234" y="1"/>
                </a:lnTo>
                <a:lnTo>
                  <a:pt x="0" y="849"/>
                </a:lnTo>
                <a:lnTo>
                  <a:pt x="26" y="858"/>
                </a:lnTo>
                <a:lnTo>
                  <a:pt x="260" y="10"/>
                </a:lnTo>
                <a:lnTo>
                  <a:pt x="260" y="11"/>
                </a:lnTo>
                <a:lnTo>
                  <a:pt x="234" y="0"/>
                </a:lnTo>
                <a:lnTo>
                  <a:pt x="234" y="1"/>
                </a:lnTo>
                <a:lnTo>
                  <a:pt x="234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22" name="Freeform 22"/>
          <p:cNvSpPr>
            <a:spLocks/>
          </p:cNvSpPr>
          <p:nvPr/>
        </p:nvSpPr>
        <p:spPr bwMode="auto">
          <a:xfrm>
            <a:off x="3089275" y="4327525"/>
            <a:ext cx="73025" cy="146050"/>
          </a:xfrm>
          <a:custGeom>
            <a:avLst/>
            <a:gdLst>
              <a:gd name="T0" fmla="*/ 29 w 53"/>
              <a:gd name="T1" fmla="*/ 0 h 92"/>
              <a:gd name="T2" fmla="*/ 28 w 53"/>
              <a:gd name="T3" fmla="*/ 1 h 92"/>
              <a:gd name="T4" fmla="*/ 0 w 53"/>
              <a:gd name="T5" fmla="*/ 81 h 92"/>
              <a:gd name="T6" fmla="*/ 24 w 53"/>
              <a:gd name="T7" fmla="*/ 91 h 92"/>
              <a:gd name="T8" fmla="*/ 52 w 53"/>
              <a:gd name="T9" fmla="*/ 10 h 92"/>
              <a:gd name="T10" fmla="*/ 51 w 53"/>
              <a:gd name="T11" fmla="*/ 11 h 92"/>
              <a:gd name="T12" fmla="*/ 29 w 53"/>
              <a:gd name="T13" fmla="*/ 0 h 92"/>
              <a:gd name="T14" fmla="*/ 28 w 53"/>
              <a:gd name="T15" fmla="*/ 0 h 92"/>
              <a:gd name="T16" fmla="*/ 28 w 53"/>
              <a:gd name="T17" fmla="*/ 1 h 92"/>
              <a:gd name="T18" fmla="*/ 29 w 53"/>
              <a:gd name="T19" fmla="*/ 0 h 9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3"/>
              <a:gd name="T31" fmla="*/ 0 h 92"/>
              <a:gd name="T32" fmla="*/ 53 w 53"/>
              <a:gd name="T33" fmla="*/ 92 h 9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3" h="92">
                <a:moveTo>
                  <a:pt x="29" y="0"/>
                </a:moveTo>
                <a:lnTo>
                  <a:pt x="28" y="1"/>
                </a:lnTo>
                <a:lnTo>
                  <a:pt x="0" y="81"/>
                </a:lnTo>
                <a:lnTo>
                  <a:pt x="24" y="91"/>
                </a:lnTo>
                <a:lnTo>
                  <a:pt x="52" y="10"/>
                </a:lnTo>
                <a:lnTo>
                  <a:pt x="51" y="11"/>
                </a:lnTo>
                <a:lnTo>
                  <a:pt x="29" y="0"/>
                </a:lnTo>
                <a:lnTo>
                  <a:pt x="28" y="0"/>
                </a:lnTo>
                <a:lnTo>
                  <a:pt x="28" y="1"/>
                </a:lnTo>
                <a:lnTo>
                  <a:pt x="29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23" name="Freeform 23"/>
          <p:cNvSpPr>
            <a:spLocks/>
          </p:cNvSpPr>
          <p:nvPr/>
        </p:nvSpPr>
        <p:spPr bwMode="auto">
          <a:xfrm>
            <a:off x="3132138" y="4202113"/>
            <a:ext cx="80962" cy="136525"/>
          </a:xfrm>
          <a:custGeom>
            <a:avLst/>
            <a:gdLst>
              <a:gd name="T0" fmla="*/ 36 w 57"/>
              <a:gd name="T1" fmla="*/ 0 h 86"/>
              <a:gd name="T2" fmla="*/ 33 w 57"/>
              <a:gd name="T3" fmla="*/ 5 h 86"/>
              <a:gd name="T4" fmla="*/ 0 w 57"/>
              <a:gd name="T5" fmla="*/ 74 h 86"/>
              <a:gd name="T6" fmla="*/ 23 w 57"/>
              <a:gd name="T7" fmla="*/ 85 h 86"/>
              <a:gd name="T8" fmla="*/ 56 w 57"/>
              <a:gd name="T9" fmla="*/ 16 h 86"/>
              <a:gd name="T10" fmla="*/ 52 w 57"/>
              <a:gd name="T11" fmla="*/ 21 h 86"/>
              <a:gd name="T12" fmla="*/ 36 w 57"/>
              <a:gd name="T13" fmla="*/ 0 h 86"/>
              <a:gd name="T14" fmla="*/ 34 w 57"/>
              <a:gd name="T15" fmla="*/ 2 h 86"/>
              <a:gd name="T16" fmla="*/ 33 w 57"/>
              <a:gd name="T17" fmla="*/ 5 h 86"/>
              <a:gd name="T18" fmla="*/ 36 w 57"/>
              <a:gd name="T19" fmla="*/ 0 h 8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7"/>
              <a:gd name="T31" fmla="*/ 0 h 86"/>
              <a:gd name="T32" fmla="*/ 57 w 57"/>
              <a:gd name="T33" fmla="*/ 86 h 8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7" h="86">
                <a:moveTo>
                  <a:pt x="36" y="0"/>
                </a:moveTo>
                <a:lnTo>
                  <a:pt x="33" y="5"/>
                </a:lnTo>
                <a:lnTo>
                  <a:pt x="0" y="74"/>
                </a:lnTo>
                <a:lnTo>
                  <a:pt x="23" y="85"/>
                </a:lnTo>
                <a:lnTo>
                  <a:pt x="56" y="16"/>
                </a:lnTo>
                <a:lnTo>
                  <a:pt x="52" y="21"/>
                </a:lnTo>
                <a:lnTo>
                  <a:pt x="36" y="0"/>
                </a:lnTo>
                <a:lnTo>
                  <a:pt x="34" y="2"/>
                </a:lnTo>
                <a:lnTo>
                  <a:pt x="33" y="5"/>
                </a:lnTo>
                <a:lnTo>
                  <a:pt x="36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24" name="Freeform 24"/>
          <p:cNvSpPr>
            <a:spLocks/>
          </p:cNvSpPr>
          <p:nvPr/>
        </p:nvSpPr>
        <p:spPr bwMode="auto">
          <a:xfrm>
            <a:off x="3190875" y="4114800"/>
            <a:ext cx="104775" cy="114300"/>
          </a:xfrm>
          <a:custGeom>
            <a:avLst/>
            <a:gdLst>
              <a:gd name="T0" fmla="*/ 61 w 75"/>
              <a:gd name="T1" fmla="*/ 0 h 72"/>
              <a:gd name="T2" fmla="*/ 57 w 75"/>
              <a:gd name="T3" fmla="*/ 3 h 72"/>
              <a:gd name="T4" fmla="*/ 0 w 75"/>
              <a:gd name="T5" fmla="*/ 51 h 72"/>
              <a:gd name="T6" fmla="*/ 17 w 75"/>
              <a:gd name="T7" fmla="*/ 71 h 72"/>
              <a:gd name="T8" fmla="*/ 74 w 75"/>
              <a:gd name="T9" fmla="*/ 22 h 72"/>
              <a:gd name="T10" fmla="*/ 70 w 75"/>
              <a:gd name="T11" fmla="*/ 25 h 72"/>
              <a:gd name="T12" fmla="*/ 61 w 75"/>
              <a:gd name="T13" fmla="*/ 0 h 72"/>
              <a:gd name="T14" fmla="*/ 58 w 75"/>
              <a:gd name="T15" fmla="*/ 1 h 72"/>
              <a:gd name="T16" fmla="*/ 57 w 75"/>
              <a:gd name="T17" fmla="*/ 3 h 72"/>
              <a:gd name="T18" fmla="*/ 61 w 75"/>
              <a:gd name="T19" fmla="*/ 0 h 7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5"/>
              <a:gd name="T31" fmla="*/ 0 h 72"/>
              <a:gd name="T32" fmla="*/ 75 w 75"/>
              <a:gd name="T33" fmla="*/ 72 h 7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5" h="72">
                <a:moveTo>
                  <a:pt x="61" y="0"/>
                </a:moveTo>
                <a:lnTo>
                  <a:pt x="57" y="3"/>
                </a:lnTo>
                <a:lnTo>
                  <a:pt x="0" y="51"/>
                </a:lnTo>
                <a:lnTo>
                  <a:pt x="17" y="71"/>
                </a:lnTo>
                <a:lnTo>
                  <a:pt x="74" y="22"/>
                </a:lnTo>
                <a:lnTo>
                  <a:pt x="70" y="25"/>
                </a:lnTo>
                <a:lnTo>
                  <a:pt x="61" y="0"/>
                </a:lnTo>
                <a:lnTo>
                  <a:pt x="58" y="1"/>
                </a:lnTo>
                <a:lnTo>
                  <a:pt x="57" y="3"/>
                </a:lnTo>
                <a:lnTo>
                  <a:pt x="61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25" name="Freeform 25"/>
          <p:cNvSpPr>
            <a:spLocks/>
          </p:cNvSpPr>
          <p:nvPr/>
        </p:nvSpPr>
        <p:spPr bwMode="auto">
          <a:xfrm>
            <a:off x="3282950" y="4065588"/>
            <a:ext cx="114300" cy="84137"/>
          </a:xfrm>
          <a:custGeom>
            <a:avLst/>
            <a:gdLst>
              <a:gd name="T0" fmla="*/ 73 w 82"/>
              <a:gd name="T1" fmla="*/ 0 h 53"/>
              <a:gd name="T2" fmla="*/ 72 w 82"/>
              <a:gd name="T3" fmla="*/ 1 h 53"/>
              <a:gd name="T4" fmla="*/ 0 w 82"/>
              <a:gd name="T5" fmla="*/ 28 h 53"/>
              <a:gd name="T6" fmla="*/ 9 w 82"/>
              <a:gd name="T7" fmla="*/ 52 h 53"/>
              <a:gd name="T8" fmla="*/ 81 w 82"/>
              <a:gd name="T9" fmla="*/ 24 h 53"/>
              <a:gd name="T10" fmla="*/ 80 w 82"/>
              <a:gd name="T11" fmla="*/ 25 h 53"/>
              <a:gd name="T12" fmla="*/ 73 w 82"/>
              <a:gd name="T13" fmla="*/ 0 h 53"/>
              <a:gd name="T14" fmla="*/ 72 w 82"/>
              <a:gd name="T15" fmla="*/ 0 h 53"/>
              <a:gd name="T16" fmla="*/ 72 w 82"/>
              <a:gd name="T17" fmla="*/ 1 h 53"/>
              <a:gd name="T18" fmla="*/ 73 w 82"/>
              <a:gd name="T19" fmla="*/ 0 h 5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2"/>
              <a:gd name="T31" fmla="*/ 0 h 53"/>
              <a:gd name="T32" fmla="*/ 82 w 82"/>
              <a:gd name="T33" fmla="*/ 53 h 5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2" h="53">
                <a:moveTo>
                  <a:pt x="73" y="0"/>
                </a:moveTo>
                <a:lnTo>
                  <a:pt x="72" y="1"/>
                </a:lnTo>
                <a:lnTo>
                  <a:pt x="0" y="28"/>
                </a:lnTo>
                <a:lnTo>
                  <a:pt x="9" y="52"/>
                </a:lnTo>
                <a:lnTo>
                  <a:pt x="81" y="24"/>
                </a:lnTo>
                <a:lnTo>
                  <a:pt x="80" y="25"/>
                </a:lnTo>
                <a:lnTo>
                  <a:pt x="73" y="0"/>
                </a:lnTo>
                <a:lnTo>
                  <a:pt x="72" y="0"/>
                </a:lnTo>
                <a:lnTo>
                  <a:pt x="72" y="1"/>
                </a:lnTo>
                <a:lnTo>
                  <a:pt x="73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26" name="Freeform 26"/>
          <p:cNvSpPr>
            <a:spLocks/>
          </p:cNvSpPr>
          <p:nvPr/>
        </p:nvSpPr>
        <p:spPr bwMode="auto">
          <a:xfrm>
            <a:off x="3394075" y="4035425"/>
            <a:ext cx="101600" cy="66675"/>
          </a:xfrm>
          <a:custGeom>
            <a:avLst/>
            <a:gdLst>
              <a:gd name="T0" fmla="*/ 67 w 73"/>
              <a:gd name="T1" fmla="*/ 0 h 42"/>
              <a:gd name="T2" fmla="*/ 66 w 73"/>
              <a:gd name="T3" fmla="*/ 1 h 42"/>
              <a:gd name="T4" fmla="*/ 0 w 73"/>
              <a:gd name="T5" fmla="*/ 17 h 42"/>
              <a:gd name="T6" fmla="*/ 7 w 73"/>
              <a:gd name="T7" fmla="*/ 41 h 42"/>
              <a:gd name="T8" fmla="*/ 72 w 73"/>
              <a:gd name="T9" fmla="*/ 24 h 42"/>
              <a:gd name="T10" fmla="*/ 69 w 73"/>
              <a:gd name="T11" fmla="*/ 25 h 42"/>
              <a:gd name="T12" fmla="*/ 67 w 73"/>
              <a:gd name="T13" fmla="*/ 0 h 42"/>
              <a:gd name="T14" fmla="*/ 66 w 73"/>
              <a:gd name="T15" fmla="*/ 0 h 42"/>
              <a:gd name="T16" fmla="*/ 66 w 73"/>
              <a:gd name="T17" fmla="*/ 1 h 42"/>
              <a:gd name="T18" fmla="*/ 67 w 73"/>
              <a:gd name="T19" fmla="*/ 0 h 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3"/>
              <a:gd name="T31" fmla="*/ 0 h 42"/>
              <a:gd name="T32" fmla="*/ 73 w 73"/>
              <a:gd name="T33" fmla="*/ 42 h 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3" h="42">
                <a:moveTo>
                  <a:pt x="67" y="0"/>
                </a:moveTo>
                <a:lnTo>
                  <a:pt x="66" y="1"/>
                </a:lnTo>
                <a:lnTo>
                  <a:pt x="0" y="17"/>
                </a:lnTo>
                <a:lnTo>
                  <a:pt x="7" y="41"/>
                </a:lnTo>
                <a:lnTo>
                  <a:pt x="72" y="24"/>
                </a:lnTo>
                <a:lnTo>
                  <a:pt x="69" y="25"/>
                </a:lnTo>
                <a:lnTo>
                  <a:pt x="67" y="0"/>
                </a:lnTo>
                <a:lnTo>
                  <a:pt x="66" y="0"/>
                </a:lnTo>
                <a:lnTo>
                  <a:pt x="66" y="1"/>
                </a:lnTo>
                <a:lnTo>
                  <a:pt x="67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27" name="Freeform 27"/>
          <p:cNvSpPr>
            <a:spLocks/>
          </p:cNvSpPr>
          <p:nvPr/>
        </p:nvSpPr>
        <p:spPr bwMode="auto">
          <a:xfrm>
            <a:off x="3495675" y="4027488"/>
            <a:ext cx="114300" cy="46037"/>
          </a:xfrm>
          <a:custGeom>
            <a:avLst/>
            <a:gdLst>
              <a:gd name="T0" fmla="*/ 79 w 81"/>
              <a:gd name="T1" fmla="*/ 0 h 29"/>
              <a:gd name="T2" fmla="*/ 78 w 81"/>
              <a:gd name="T3" fmla="*/ 0 h 29"/>
              <a:gd name="T4" fmla="*/ 0 w 81"/>
              <a:gd name="T5" fmla="*/ 4 h 29"/>
              <a:gd name="T6" fmla="*/ 2 w 81"/>
              <a:gd name="T7" fmla="*/ 28 h 29"/>
              <a:gd name="T8" fmla="*/ 80 w 81"/>
              <a:gd name="T9" fmla="*/ 23 h 29"/>
              <a:gd name="T10" fmla="*/ 78 w 81"/>
              <a:gd name="T11" fmla="*/ 23 h 29"/>
              <a:gd name="T12" fmla="*/ 79 w 81"/>
              <a:gd name="T13" fmla="*/ 0 h 29"/>
              <a:gd name="T14" fmla="*/ 78 w 81"/>
              <a:gd name="T15" fmla="*/ 0 h 29"/>
              <a:gd name="T16" fmla="*/ 79 w 81"/>
              <a:gd name="T17" fmla="*/ 0 h 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1"/>
              <a:gd name="T28" fmla="*/ 0 h 29"/>
              <a:gd name="T29" fmla="*/ 81 w 81"/>
              <a:gd name="T30" fmla="*/ 29 h 2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1" h="29">
                <a:moveTo>
                  <a:pt x="79" y="0"/>
                </a:moveTo>
                <a:lnTo>
                  <a:pt x="78" y="0"/>
                </a:lnTo>
                <a:lnTo>
                  <a:pt x="0" y="4"/>
                </a:lnTo>
                <a:lnTo>
                  <a:pt x="2" y="28"/>
                </a:lnTo>
                <a:lnTo>
                  <a:pt x="80" y="23"/>
                </a:lnTo>
                <a:lnTo>
                  <a:pt x="78" y="23"/>
                </a:lnTo>
                <a:lnTo>
                  <a:pt x="79" y="0"/>
                </a:lnTo>
                <a:lnTo>
                  <a:pt x="78" y="0"/>
                </a:lnTo>
                <a:lnTo>
                  <a:pt x="79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28" name="Freeform 28"/>
          <p:cNvSpPr>
            <a:spLocks/>
          </p:cNvSpPr>
          <p:nvPr/>
        </p:nvSpPr>
        <p:spPr bwMode="auto">
          <a:xfrm>
            <a:off x="3613150" y="4027488"/>
            <a:ext cx="106363" cy="41275"/>
          </a:xfrm>
          <a:custGeom>
            <a:avLst/>
            <a:gdLst>
              <a:gd name="T0" fmla="*/ 74 w 75"/>
              <a:gd name="T1" fmla="*/ 2 h 26"/>
              <a:gd name="T2" fmla="*/ 72 w 75"/>
              <a:gd name="T3" fmla="*/ 2 h 26"/>
              <a:gd name="T4" fmla="*/ 1 w 75"/>
              <a:gd name="T5" fmla="*/ 0 h 26"/>
              <a:gd name="T6" fmla="*/ 0 w 75"/>
              <a:gd name="T7" fmla="*/ 23 h 26"/>
              <a:gd name="T8" fmla="*/ 71 w 75"/>
              <a:gd name="T9" fmla="*/ 25 h 26"/>
              <a:gd name="T10" fmla="*/ 69 w 75"/>
              <a:gd name="T11" fmla="*/ 24 h 26"/>
              <a:gd name="T12" fmla="*/ 74 w 75"/>
              <a:gd name="T13" fmla="*/ 2 h 26"/>
              <a:gd name="T14" fmla="*/ 73 w 75"/>
              <a:gd name="T15" fmla="*/ 2 h 26"/>
              <a:gd name="T16" fmla="*/ 72 w 75"/>
              <a:gd name="T17" fmla="*/ 2 h 26"/>
              <a:gd name="T18" fmla="*/ 74 w 75"/>
              <a:gd name="T19" fmla="*/ 2 h 2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5"/>
              <a:gd name="T31" fmla="*/ 0 h 26"/>
              <a:gd name="T32" fmla="*/ 75 w 75"/>
              <a:gd name="T33" fmla="*/ 26 h 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5" h="26">
                <a:moveTo>
                  <a:pt x="74" y="2"/>
                </a:moveTo>
                <a:lnTo>
                  <a:pt x="72" y="2"/>
                </a:lnTo>
                <a:lnTo>
                  <a:pt x="1" y="0"/>
                </a:lnTo>
                <a:lnTo>
                  <a:pt x="0" y="23"/>
                </a:lnTo>
                <a:lnTo>
                  <a:pt x="71" y="25"/>
                </a:lnTo>
                <a:lnTo>
                  <a:pt x="69" y="24"/>
                </a:lnTo>
                <a:lnTo>
                  <a:pt x="74" y="2"/>
                </a:lnTo>
                <a:lnTo>
                  <a:pt x="73" y="2"/>
                </a:lnTo>
                <a:lnTo>
                  <a:pt x="72" y="2"/>
                </a:lnTo>
                <a:lnTo>
                  <a:pt x="74" y="2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29" name="Freeform 29"/>
          <p:cNvSpPr>
            <a:spLocks/>
          </p:cNvSpPr>
          <p:nvPr/>
        </p:nvSpPr>
        <p:spPr bwMode="auto">
          <a:xfrm>
            <a:off x="3719513" y="4032250"/>
            <a:ext cx="98425" cy="55563"/>
          </a:xfrm>
          <a:custGeom>
            <a:avLst/>
            <a:gdLst>
              <a:gd name="T0" fmla="*/ 69 w 70"/>
              <a:gd name="T1" fmla="*/ 10 h 35"/>
              <a:gd name="T2" fmla="*/ 5 w 70"/>
              <a:gd name="T3" fmla="*/ 0 h 35"/>
              <a:gd name="T4" fmla="*/ 0 w 70"/>
              <a:gd name="T5" fmla="*/ 23 h 35"/>
              <a:gd name="T6" fmla="*/ 64 w 70"/>
              <a:gd name="T7" fmla="*/ 34 h 35"/>
              <a:gd name="T8" fmla="*/ 69 w 70"/>
              <a:gd name="T9" fmla="*/ 10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"/>
              <a:gd name="T16" fmla="*/ 0 h 35"/>
              <a:gd name="T17" fmla="*/ 70 w 70"/>
              <a:gd name="T18" fmla="*/ 35 h 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" h="35">
                <a:moveTo>
                  <a:pt x="69" y="10"/>
                </a:moveTo>
                <a:lnTo>
                  <a:pt x="5" y="0"/>
                </a:lnTo>
                <a:lnTo>
                  <a:pt x="0" y="23"/>
                </a:lnTo>
                <a:lnTo>
                  <a:pt x="64" y="34"/>
                </a:lnTo>
                <a:lnTo>
                  <a:pt x="69" y="1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30" name="Freeform 30"/>
          <p:cNvSpPr>
            <a:spLocks/>
          </p:cNvSpPr>
          <p:nvPr/>
        </p:nvSpPr>
        <p:spPr bwMode="auto">
          <a:xfrm>
            <a:off x="3817938" y="4051300"/>
            <a:ext cx="87312" cy="55563"/>
          </a:xfrm>
          <a:custGeom>
            <a:avLst/>
            <a:gdLst>
              <a:gd name="T0" fmla="*/ 61 w 62"/>
              <a:gd name="T1" fmla="*/ 11 h 35"/>
              <a:gd name="T2" fmla="*/ 58 w 62"/>
              <a:gd name="T3" fmla="*/ 10 h 35"/>
              <a:gd name="T4" fmla="*/ 5 w 62"/>
              <a:gd name="T5" fmla="*/ 0 h 35"/>
              <a:gd name="T6" fmla="*/ 0 w 62"/>
              <a:gd name="T7" fmla="*/ 24 h 35"/>
              <a:gd name="T8" fmla="*/ 54 w 62"/>
              <a:gd name="T9" fmla="*/ 34 h 35"/>
              <a:gd name="T10" fmla="*/ 51 w 62"/>
              <a:gd name="T11" fmla="*/ 33 h 35"/>
              <a:gd name="T12" fmla="*/ 61 w 62"/>
              <a:gd name="T13" fmla="*/ 11 h 35"/>
              <a:gd name="T14" fmla="*/ 60 w 62"/>
              <a:gd name="T15" fmla="*/ 10 h 35"/>
              <a:gd name="T16" fmla="*/ 58 w 62"/>
              <a:gd name="T17" fmla="*/ 10 h 35"/>
              <a:gd name="T18" fmla="*/ 61 w 62"/>
              <a:gd name="T19" fmla="*/ 11 h 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2"/>
              <a:gd name="T31" fmla="*/ 0 h 35"/>
              <a:gd name="T32" fmla="*/ 62 w 62"/>
              <a:gd name="T33" fmla="*/ 35 h 3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2" h="35">
                <a:moveTo>
                  <a:pt x="61" y="11"/>
                </a:moveTo>
                <a:lnTo>
                  <a:pt x="58" y="10"/>
                </a:lnTo>
                <a:lnTo>
                  <a:pt x="5" y="0"/>
                </a:lnTo>
                <a:lnTo>
                  <a:pt x="0" y="24"/>
                </a:lnTo>
                <a:lnTo>
                  <a:pt x="54" y="34"/>
                </a:lnTo>
                <a:lnTo>
                  <a:pt x="51" y="33"/>
                </a:lnTo>
                <a:lnTo>
                  <a:pt x="61" y="11"/>
                </a:lnTo>
                <a:lnTo>
                  <a:pt x="60" y="10"/>
                </a:lnTo>
                <a:lnTo>
                  <a:pt x="58" y="10"/>
                </a:lnTo>
                <a:lnTo>
                  <a:pt x="61" y="11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31" name="Freeform 31"/>
          <p:cNvSpPr>
            <a:spLocks/>
          </p:cNvSpPr>
          <p:nvPr/>
        </p:nvSpPr>
        <p:spPr bwMode="auto">
          <a:xfrm>
            <a:off x="3897313" y="4071938"/>
            <a:ext cx="101600" cy="77787"/>
          </a:xfrm>
          <a:custGeom>
            <a:avLst/>
            <a:gdLst>
              <a:gd name="T0" fmla="*/ 70 w 71"/>
              <a:gd name="T1" fmla="*/ 25 h 49"/>
              <a:gd name="T2" fmla="*/ 70 w 71"/>
              <a:gd name="T3" fmla="*/ 24 h 49"/>
              <a:gd name="T4" fmla="*/ 10 w 71"/>
              <a:gd name="T5" fmla="*/ 0 h 49"/>
              <a:gd name="T6" fmla="*/ 0 w 71"/>
              <a:gd name="T7" fmla="*/ 23 h 49"/>
              <a:gd name="T8" fmla="*/ 60 w 71"/>
              <a:gd name="T9" fmla="*/ 48 h 49"/>
              <a:gd name="T10" fmla="*/ 59 w 71"/>
              <a:gd name="T11" fmla="*/ 47 h 49"/>
              <a:gd name="T12" fmla="*/ 70 w 71"/>
              <a:gd name="T13" fmla="*/ 25 h 49"/>
              <a:gd name="T14" fmla="*/ 70 w 71"/>
              <a:gd name="T15" fmla="*/ 24 h 49"/>
              <a:gd name="T16" fmla="*/ 70 w 71"/>
              <a:gd name="T17" fmla="*/ 25 h 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1"/>
              <a:gd name="T28" fmla="*/ 0 h 49"/>
              <a:gd name="T29" fmla="*/ 71 w 71"/>
              <a:gd name="T30" fmla="*/ 49 h 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1" h="49">
                <a:moveTo>
                  <a:pt x="70" y="25"/>
                </a:moveTo>
                <a:lnTo>
                  <a:pt x="70" y="24"/>
                </a:lnTo>
                <a:lnTo>
                  <a:pt x="10" y="0"/>
                </a:lnTo>
                <a:lnTo>
                  <a:pt x="0" y="23"/>
                </a:lnTo>
                <a:lnTo>
                  <a:pt x="60" y="48"/>
                </a:lnTo>
                <a:lnTo>
                  <a:pt x="59" y="47"/>
                </a:lnTo>
                <a:lnTo>
                  <a:pt x="70" y="25"/>
                </a:lnTo>
                <a:lnTo>
                  <a:pt x="70" y="24"/>
                </a:lnTo>
                <a:lnTo>
                  <a:pt x="70" y="25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32" name="Freeform 32"/>
          <p:cNvSpPr>
            <a:spLocks/>
          </p:cNvSpPr>
          <p:nvPr/>
        </p:nvSpPr>
        <p:spPr bwMode="auto">
          <a:xfrm>
            <a:off x="3987800" y="4116388"/>
            <a:ext cx="104775" cy="80962"/>
          </a:xfrm>
          <a:custGeom>
            <a:avLst/>
            <a:gdLst>
              <a:gd name="T0" fmla="*/ 72 w 73"/>
              <a:gd name="T1" fmla="*/ 28 h 51"/>
              <a:gd name="T2" fmla="*/ 71 w 73"/>
              <a:gd name="T3" fmla="*/ 28 h 51"/>
              <a:gd name="T4" fmla="*/ 11 w 73"/>
              <a:gd name="T5" fmla="*/ 0 h 51"/>
              <a:gd name="T6" fmla="*/ 0 w 73"/>
              <a:gd name="T7" fmla="*/ 22 h 51"/>
              <a:gd name="T8" fmla="*/ 59 w 73"/>
              <a:gd name="T9" fmla="*/ 50 h 51"/>
              <a:gd name="T10" fmla="*/ 58 w 73"/>
              <a:gd name="T11" fmla="*/ 50 h 51"/>
              <a:gd name="T12" fmla="*/ 72 w 73"/>
              <a:gd name="T13" fmla="*/ 28 h 51"/>
              <a:gd name="T14" fmla="*/ 71 w 73"/>
              <a:gd name="T15" fmla="*/ 28 h 51"/>
              <a:gd name="T16" fmla="*/ 72 w 73"/>
              <a:gd name="T17" fmla="*/ 28 h 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3"/>
              <a:gd name="T28" fmla="*/ 0 h 51"/>
              <a:gd name="T29" fmla="*/ 73 w 73"/>
              <a:gd name="T30" fmla="*/ 51 h 5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3" h="51">
                <a:moveTo>
                  <a:pt x="72" y="28"/>
                </a:moveTo>
                <a:lnTo>
                  <a:pt x="71" y="28"/>
                </a:lnTo>
                <a:lnTo>
                  <a:pt x="11" y="0"/>
                </a:lnTo>
                <a:lnTo>
                  <a:pt x="0" y="22"/>
                </a:lnTo>
                <a:lnTo>
                  <a:pt x="59" y="50"/>
                </a:lnTo>
                <a:lnTo>
                  <a:pt x="58" y="50"/>
                </a:lnTo>
                <a:lnTo>
                  <a:pt x="72" y="28"/>
                </a:lnTo>
                <a:lnTo>
                  <a:pt x="71" y="28"/>
                </a:lnTo>
                <a:lnTo>
                  <a:pt x="72" y="28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33" name="Freeform 33"/>
          <p:cNvSpPr>
            <a:spLocks/>
          </p:cNvSpPr>
          <p:nvPr/>
        </p:nvSpPr>
        <p:spPr bwMode="auto">
          <a:xfrm>
            <a:off x="4076700" y="4165600"/>
            <a:ext cx="246063" cy="187325"/>
          </a:xfrm>
          <a:custGeom>
            <a:avLst/>
            <a:gdLst>
              <a:gd name="T0" fmla="*/ 173 w 174"/>
              <a:gd name="T1" fmla="*/ 94 h 118"/>
              <a:gd name="T2" fmla="*/ 172 w 174"/>
              <a:gd name="T3" fmla="*/ 94 h 118"/>
              <a:gd name="T4" fmla="*/ 14 w 174"/>
              <a:gd name="T5" fmla="*/ 0 h 118"/>
              <a:gd name="T6" fmla="*/ 0 w 174"/>
              <a:gd name="T7" fmla="*/ 24 h 118"/>
              <a:gd name="T8" fmla="*/ 159 w 174"/>
              <a:gd name="T9" fmla="*/ 117 h 118"/>
              <a:gd name="T10" fmla="*/ 158 w 174"/>
              <a:gd name="T11" fmla="*/ 117 h 118"/>
              <a:gd name="T12" fmla="*/ 173 w 174"/>
              <a:gd name="T13" fmla="*/ 94 h 118"/>
              <a:gd name="T14" fmla="*/ 172 w 174"/>
              <a:gd name="T15" fmla="*/ 94 h 118"/>
              <a:gd name="T16" fmla="*/ 173 w 174"/>
              <a:gd name="T17" fmla="*/ 94 h 11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4"/>
              <a:gd name="T28" fmla="*/ 0 h 118"/>
              <a:gd name="T29" fmla="*/ 174 w 174"/>
              <a:gd name="T30" fmla="*/ 118 h 11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4" h="118">
                <a:moveTo>
                  <a:pt x="173" y="94"/>
                </a:moveTo>
                <a:lnTo>
                  <a:pt x="172" y="94"/>
                </a:lnTo>
                <a:lnTo>
                  <a:pt x="14" y="0"/>
                </a:lnTo>
                <a:lnTo>
                  <a:pt x="0" y="24"/>
                </a:lnTo>
                <a:lnTo>
                  <a:pt x="159" y="117"/>
                </a:lnTo>
                <a:lnTo>
                  <a:pt x="158" y="117"/>
                </a:lnTo>
                <a:lnTo>
                  <a:pt x="173" y="94"/>
                </a:lnTo>
                <a:lnTo>
                  <a:pt x="172" y="94"/>
                </a:lnTo>
                <a:lnTo>
                  <a:pt x="173" y="94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34" name="Freeform 34"/>
          <p:cNvSpPr>
            <a:spLocks/>
          </p:cNvSpPr>
          <p:nvPr/>
        </p:nvSpPr>
        <p:spPr bwMode="auto">
          <a:xfrm>
            <a:off x="4308475" y="4322763"/>
            <a:ext cx="295275" cy="247650"/>
          </a:xfrm>
          <a:custGeom>
            <a:avLst/>
            <a:gdLst>
              <a:gd name="T0" fmla="*/ 210 w 211"/>
              <a:gd name="T1" fmla="*/ 133 h 156"/>
              <a:gd name="T2" fmla="*/ 209 w 211"/>
              <a:gd name="T3" fmla="*/ 133 h 156"/>
              <a:gd name="T4" fmla="*/ 16 w 211"/>
              <a:gd name="T5" fmla="*/ 0 h 156"/>
              <a:gd name="T6" fmla="*/ 0 w 211"/>
              <a:gd name="T7" fmla="*/ 23 h 156"/>
              <a:gd name="T8" fmla="*/ 193 w 211"/>
              <a:gd name="T9" fmla="*/ 155 h 156"/>
              <a:gd name="T10" fmla="*/ 210 w 211"/>
              <a:gd name="T11" fmla="*/ 133 h 156"/>
              <a:gd name="T12" fmla="*/ 209 w 211"/>
              <a:gd name="T13" fmla="*/ 133 h 156"/>
              <a:gd name="T14" fmla="*/ 210 w 211"/>
              <a:gd name="T15" fmla="*/ 133 h 1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1"/>
              <a:gd name="T25" fmla="*/ 0 h 156"/>
              <a:gd name="T26" fmla="*/ 211 w 211"/>
              <a:gd name="T27" fmla="*/ 156 h 15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1" h="156">
                <a:moveTo>
                  <a:pt x="210" y="133"/>
                </a:moveTo>
                <a:lnTo>
                  <a:pt x="209" y="133"/>
                </a:lnTo>
                <a:lnTo>
                  <a:pt x="16" y="0"/>
                </a:lnTo>
                <a:lnTo>
                  <a:pt x="0" y="23"/>
                </a:lnTo>
                <a:lnTo>
                  <a:pt x="193" y="155"/>
                </a:lnTo>
                <a:lnTo>
                  <a:pt x="210" y="133"/>
                </a:lnTo>
                <a:lnTo>
                  <a:pt x="209" y="133"/>
                </a:lnTo>
                <a:lnTo>
                  <a:pt x="210" y="133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35" name="Freeform 35"/>
          <p:cNvSpPr>
            <a:spLocks/>
          </p:cNvSpPr>
          <p:nvPr/>
        </p:nvSpPr>
        <p:spPr bwMode="auto">
          <a:xfrm>
            <a:off x="4587875" y="4541838"/>
            <a:ext cx="301625" cy="268287"/>
          </a:xfrm>
          <a:custGeom>
            <a:avLst/>
            <a:gdLst>
              <a:gd name="T0" fmla="*/ 213 w 214"/>
              <a:gd name="T1" fmla="*/ 147 h 169"/>
              <a:gd name="T2" fmla="*/ 17 w 214"/>
              <a:gd name="T3" fmla="*/ 0 h 169"/>
              <a:gd name="T4" fmla="*/ 0 w 214"/>
              <a:gd name="T5" fmla="*/ 22 h 169"/>
              <a:gd name="T6" fmla="*/ 196 w 214"/>
              <a:gd name="T7" fmla="*/ 168 h 169"/>
              <a:gd name="T8" fmla="*/ 213 w 214"/>
              <a:gd name="T9" fmla="*/ 147 h 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4"/>
              <a:gd name="T16" fmla="*/ 0 h 169"/>
              <a:gd name="T17" fmla="*/ 214 w 214"/>
              <a:gd name="T18" fmla="*/ 169 h 1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4" h="169">
                <a:moveTo>
                  <a:pt x="213" y="147"/>
                </a:moveTo>
                <a:lnTo>
                  <a:pt x="17" y="0"/>
                </a:lnTo>
                <a:lnTo>
                  <a:pt x="0" y="22"/>
                </a:lnTo>
                <a:lnTo>
                  <a:pt x="196" y="168"/>
                </a:lnTo>
                <a:lnTo>
                  <a:pt x="213" y="147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36" name="Freeform 36"/>
          <p:cNvSpPr>
            <a:spLocks/>
          </p:cNvSpPr>
          <p:nvPr/>
        </p:nvSpPr>
        <p:spPr bwMode="auto">
          <a:xfrm>
            <a:off x="4872038" y="4783138"/>
            <a:ext cx="322262" cy="295275"/>
          </a:xfrm>
          <a:custGeom>
            <a:avLst/>
            <a:gdLst>
              <a:gd name="T0" fmla="*/ 227 w 228"/>
              <a:gd name="T1" fmla="*/ 164 h 186"/>
              <a:gd name="T2" fmla="*/ 17 w 228"/>
              <a:gd name="T3" fmla="*/ 0 h 186"/>
              <a:gd name="T4" fmla="*/ 0 w 228"/>
              <a:gd name="T5" fmla="*/ 21 h 186"/>
              <a:gd name="T6" fmla="*/ 209 w 228"/>
              <a:gd name="T7" fmla="*/ 185 h 186"/>
              <a:gd name="T8" fmla="*/ 227 w 228"/>
              <a:gd name="T9" fmla="*/ 164 h 1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8"/>
              <a:gd name="T16" fmla="*/ 0 h 186"/>
              <a:gd name="T17" fmla="*/ 228 w 228"/>
              <a:gd name="T18" fmla="*/ 186 h 1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8" h="186">
                <a:moveTo>
                  <a:pt x="227" y="164"/>
                </a:moveTo>
                <a:lnTo>
                  <a:pt x="17" y="0"/>
                </a:lnTo>
                <a:lnTo>
                  <a:pt x="0" y="21"/>
                </a:lnTo>
                <a:lnTo>
                  <a:pt x="209" y="185"/>
                </a:lnTo>
                <a:lnTo>
                  <a:pt x="227" y="164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37" name="Freeform 37"/>
          <p:cNvSpPr>
            <a:spLocks/>
          </p:cNvSpPr>
          <p:nvPr/>
        </p:nvSpPr>
        <p:spPr bwMode="auto">
          <a:xfrm>
            <a:off x="5175250" y="5051425"/>
            <a:ext cx="292100" cy="257175"/>
          </a:xfrm>
          <a:custGeom>
            <a:avLst/>
            <a:gdLst>
              <a:gd name="T0" fmla="*/ 204 w 206"/>
              <a:gd name="T1" fmla="*/ 138 h 162"/>
              <a:gd name="T2" fmla="*/ 205 w 206"/>
              <a:gd name="T3" fmla="*/ 139 h 162"/>
              <a:gd name="T4" fmla="*/ 17 w 206"/>
              <a:gd name="T5" fmla="*/ 0 h 162"/>
              <a:gd name="T6" fmla="*/ 0 w 206"/>
              <a:gd name="T7" fmla="*/ 21 h 162"/>
              <a:gd name="T8" fmla="*/ 188 w 206"/>
              <a:gd name="T9" fmla="*/ 160 h 162"/>
              <a:gd name="T10" fmla="*/ 189 w 206"/>
              <a:gd name="T11" fmla="*/ 161 h 162"/>
              <a:gd name="T12" fmla="*/ 188 w 206"/>
              <a:gd name="T13" fmla="*/ 160 h 162"/>
              <a:gd name="T14" fmla="*/ 188 w 206"/>
              <a:gd name="T15" fmla="*/ 161 h 162"/>
              <a:gd name="T16" fmla="*/ 189 w 206"/>
              <a:gd name="T17" fmla="*/ 161 h 162"/>
              <a:gd name="T18" fmla="*/ 204 w 206"/>
              <a:gd name="T19" fmla="*/ 138 h 16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6"/>
              <a:gd name="T31" fmla="*/ 0 h 162"/>
              <a:gd name="T32" fmla="*/ 206 w 206"/>
              <a:gd name="T33" fmla="*/ 162 h 16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6" h="162">
                <a:moveTo>
                  <a:pt x="204" y="138"/>
                </a:moveTo>
                <a:lnTo>
                  <a:pt x="205" y="139"/>
                </a:lnTo>
                <a:lnTo>
                  <a:pt x="17" y="0"/>
                </a:lnTo>
                <a:lnTo>
                  <a:pt x="0" y="21"/>
                </a:lnTo>
                <a:lnTo>
                  <a:pt x="188" y="160"/>
                </a:lnTo>
                <a:lnTo>
                  <a:pt x="189" y="161"/>
                </a:lnTo>
                <a:lnTo>
                  <a:pt x="188" y="160"/>
                </a:lnTo>
                <a:lnTo>
                  <a:pt x="188" y="161"/>
                </a:lnTo>
                <a:lnTo>
                  <a:pt x="189" y="161"/>
                </a:lnTo>
                <a:lnTo>
                  <a:pt x="204" y="138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38" name="Freeform 38"/>
          <p:cNvSpPr>
            <a:spLocks/>
          </p:cNvSpPr>
          <p:nvPr/>
        </p:nvSpPr>
        <p:spPr bwMode="auto">
          <a:xfrm>
            <a:off x="5451475" y="5278438"/>
            <a:ext cx="274638" cy="220662"/>
          </a:xfrm>
          <a:custGeom>
            <a:avLst/>
            <a:gdLst>
              <a:gd name="T0" fmla="*/ 193 w 194"/>
              <a:gd name="T1" fmla="*/ 115 h 139"/>
              <a:gd name="T2" fmla="*/ 15 w 194"/>
              <a:gd name="T3" fmla="*/ 0 h 139"/>
              <a:gd name="T4" fmla="*/ 0 w 194"/>
              <a:gd name="T5" fmla="*/ 23 h 139"/>
              <a:gd name="T6" fmla="*/ 178 w 194"/>
              <a:gd name="T7" fmla="*/ 138 h 139"/>
              <a:gd name="T8" fmla="*/ 179 w 194"/>
              <a:gd name="T9" fmla="*/ 138 h 139"/>
              <a:gd name="T10" fmla="*/ 178 w 194"/>
              <a:gd name="T11" fmla="*/ 138 h 139"/>
              <a:gd name="T12" fmla="*/ 179 w 194"/>
              <a:gd name="T13" fmla="*/ 138 h 139"/>
              <a:gd name="T14" fmla="*/ 193 w 194"/>
              <a:gd name="T15" fmla="*/ 115 h 1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4"/>
              <a:gd name="T25" fmla="*/ 0 h 139"/>
              <a:gd name="T26" fmla="*/ 194 w 194"/>
              <a:gd name="T27" fmla="*/ 139 h 13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4" h="139">
                <a:moveTo>
                  <a:pt x="193" y="115"/>
                </a:moveTo>
                <a:lnTo>
                  <a:pt x="15" y="0"/>
                </a:lnTo>
                <a:lnTo>
                  <a:pt x="0" y="23"/>
                </a:lnTo>
                <a:lnTo>
                  <a:pt x="178" y="138"/>
                </a:lnTo>
                <a:lnTo>
                  <a:pt x="179" y="138"/>
                </a:lnTo>
                <a:lnTo>
                  <a:pt x="178" y="138"/>
                </a:lnTo>
                <a:lnTo>
                  <a:pt x="179" y="138"/>
                </a:lnTo>
                <a:lnTo>
                  <a:pt x="193" y="115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39" name="Freeform 39"/>
          <p:cNvSpPr>
            <a:spLocks/>
          </p:cNvSpPr>
          <p:nvPr/>
        </p:nvSpPr>
        <p:spPr bwMode="auto">
          <a:xfrm>
            <a:off x="5713413" y="5468938"/>
            <a:ext cx="268287" cy="206375"/>
          </a:xfrm>
          <a:custGeom>
            <a:avLst/>
            <a:gdLst>
              <a:gd name="T0" fmla="*/ 189 w 191"/>
              <a:gd name="T1" fmla="*/ 105 h 130"/>
              <a:gd name="T2" fmla="*/ 190 w 191"/>
              <a:gd name="T3" fmla="*/ 105 h 130"/>
              <a:gd name="T4" fmla="*/ 14 w 191"/>
              <a:gd name="T5" fmla="*/ 0 h 130"/>
              <a:gd name="T6" fmla="*/ 0 w 191"/>
              <a:gd name="T7" fmla="*/ 23 h 130"/>
              <a:gd name="T8" fmla="*/ 176 w 191"/>
              <a:gd name="T9" fmla="*/ 129 h 130"/>
              <a:gd name="T10" fmla="*/ 189 w 191"/>
              <a:gd name="T11" fmla="*/ 105 h 13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1"/>
              <a:gd name="T19" fmla="*/ 0 h 130"/>
              <a:gd name="T20" fmla="*/ 191 w 191"/>
              <a:gd name="T21" fmla="*/ 130 h 13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1" h="130">
                <a:moveTo>
                  <a:pt x="189" y="105"/>
                </a:moveTo>
                <a:lnTo>
                  <a:pt x="190" y="105"/>
                </a:lnTo>
                <a:lnTo>
                  <a:pt x="14" y="0"/>
                </a:lnTo>
                <a:lnTo>
                  <a:pt x="0" y="23"/>
                </a:lnTo>
                <a:lnTo>
                  <a:pt x="176" y="129"/>
                </a:lnTo>
                <a:lnTo>
                  <a:pt x="189" y="105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40" name="Freeform 40"/>
          <p:cNvSpPr>
            <a:spLocks/>
          </p:cNvSpPr>
          <p:nvPr/>
        </p:nvSpPr>
        <p:spPr bwMode="auto">
          <a:xfrm>
            <a:off x="5969000" y="5643563"/>
            <a:ext cx="163513" cy="123825"/>
          </a:xfrm>
          <a:custGeom>
            <a:avLst/>
            <a:gdLst>
              <a:gd name="T0" fmla="*/ 115 w 116"/>
              <a:gd name="T1" fmla="*/ 54 h 78"/>
              <a:gd name="T2" fmla="*/ 12 w 116"/>
              <a:gd name="T3" fmla="*/ 0 h 78"/>
              <a:gd name="T4" fmla="*/ 0 w 116"/>
              <a:gd name="T5" fmla="*/ 23 h 78"/>
              <a:gd name="T6" fmla="*/ 102 w 116"/>
              <a:gd name="T7" fmla="*/ 77 h 78"/>
              <a:gd name="T8" fmla="*/ 115 w 116"/>
              <a:gd name="T9" fmla="*/ 54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6"/>
              <a:gd name="T16" fmla="*/ 0 h 78"/>
              <a:gd name="T17" fmla="*/ 116 w 116"/>
              <a:gd name="T18" fmla="*/ 78 h 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6" h="78">
                <a:moveTo>
                  <a:pt x="115" y="54"/>
                </a:moveTo>
                <a:lnTo>
                  <a:pt x="12" y="0"/>
                </a:lnTo>
                <a:lnTo>
                  <a:pt x="0" y="23"/>
                </a:lnTo>
                <a:lnTo>
                  <a:pt x="102" y="77"/>
                </a:lnTo>
                <a:lnTo>
                  <a:pt x="115" y="54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41" name="Freeform 41"/>
          <p:cNvSpPr>
            <a:spLocks/>
          </p:cNvSpPr>
          <p:nvPr/>
        </p:nvSpPr>
        <p:spPr bwMode="auto">
          <a:xfrm>
            <a:off x="6119813" y="5735638"/>
            <a:ext cx="234950" cy="165100"/>
          </a:xfrm>
          <a:custGeom>
            <a:avLst/>
            <a:gdLst>
              <a:gd name="T0" fmla="*/ 164 w 166"/>
              <a:gd name="T1" fmla="*/ 78 h 104"/>
              <a:gd name="T2" fmla="*/ 165 w 166"/>
              <a:gd name="T3" fmla="*/ 78 h 104"/>
              <a:gd name="T4" fmla="*/ 14 w 166"/>
              <a:gd name="T5" fmla="*/ 0 h 104"/>
              <a:gd name="T6" fmla="*/ 0 w 166"/>
              <a:gd name="T7" fmla="*/ 24 h 104"/>
              <a:gd name="T8" fmla="*/ 151 w 166"/>
              <a:gd name="T9" fmla="*/ 103 h 104"/>
              <a:gd name="T10" fmla="*/ 152 w 166"/>
              <a:gd name="T11" fmla="*/ 103 h 104"/>
              <a:gd name="T12" fmla="*/ 151 w 166"/>
              <a:gd name="T13" fmla="*/ 103 h 104"/>
              <a:gd name="T14" fmla="*/ 152 w 166"/>
              <a:gd name="T15" fmla="*/ 103 h 104"/>
              <a:gd name="T16" fmla="*/ 164 w 166"/>
              <a:gd name="T17" fmla="*/ 78 h 1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6"/>
              <a:gd name="T28" fmla="*/ 0 h 104"/>
              <a:gd name="T29" fmla="*/ 166 w 166"/>
              <a:gd name="T30" fmla="*/ 104 h 1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6" h="104">
                <a:moveTo>
                  <a:pt x="164" y="78"/>
                </a:moveTo>
                <a:lnTo>
                  <a:pt x="165" y="78"/>
                </a:lnTo>
                <a:lnTo>
                  <a:pt x="14" y="0"/>
                </a:lnTo>
                <a:lnTo>
                  <a:pt x="0" y="24"/>
                </a:lnTo>
                <a:lnTo>
                  <a:pt x="151" y="103"/>
                </a:lnTo>
                <a:lnTo>
                  <a:pt x="152" y="103"/>
                </a:lnTo>
                <a:lnTo>
                  <a:pt x="151" y="103"/>
                </a:lnTo>
                <a:lnTo>
                  <a:pt x="152" y="103"/>
                </a:lnTo>
                <a:lnTo>
                  <a:pt x="164" y="78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42" name="Freeform 42"/>
          <p:cNvSpPr>
            <a:spLocks/>
          </p:cNvSpPr>
          <p:nvPr/>
        </p:nvSpPr>
        <p:spPr bwMode="auto">
          <a:xfrm>
            <a:off x="6343650" y="5867400"/>
            <a:ext cx="228600" cy="136525"/>
          </a:xfrm>
          <a:custGeom>
            <a:avLst/>
            <a:gdLst>
              <a:gd name="T0" fmla="*/ 160 w 163"/>
              <a:gd name="T1" fmla="*/ 59 h 86"/>
              <a:gd name="T2" fmla="*/ 162 w 163"/>
              <a:gd name="T3" fmla="*/ 60 h 86"/>
              <a:gd name="T4" fmla="*/ 12 w 163"/>
              <a:gd name="T5" fmla="*/ 0 h 86"/>
              <a:gd name="T6" fmla="*/ 0 w 163"/>
              <a:gd name="T7" fmla="*/ 24 h 86"/>
              <a:gd name="T8" fmla="*/ 151 w 163"/>
              <a:gd name="T9" fmla="*/ 84 h 86"/>
              <a:gd name="T10" fmla="*/ 153 w 163"/>
              <a:gd name="T11" fmla="*/ 85 h 86"/>
              <a:gd name="T12" fmla="*/ 151 w 163"/>
              <a:gd name="T13" fmla="*/ 84 h 86"/>
              <a:gd name="T14" fmla="*/ 152 w 163"/>
              <a:gd name="T15" fmla="*/ 85 h 86"/>
              <a:gd name="T16" fmla="*/ 153 w 163"/>
              <a:gd name="T17" fmla="*/ 85 h 86"/>
              <a:gd name="T18" fmla="*/ 160 w 163"/>
              <a:gd name="T19" fmla="*/ 59 h 8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3"/>
              <a:gd name="T31" fmla="*/ 0 h 86"/>
              <a:gd name="T32" fmla="*/ 163 w 163"/>
              <a:gd name="T33" fmla="*/ 86 h 8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3" h="86">
                <a:moveTo>
                  <a:pt x="160" y="59"/>
                </a:moveTo>
                <a:lnTo>
                  <a:pt x="162" y="60"/>
                </a:lnTo>
                <a:lnTo>
                  <a:pt x="12" y="0"/>
                </a:lnTo>
                <a:lnTo>
                  <a:pt x="0" y="24"/>
                </a:lnTo>
                <a:lnTo>
                  <a:pt x="151" y="84"/>
                </a:lnTo>
                <a:lnTo>
                  <a:pt x="153" y="85"/>
                </a:lnTo>
                <a:lnTo>
                  <a:pt x="151" y="84"/>
                </a:lnTo>
                <a:lnTo>
                  <a:pt x="152" y="85"/>
                </a:lnTo>
                <a:lnTo>
                  <a:pt x="153" y="85"/>
                </a:lnTo>
                <a:lnTo>
                  <a:pt x="160" y="59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43" name="Freeform 43"/>
          <p:cNvSpPr>
            <a:spLocks/>
          </p:cNvSpPr>
          <p:nvPr/>
        </p:nvSpPr>
        <p:spPr bwMode="auto">
          <a:xfrm>
            <a:off x="6569075" y="5967413"/>
            <a:ext cx="122238" cy="71437"/>
          </a:xfrm>
          <a:custGeom>
            <a:avLst/>
            <a:gdLst>
              <a:gd name="T0" fmla="*/ 85 w 88"/>
              <a:gd name="T1" fmla="*/ 19 h 45"/>
              <a:gd name="T2" fmla="*/ 87 w 88"/>
              <a:gd name="T3" fmla="*/ 19 h 45"/>
              <a:gd name="T4" fmla="*/ 7 w 88"/>
              <a:gd name="T5" fmla="*/ 0 h 45"/>
              <a:gd name="T6" fmla="*/ 0 w 88"/>
              <a:gd name="T7" fmla="*/ 25 h 45"/>
              <a:gd name="T8" fmla="*/ 80 w 88"/>
              <a:gd name="T9" fmla="*/ 44 h 45"/>
              <a:gd name="T10" fmla="*/ 82 w 88"/>
              <a:gd name="T11" fmla="*/ 44 h 45"/>
              <a:gd name="T12" fmla="*/ 80 w 88"/>
              <a:gd name="T13" fmla="*/ 44 h 45"/>
              <a:gd name="T14" fmla="*/ 81 w 88"/>
              <a:gd name="T15" fmla="*/ 44 h 45"/>
              <a:gd name="T16" fmla="*/ 82 w 88"/>
              <a:gd name="T17" fmla="*/ 44 h 45"/>
              <a:gd name="T18" fmla="*/ 85 w 88"/>
              <a:gd name="T19" fmla="*/ 19 h 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"/>
              <a:gd name="T31" fmla="*/ 0 h 45"/>
              <a:gd name="T32" fmla="*/ 88 w 88"/>
              <a:gd name="T33" fmla="*/ 45 h 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" h="45">
                <a:moveTo>
                  <a:pt x="85" y="19"/>
                </a:moveTo>
                <a:lnTo>
                  <a:pt x="87" y="19"/>
                </a:lnTo>
                <a:lnTo>
                  <a:pt x="7" y="0"/>
                </a:lnTo>
                <a:lnTo>
                  <a:pt x="0" y="25"/>
                </a:lnTo>
                <a:lnTo>
                  <a:pt x="80" y="44"/>
                </a:lnTo>
                <a:lnTo>
                  <a:pt x="82" y="44"/>
                </a:lnTo>
                <a:lnTo>
                  <a:pt x="80" y="44"/>
                </a:lnTo>
                <a:lnTo>
                  <a:pt x="81" y="44"/>
                </a:lnTo>
                <a:lnTo>
                  <a:pt x="82" y="44"/>
                </a:lnTo>
                <a:lnTo>
                  <a:pt x="85" y="19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44" name="Freeform 44"/>
          <p:cNvSpPr>
            <a:spLocks/>
          </p:cNvSpPr>
          <p:nvPr/>
        </p:nvSpPr>
        <p:spPr bwMode="auto">
          <a:xfrm>
            <a:off x="6691313" y="6002338"/>
            <a:ext cx="109537" cy="50800"/>
          </a:xfrm>
          <a:custGeom>
            <a:avLst/>
            <a:gdLst>
              <a:gd name="T0" fmla="*/ 74 w 78"/>
              <a:gd name="T1" fmla="*/ 7 h 32"/>
              <a:gd name="T2" fmla="*/ 77 w 78"/>
              <a:gd name="T3" fmla="*/ 7 h 32"/>
              <a:gd name="T4" fmla="*/ 3 w 78"/>
              <a:gd name="T5" fmla="*/ 0 h 32"/>
              <a:gd name="T6" fmla="*/ 0 w 78"/>
              <a:gd name="T7" fmla="*/ 23 h 32"/>
              <a:gd name="T8" fmla="*/ 74 w 78"/>
              <a:gd name="T9" fmla="*/ 31 h 32"/>
              <a:gd name="T10" fmla="*/ 76 w 78"/>
              <a:gd name="T11" fmla="*/ 31 h 32"/>
              <a:gd name="T12" fmla="*/ 74 w 78"/>
              <a:gd name="T13" fmla="*/ 31 h 32"/>
              <a:gd name="T14" fmla="*/ 75 w 78"/>
              <a:gd name="T15" fmla="*/ 31 h 32"/>
              <a:gd name="T16" fmla="*/ 76 w 78"/>
              <a:gd name="T17" fmla="*/ 31 h 32"/>
              <a:gd name="T18" fmla="*/ 74 w 78"/>
              <a:gd name="T19" fmla="*/ 7 h 3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8"/>
              <a:gd name="T31" fmla="*/ 0 h 32"/>
              <a:gd name="T32" fmla="*/ 78 w 78"/>
              <a:gd name="T33" fmla="*/ 32 h 3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8" h="32">
                <a:moveTo>
                  <a:pt x="74" y="7"/>
                </a:moveTo>
                <a:lnTo>
                  <a:pt x="77" y="7"/>
                </a:lnTo>
                <a:lnTo>
                  <a:pt x="3" y="0"/>
                </a:lnTo>
                <a:lnTo>
                  <a:pt x="0" y="23"/>
                </a:lnTo>
                <a:lnTo>
                  <a:pt x="74" y="31"/>
                </a:lnTo>
                <a:lnTo>
                  <a:pt x="76" y="31"/>
                </a:lnTo>
                <a:lnTo>
                  <a:pt x="74" y="31"/>
                </a:lnTo>
                <a:lnTo>
                  <a:pt x="75" y="31"/>
                </a:lnTo>
                <a:lnTo>
                  <a:pt x="76" y="31"/>
                </a:lnTo>
                <a:lnTo>
                  <a:pt x="74" y="7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45" name="Freeform 45"/>
          <p:cNvSpPr>
            <a:spLocks/>
          </p:cNvSpPr>
          <p:nvPr/>
        </p:nvSpPr>
        <p:spPr bwMode="auto">
          <a:xfrm>
            <a:off x="6805613" y="5997575"/>
            <a:ext cx="230187" cy="55563"/>
          </a:xfrm>
          <a:custGeom>
            <a:avLst/>
            <a:gdLst>
              <a:gd name="T0" fmla="*/ 162 w 164"/>
              <a:gd name="T1" fmla="*/ 12 h 35"/>
              <a:gd name="T2" fmla="*/ 161 w 164"/>
              <a:gd name="T3" fmla="*/ 0 h 35"/>
              <a:gd name="T4" fmla="*/ 0 w 164"/>
              <a:gd name="T5" fmla="*/ 9 h 35"/>
              <a:gd name="T6" fmla="*/ 2 w 164"/>
              <a:gd name="T7" fmla="*/ 34 h 35"/>
              <a:gd name="T8" fmla="*/ 163 w 164"/>
              <a:gd name="T9" fmla="*/ 24 h 35"/>
              <a:gd name="T10" fmla="*/ 162 w 164"/>
              <a:gd name="T11" fmla="*/ 12 h 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4"/>
              <a:gd name="T19" fmla="*/ 0 h 35"/>
              <a:gd name="T20" fmla="*/ 164 w 164"/>
              <a:gd name="T21" fmla="*/ 35 h 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4" h="35">
                <a:moveTo>
                  <a:pt x="162" y="12"/>
                </a:moveTo>
                <a:lnTo>
                  <a:pt x="161" y="0"/>
                </a:lnTo>
                <a:lnTo>
                  <a:pt x="0" y="9"/>
                </a:lnTo>
                <a:lnTo>
                  <a:pt x="2" y="34"/>
                </a:lnTo>
                <a:lnTo>
                  <a:pt x="163" y="24"/>
                </a:lnTo>
                <a:lnTo>
                  <a:pt x="162" y="12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46" name="Freeform 46"/>
          <p:cNvSpPr>
            <a:spLocks/>
          </p:cNvSpPr>
          <p:nvPr/>
        </p:nvSpPr>
        <p:spPr bwMode="auto">
          <a:xfrm>
            <a:off x="4900613" y="5886450"/>
            <a:ext cx="58737" cy="163513"/>
          </a:xfrm>
          <a:custGeom>
            <a:avLst/>
            <a:gdLst>
              <a:gd name="T0" fmla="*/ 16 w 41"/>
              <a:gd name="T1" fmla="*/ 0 h 103"/>
              <a:gd name="T2" fmla="*/ 16 w 41"/>
              <a:gd name="T3" fmla="*/ 2 h 103"/>
              <a:gd name="T4" fmla="*/ 0 w 41"/>
              <a:gd name="T5" fmla="*/ 97 h 103"/>
              <a:gd name="T6" fmla="*/ 23 w 41"/>
              <a:gd name="T7" fmla="*/ 102 h 103"/>
              <a:gd name="T8" fmla="*/ 40 w 41"/>
              <a:gd name="T9" fmla="*/ 7 h 103"/>
              <a:gd name="T10" fmla="*/ 40 w 41"/>
              <a:gd name="T11" fmla="*/ 8 h 103"/>
              <a:gd name="T12" fmla="*/ 16 w 41"/>
              <a:gd name="T13" fmla="*/ 0 h 103"/>
              <a:gd name="T14" fmla="*/ 16 w 41"/>
              <a:gd name="T15" fmla="*/ 1 h 103"/>
              <a:gd name="T16" fmla="*/ 16 w 41"/>
              <a:gd name="T17" fmla="*/ 2 h 103"/>
              <a:gd name="T18" fmla="*/ 16 w 41"/>
              <a:gd name="T19" fmla="*/ 0 h 10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1"/>
              <a:gd name="T31" fmla="*/ 0 h 103"/>
              <a:gd name="T32" fmla="*/ 41 w 41"/>
              <a:gd name="T33" fmla="*/ 103 h 10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1" h="103">
                <a:moveTo>
                  <a:pt x="16" y="0"/>
                </a:moveTo>
                <a:lnTo>
                  <a:pt x="16" y="2"/>
                </a:lnTo>
                <a:lnTo>
                  <a:pt x="0" y="97"/>
                </a:lnTo>
                <a:lnTo>
                  <a:pt x="23" y="102"/>
                </a:lnTo>
                <a:lnTo>
                  <a:pt x="40" y="7"/>
                </a:lnTo>
                <a:lnTo>
                  <a:pt x="40" y="8"/>
                </a:lnTo>
                <a:lnTo>
                  <a:pt x="16" y="0"/>
                </a:lnTo>
                <a:lnTo>
                  <a:pt x="16" y="1"/>
                </a:lnTo>
                <a:lnTo>
                  <a:pt x="16" y="2"/>
                </a:lnTo>
                <a:lnTo>
                  <a:pt x="16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47" name="Freeform 47"/>
          <p:cNvSpPr>
            <a:spLocks/>
          </p:cNvSpPr>
          <p:nvPr/>
        </p:nvSpPr>
        <p:spPr bwMode="auto">
          <a:xfrm>
            <a:off x="4926013" y="5689600"/>
            <a:ext cx="84137" cy="201613"/>
          </a:xfrm>
          <a:custGeom>
            <a:avLst/>
            <a:gdLst>
              <a:gd name="T0" fmla="*/ 34 w 59"/>
              <a:gd name="T1" fmla="*/ 0 h 127"/>
              <a:gd name="T2" fmla="*/ 34 w 59"/>
              <a:gd name="T3" fmla="*/ 1 h 127"/>
              <a:gd name="T4" fmla="*/ 0 w 59"/>
              <a:gd name="T5" fmla="*/ 118 h 127"/>
              <a:gd name="T6" fmla="*/ 25 w 59"/>
              <a:gd name="T7" fmla="*/ 126 h 127"/>
              <a:gd name="T8" fmla="*/ 58 w 59"/>
              <a:gd name="T9" fmla="*/ 9 h 127"/>
              <a:gd name="T10" fmla="*/ 58 w 59"/>
              <a:gd name="T11" fmla="*/ 10 h 127"/>
              <a:gd name="T12" fmla="*/ 34 w 59"/>
              <a:gd name="T13" fmla="*/ 0 h 127"/>
              <a:gd name="T14" fmla="*/ 34 w 59"/>
              <a:gd name="T15" fmla="*/ 1 h 127"/>
              <a:gd name="T16" fmla="*/ 34 w 59"/>
              <a:gd name="T17" fmla="*/ 0 h 1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9"/>
              <a:gd name="T28" fmla="*/ 0 h 127"/>
              <a:gd name="T29" fmla="*/ 59 w 59"/>
              <a:gd name="T30" fmla="*/ 127 h 1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9" h="127">
                <a:moveTo>
                  <a:pt x="34" y="0"/>
                </a:moveTo>
                <a:lnTo>
                  <a:pt x="34" y="1"/>
                </a:lnTo>
                <a:lnTo>
                  <a:pt x="0" y="118"/>
                </a:lnTo>
                <a:lnTo>
                  <a:pt x="25" y="126"/>
                </a:lnTo>
                <a:lnTo>
                  <a:pt x="58" y="9"/>
                </a:lnTo>
                <a:lnTo>
                  <a:pt x="58" y="10"/>
                </a:lnTo>
                <a:lnTo>
                  <a:pt x="34" y="0"/>
                </a:lnTo>
                <a:lnTo>
                  <a:pt x="34" y="1"/>
                </a:lnTo>
                <a:lnTo>
                  <a:pt x="34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48" name="Freeform 48"/>
          <p:cNvSpPr>
            <a:spLocks/>
          </p:cNvSpPr>
          <p:nvPr/>
        </p:nvSpPr>
        <p:spPr bwMode="auto">
          <a:xfrm>
            <a:off x="4978400" y="5522913"/>
            <a:ext cx="79375" cy="174625"/>
          </a:xfrm>
          <a:custGeom>
            <a:avLst/>
            <a:gdLst>
              <a:gd name="T0" fmla="*/ 31 w 56"/>
              <a:gd name="T1" fmla="*/ 0 h 110"/>
              <a:gd name="T2" fmla="*/ 31 w 56"/>
              <a:gd name="T3" fmla="*/ 1 h 110"/>
              <a:gd name="T4" fmla="*/ 0 w 56"/>
              <a:gd name="T5" fmla="*/ 100 h 110"/>
              <a:gd name="T6" fmla="*/ 24 w 56"/>
              <a:gd name="T7" fmla="*/ 109 h 110"/>
              <a:gd name="T8" fmla="*/ 55 w 56"/>
              <a:gd name="T9" fmla="*/ 9 h 110"/>
              <a:gd name="T10" fmla="*/ 31 w 56"/>
              <a:gd name="T11" fmla="*/ 0 h 110"/>
              <a:gd name="T12" fmla="*/ 31 w 56"/>
              <a:gd name="T13" fmla="*/ 1 h 110"/>
              <a:gd name="T14" fmla="*/ 31 w 56"/>
              <a:gd name="T15" fmla="*/ 0 h 1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6"/>
              <a:gd name="T25" fmla="*/ 0 h 110"/>
              <a:gd name="T26" fmla="*/ 56 w 56"/>
              <a:gd name="T27" fmla="*/ 110 h 1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6" h="110">
                <a:moveTo>
                  <a:pt x="31" y="0"/>
                </a:moveTo>
                <a:lnTo>
                  <a:pt x="31" y="1"/>
                </a:lnTo>
                <a:lnTo>
                  <a:pt x="0" y="100"/>
                </a:lnTo>
                <a:lnTo>
                  <a:pt x="24" y="109"/>
                </a:lnTo>
                <a:lnTo>
                  <a:pt x="55" y="9"/>
                </a:lnTo>
                <a:lnTo>
                  <a:pt x="31" y="0"/>
                </a:lnTo>
                <a:lnTo>
                  <a:pt x="31" y="1"/>
                </a:lnTo>
                <a:lnTo>
                  <a:pt x="31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49" name="Freeform 49"/>
          <p:cNvSpPr>
            <a:spLocks/>
          </p:cNvSpPr>
          <p:nvPr/>
        </p:nvSpPr>
        <p:spPr bwMode="auto">
          <a:xfrm>
            <a:off x="5027613" y="5375275"/>
            <a:ext cx="80962" cy="155575"/>
          </a:xfrm>
          <a:custGeom>
            <a:avLst/>
            <a:gdLst>
              <a:gd name="T0" fmla="*/ 33 w 58"/>
              <a:gd name="T1" fmla="*/ 0 h 98"/>
              <a:gd name="T2" fmla="*/ 33 w 58"/>
              <a:gd name="T3" fmla="*/ 1 h 98"/>
              <a:gd name="T4" fmla="*/ 0 w 58"/>
              <a:gd name="T5" fmla="*/ 88 h 98"/>
              <a:gd name="T6" fmla="*/ 24 w 58"/>
              <a:gd name="T7" fmla="*/ 97 h 98"/>
              <a:gd name="T8" fmla="*/ 57 w 58"/>
              <a:gd name="T9" fmla="*/ 10 h 98"/>
              <a:gd name="T10" fmla="*/ 57 w 58"/>
              <a:gd name="T11" fmla="*/ 11 h 98"/>
              <a:gd name="T12" fmla="*/ 33 w 58"/>
              <a:gd name="T13" fmla="*/ 0 h 98"/>
              <a:gd name="T14" fmla="*/ 33 w 58"/>
              <a:gd name="T15" fmla="*/ 1 h 98"/>
              <a:gd name="T16" fmla="*/ 33 w 58"/>
              <a:gd name="T17" fmla="*/ 0 h 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8"/>
              <a:gd name="T28" fmla="*/ 0 h 98"/>
              <a:gd name="T29" fmla="*/ 58 w 58"/>
              <a:gd name="T30" fmla="*/ 98 h 9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8" h="98">
                <a:moveTo>
                  <a:pt x="33" y="0"/>
                </a:moveTo>
                <a:lnTo>
                  <a:pt x="33" y="1"/>
                </a:lnTo>
                <a:lnTo>
                  <a:pt x="0" y="88"/>
                </a:lnTo>
                <a:lnTo>
                  <a:pt x="24" y="97"/>
                </a:lnTo>
                <a:lnTo>
                  <a:pt x="57" y="10"/>
                </a:lnTo>
                <a:lnTo>
                  <a:pt x="57" y="11"/>
                </a:lnTo>
                <a:lnTo>
                  <a:pt x="33" y="0"/>
                </a:lnTo>
                <a:lnTo>
                  <a:pt x="33" y="1"/>
                </a:lnTo>
                <a:lnTo>
                  <a:pt x="33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50" name="Freeform 50"/>
          <p:cNvSpPr>
            <a:spLocks/>
          </p:cNvSpPr>
          <p:nvPr/>
        </p:nvSpPr>
        <p:spPr bwMode="auto">
          <a:xfrm>
            <a:off x="5078413" y="5222875"/>
            <a:ext cx="95250" cy="163513"/>
          </a:xfrm>
          <a:custGeom>
            <a:avLst/>
            <a:gdLst>
              <a:gd name="T0" fmla="*/ 43 w 67"/>
              <a:gd name="T1" fmla="*/ 0 h 103"/>
              <a:gd name="T2" fmla="*/ 43 w 67"/>
              <a:gd name="T3" fmla="*/ 1 h 103"/>
              <a:gd name="T4" fmla="*/ 0 w 67"/>
              <a:gd name="T5" fmla="*/ 91 h 103"/>
              <a:gd name="T6" fmla="*/ 24 w 67"/>
              <a:gd name="T7" fmla="*/ 102 h 103"/>
              <a:gd name="T8" fmla="*/ 66 w 67"/>
              <a:gd name="T9" fmla="*/ 12 h 103"/>
              <a:gd name="T10" fmla="*/ 43 w 67"/>
              <a:gd name="T11" fmla="*/ 0 h 103"/>
              <a:gd name="T12" fmla="*/ 43 w 67"/>
              <a:gd name="T13" fmla="*/ 1 h 103"/>
              <a:gd name="T14" fmla="*/ 43 w 67"/>
              <a:gd name="T15" fmla="*/ 0 h 10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7"/>
              <a:gd name="T25" fmla="*/ 0 h 103"/>
              <a:gd name="T26" fmla="*/ 67 w 67"/>
              <a:gd name="T27" fmla="*/ 103 h 10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7" h="103">
                <a:moveTo>
                  <a:pt x="43" y="0"/>
                </a:moveTo>
                <a:lnTo>
                  <a:pt x="43" y="1"/>
                </a:lnTo>
                <a:lnTo>
                  <a:pt x="0" y="91"/>
                </a:lnTo>
                <a:lnTo>
                  <a:pt x="24" y="102"/>
                </a:lnTo>
                <a:lnTo>
                  <a:pt x="66" y="12"/>
                </a:lnTo>
                <a:lnTo>
                  <a:pt x="43" y="0"/>
                </a:lnTo>
                <a:lnTo>
                  <a:pt x="43" y="1"/>
                </a:lnTo>
                <a:lnTo>
                  <a:pt x="43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51" name="Freeform 51"/>
          <p:cNvSpPr>
            <a:spLocks/>
          </p:cNvSpPr>
          <p:nvPr/>
        </p:nvSpPr>
        <p:spPr bwMode="auto">
          <a:xfrm>
            <a:off x="5146675" y="5080000"/>
            <a:ext cx="92075" cy="155575"/>
          </a:xfrm>
          <a:custGeom>
            <a:avLst/>
            <a:gdLst>
              <a:gd name="T0" fmla="*/ 43 w 67"/>
              <a:gd name="T1" fmla="*/ 0 h 98"/>
              <a:gd name="T2" fmla="*/ 42 w 67"/>
              <a:gd name="T3" fmla="*/ 1 h 98"/>
              <a:gd name="T4" fmla="*/ 0 w 67"/>
              <a:gd name="T5" fmla="*/ 85 h 98"/>
              <a:gd name="T6" fmla="*/ 23 w 67"/>
              <a:gd name="T7" fmla="*/ 97 h 98"/>
              <a:gd name="T8" fmla="*/ 66 w 67"/>
              <a:gd name="T9" fmla="*/ 14 h 98"/>
              <a:gd name="T10" fmla="*/ 65 w 67"/>
              <a:gd name="T11" fmla="*/ 15 h 98"/>
              <a:gd name="T12" fmla="*/ 43 w 67"/>
              <a:gd name="T13" fmla="*/ 0 h 98"/>
              <a:gd name="T14" fmla="*/ 43 w 67"/>
              <a:gd name="T15" fmla="*/ 1 h 98"/>
              <a:gd name="T16" fmla="*/ 42 w 67"/>
              <a:gd name="T17" fmla="*/ 1 h 98"/>
              <a:gd name="T18" fmla="*/ 43 w 67"/>
              <a:gd name="T19" fmla="*/ 0 h 9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7"/>
              <a:gd name="T31" fmla="*/ 0 h 98"/>
              <a:gd name="T32" fmla="*/ 67 w 67"/>
              <a:gd name="T33" fmla="*/ 98 h 9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7" h="98">
                <a:moveTo>
                  <a:pt x="43" y="0"/>
                </a:moveTo>
                <a:lnTo>
                  <a:pt x="42" y="1"/>
                </a:lnTo>
                <a:lnTo>
                  <a:pt x="0" y="85"/>
                </a:lnTo>
                <a:lnTo>
                  <a:pt x="23" y="97"/>
                </a:lnTo>
                <a:lnTo>
                  <a:pt x="66" y="14"/>
                </a:lnTo>
                <a:lnTo>
                  <a:pt x="65" y="15"/>
                </a:lnTo>
                <a:lnTo>
                  <a:pt x="43" y="0"/>
                </a:lnTo>
                <a:lnTo>
                  <a:pt x="43" y="1"/>
                </a:lnTo>
                <a:lnTo>
                  <a:pt x="42" y="1"/>
                </a:lnTo>
                <a:lnTo>
                  <a:pt x="43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52" name="Freeform 52"/>
          <p:cNvSpPr>
            <a:spLocks/>
          </p:cNvSpPr>
          <p:nvPr/>
        </p:nvSpPr>
        <p:spPr bwMode="auto">
          <a:xfrm>
            <a:off x="5211763" y="4964113"/>
            <a:ext cx="90487" cy="133350"/>
          </a:xfrm>
          <a:custGeom>
            <a:avLst/>
            <a:gdLst>
              <a:gd name="T0" fmla="*/ 42 w 65"/>
              <a:gd name="T1" fmla="*/ 0 h 84"/>
              <a:gd name="T2" fmla="*/ 0 w 65"/>
              <a:gd name="T3" fmla="*/ 68 h 84"/>
              <a:gd name="T4" fmla="*/ 22 w 65"/>
              <a:gd name="T5" fmla="*/ 83 h 84"/>
              <a:gd name="T6" fmla="*/ 64 w 65"/>
              <a:gd name="T7" fmla="*/ 14 h 84"/>
              <a:gd name="T8" fmla="*/ 42 w 65"/>
              <a:gd name="T9" fmla="*/ 0 h 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"/>
              <a:gd name="T16" fmla="*/ 0 h 84"/>
              <a:gd name="T17" fmla="*/ 65 w 65"/>
              <a:gd name="T18" fmla="*/ 84 h 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" h="84">
                <a:moveTo>
                  <a:pt x="42" y="0"/>
                </a:moveTo>
                <a:lnTo>
                  <a:pt x="0" y="68"/>
                </a:lnTo>
                <a:lnTo>
                  <a:pt x="22" y="83"/>
                </a:lnTo>
                <a:lnTo>
                  <a:pt x="64" y="14"/>
                </a:lnTo>
                <a:lnTo>
                  <a:pt x="42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53" name="Freeform 53"/>
          <p:cNvSpPr>
            <a:spLocks/>
          </p:cNvSpPr>
          <p:nvPr/>
        </p:nvSpPr>
        <p:spPr bwMode="auto">
          <a:xfrm>
            <a:off x="5276850" y="4819650"/>
            <a:ext cx="103188" cy="160338"/>
          </a:xfrm>
          <a:custGeom>
            <a:avLst/>
            <a:gdLst>
              <a:gd name="T0" fmla="*/ 52 w 74"/>
              <a:gd name="T1" fmla="*/ 0 h 101"/>
              <a:gd name="T2" fmla="*/ 51 w 74"/>
              <a:gd name="T3" fmla="*/ 1 h 101"/>
              <a:gd name="T4" fmla="*/ 0 w 74"/>
              <a:gd name="T5" fmla="*/ 86 h 101"/>
              <a:gd name="T6" fmla="*/ 22 w 74"/>
              <a:gd name="T7" fmla="*/ 100 h 101"/>
              <a:gd name="T8" fmla="*/ 73 w 74"/>
              <a:gd name="T9" fmla="*/ 16 h 101"/>
              <a:gd name="T10" fmla="*/ 72 w 74"/>
              <a:gd name="T11" fmla="*/ 17 h 101"/>
              <a:gd name="T12" fmla="*/ 52 w 74"/>
              <a:gd name="T13" fmla="*/ 0 h 101"/>
              <a:gd name="T14" fmla="*/ 51 w 74"/>
              <a:gd name="T15" fmla="*/ 1 h 101"/>
              <a:gd name="T16" fmla="*/ 52 w 74"/>
              <a:gd name="T17" fmla="*/ 0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4"/>
              <a:gd name="T28" fmla="*/ 0 h 101"/>
              <a:gd name="T29" fmla="*/ 74 w 74"/>
              <a:gd name="T30" fmla="*/ 101 h 10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4" h="101">
                <a:moveTo>
                  <a:pt x="52" y="0"/>
                </a:moveTo>
                <a:lnTo>
                  <a:pt x="51" y="1"/>
                </a:lnTo>
                <a:lnTo>
                  <a:pt x="0" y="86"/>
                </a:lnTo>
                <a:lnTo>
                  <a:pt x="22" y="100"/>
                </a:lnTo>
                <a:lnTo>
                  <a:pt x="73" y="16"/>
                </a:lnTo>
                <a:lnTo>
                  <a:pt x="72" y="17"/>
                </a:lnTo>
                <a:lnTo>
                  <a:pt x="52" y="0"/>
                </a:lnTo>
                <a:lnTo>
                  <a:pt x="51" y="1"/>
                </a:lnTo>
                <a:lnTo>
                  <a:pt x="52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54" name="Freeform 54"/>
          <p:cNvSpPr>
            <a:spLocks/>
          </p:cNvSpPr>
          <p:nvPr/>
        </p:nvSpPr>
        <p:spPr bwMode="auto">
          <a:xfrm>
            <a:off x="5354638" y="4684713"/>
            <a:ext cx="117475" cy="155575"/>
          </a:xfrm>
          <a:custGeom>
            <a:avLst/>
            <a:gdLst>
              <a:gd name="T0" fmla="*/ 60 w 82"/>
              <a:gd name="T1" fmla="*/ 0 h 98"/>
              <a:gd name="T2" fmla="*/ 0 w 82"/>
              <a:gd name="T3" fmla="*/ 80 h 98"/>
              <a:gd name="T4" fmla="*/ 20 w 82"/>
              <a:gd name="T5" fmla="*/ 97 h 98"/>
              <a:gd name="T6" fmla="*/ 81 w 82"/>
              <a:gd name="T7" fmla="*/ 16 h 98"/>
              <a:gd name="T8" fmla="*/ 81 w 82"/>
              <a:gd name="T9" fmla="*/ 15 h 98"/>
              <a:gd name="T10" fmla="*/ 81 w 82"/>
              <a:gd name="T11" fmla="*/ 16 h 98"/>
              <a:gd name="T12" fmla="*/ 81 w 82"/>
              <a:gd name="T13" fmla="*/ 15 h 98"/>
              <a:gd name="T14" fmla="*/ 60 w 82"/>
              <a:gd name="T15" fmla="*/ 0 h 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2"/>
              <a:gd name="T25" fmla="*/ 0 h 98"/>
              <a:gd name="T26" fmla="*/ 82 w 82"/>
              <a:gd name="T27" fmla="*/ 98 h 9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2" h="98">
                <a:moveTo>
                  <a:pt x="60" y="0"/>
                </a:moveTo>
                <a:lnTo>
                  <a:pt x="0" y="80"/>
                </a:lnTo>
                <a:lnTo>
                  <a:pt x="20" y="97"/>
                </a:lnTo>
                <a:lnTo>
                  <a:pt x="81" y="16"/>
                </a:lnTo>
                <a:lnTo>
                  <a:pt x="81" y="15"/>
                </a:lnTo>
                <a:lnTo>
                  <a:pt x="81" y="16"/>
                </a:lnTo>
                <a:lnTo>
                  <a:pt x="81" y="15"/>
                </a:lnTo>
                <a:lnTo>
                  <a:pt x="60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55" name="Freeform 55"/>
          <p:cNvSpPr>
            <a:spLocks/>
          </p:cNvSpPr>
          <p:nvPr/>
        </p:nvSpPr>
        <p:spPr bwMode="auto">
          <a:xfrm>
            <a:off x="5446713" y="4541838"/>
            <a:ext cx="115887" cy="160337"/>
          </a:xfrm>
          <a:custGeom>
            <a:avLst/>
            <a:gdLst>
              <a:gd name="T0" fmla="*/ 61 w 83"/>
              <a:gd name="T1" fmla="*/ 0 h 101"/>
              <a:gd name="T2" fmla="*/ 60 w 83"/>
              <a:gd name="T3" fmla="*/ 1 h 101"/>
              <a:gd name="T4" fmla="*/ 0 w 83"/>
              <a:gd name="T5" fmla="*/ 85 h 101"/>
              <a:gd name="T6" fmla="*/ 21 w 83"/>
              <a:gd name="T7" fmla="*/ 100 h 101"/>
              <a:gd name="T8" fmla="*/ 82 w 83"/>
              <a:gd name="T9" fmla="*/ 16 h 101"/>
              <a:gd name="T10" fmla="*/ 81 w 83"/>
              <a:gd name="T11" fmla="*/ 17 h 101"/>
              <a:gd name="T12" fmla="*/ 61 w 83"/>
              <a:gd name="T13" fmla="*/ 0 h 101"/>
              <a:gd name="T14" fmla="*/ 60 w 83"/>
              <a:gd name="T15" fmla="*/ 1 h 101"/>
              <a:gd name="T16" fmla="*/ 61 w 83"/>
              <a:gd name="T17" fmla="*/ 0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3"/>
              <a:gd name="T28" fmla="*/ 0 h 101"/>
              <a:gd name="T29" fmla="*/ 83 w 83"/>
              <a:gd name="T30" fmla="*/ 101 h 10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3" h="101">
                <a:moveTo>
                  <a:pt x="61" y="0"/>
                </a:moveTo>
                <a:lnTo>
                  <a:pt x="60" y="1"/>
                </a:lnTo>
                <a:lnTo>
                  <a:pt x="0" y="85"/>
                </a:lnTo>
                <a:lnTo>
                  <a:pt x="21" y="100"/>
                </a:lnTo>
                <a:lnTo>
                  <a:pt x="82" y="16"/>
                </a:lnTo>
                <a:lnTo>
                  <a:pt x="81" y="17"/>
                </a:lnTo>
                <a:lnTo>
                  <a:pt x="61" y="0"/>
                </a:lnTo>
                <a:lnTo>
                  <a:pt x="60" y="1"/>
                </a:lnTo>
                <a:lnTo>
                  <a:pt x="61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56" name="Freeform 56"/>
          <p:cNvSpPr>
            <a:spLocks/>
          </p:cNvSpPr>
          <p:nvPr/>
        </p:nvSpPr>
        <p:spPr bwMode="auto">
          <a:xfrm>
            <a:off x="5621338" y="4343400"/>
            <a:ext cx="112712" cy="142875"/>
          </a:xfrm>
          <a:custGeom>
            <a:avLst/>
            <a:gdLst>
              <a:gd name="T0" fmla="*/ 58 w 79"/>
              <a:gd name="T1" fmla="*/ 0 h 90"/>
              <a:gd name="T2" fmla="*/ 57 w 79"/>
              <a:gd name="T3" fmla="*/ 0 h 90"/>
              <a:gd name="T4" fmla="*/ 0 w 79"/>
              <a:gd name="T5" fmla="*/ 72 h 90"/>
              <a:gd name="T6" fmla="*/ 20 w 79"/>
              <a:gd name="T7" fmla="*/ 89 h 90"/>
              <a:gd name="T8" fmla="*/ 78 w 79"/>
              <a:gd name="T9" fmla="*/ 18 h 90"/>
              <a:gd name="T10" fmla="*/ 77 w 79"/>
              <a:gd name="T11" fmla="*/ 18 h 90"/>
              <a:gd name="T12" fmla="*/ 58 w 79"/>
              <a:gd name="T13" fmla="*/ 0 h 90"/>
              <a:gd name="T14" fmla="*/ 57 w 79"/>
              <a:gd name="T15" fmla="*/ 0 h 90"/>
              <a:gd name="T16" fmla="*/ 58 w 79"/>
              <a:gd name="T17" fmla="*/ 0 h 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9"/>
              <a:gd name="T28" fmla="*/ 0 h 90"/>
              <a:gd name="T29" fmla="*/ 79 w 79"/>
              <a:gd name="T30" fmla="*/ 90 h 9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9" h="90">
                <a:moveTo>
                  <a:pt x="58" y="0"/>
                </a:moveTo>
                <a:lnTo>
                  <a:pt x="57" y="0"/>
                </a:lnTo>
                <a:lnTo>
                  <a:pt x="0" y="72"/>
                </a:lnTo>
                <a:lnTo>
                  <a:pt x="20" y="89"/>
                </a:lnTo>
                <a:lnTo>
                  <a:pt x="78" y="18"/>
                </a:lnTo>
                <a:lnTo>
                  <a:pt x="77" y="18"/>
                </a:lnTo>
                <a:lnTo>
                  <a:pt x="58" y="0"/>
                </a:lnTo>
                <a:lnTo>
                  <a:pt x="57" y="0"/>
                </a:lnTo>
                <a:lnTo>
                  <a:pt x="58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57" name="Freeform 57"/>
          <p:cNvSpPr>
            <a:spLocks/>
          </p:cNvSpPr>
          <p:nvPr/>
        </p:nvSpPr>
        <p:spPr bwMode="auto">
          <a:xfrm>
            <a:off x="5554663" y="4419600"/>
            <a:ext cx="122237" cy="152400"/>
          </a:xfrm>
          <a:custGeom>
            <a:avLst/>
            <a:gdLst>
              <a:gd name="T0" fmla="*/ 66 w 87"/>
              <a:gd name="T1" fmla="*/ 0 h 88"/>
              <a:gd name="T2" fmla="*/ 0 w 87"/>
              <a:gd name="T3" fmla="*/ 69 h 88"/>
              <a:gd name="T4" fmla="*/ 20 w 87"/>
              <a:gd name="T5" fmla="*/ 87 h 88"/>
              <a:gd name="T6" fmla="*/ 86 w 87"/>
              <a:gd name="T7" fmla="*/ 18 h 88"/>
              <a:gd name="T8" fmla="*/ 66 w 87"/>
              <a:gd name="T9" fmla="*/ 0 h 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"/>
              <a:gd name="T16" fmla="*/ 0 h 88"/>
              <a:gd name="T17" fmla="*/ 87 w 87"/>
              <a:gd name="T18" fmla="*/ 88 h 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" h="88">
                <a:moveTo>
                  <a:pt x="66" y="0"/>
                </a:moveTo>
                <a:lnTo>
                  <a:pt x="0" y="69"/>
                </a:lnTo>
                <a:lnTo>
                  <a:pt x="20" y="87"/>
                </a:lnTo>
                <a:lnTo>
                  <a:pt x="86" y="18"/>
                </a:lnTo>
                <a:lnTo>
                  <a:pt x="66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58" name="Freeform 58"/>
          <p:cNvSpPr>
            <a:spLocks/>
          </p:cNvSpPr>
          <p:nvPr/>
        </p:nvSpPr>
        <p:spPr bwMode="auto">
          <a:xfrm>
            <a:off x="5689600" y="4191000"/>
            <a:ext cx="134938" cy="212725"/>
          </a:xfrm>
          <a:custGeom>
            <a:avLst/>
            <a:gdLst>
              <a:gd name="T0" fmla="*/ 63 w 83"/>
              <a:gd name="T1" fmla="*/ 0 h 86"/>
              <a:gd name="T2" fmla="*/ 63 w 83"/>
              <a:gd name="T3" fmla="*/ 1 h 86"/>
              <a:gd name="T4" fmla="*/ 0 w 83"/>
              <a:gd name="T5" fmla="*/ 67 h 86"/>
              <a:gd name="T6" fmla="*/ 20 w 83"/>
              <a:gd name="T7" fmla="*/ 85 h 86"/>
              <a:gd name="T8" fmla="*/ 82 w 83"/>
              <a:gd name="T9" fmla="*/ 19 h 86"/>
              <a:gd name="T10" fmla="*/ 82 w 83"/>
              <a:gd name="T11" fmla="*/ 21 h 86"/>
              <a:gd name="T12" fmla="*/ 63 w 83"/>
              <a:gd name="T13" fmla="*/ 0 h 86"/>
              <a:gd name="T14" fmla="*/ 63 w 83"/>
              <a:gd name="T15" fmla="*/ 1 h 86"/>
              <a:gd name="T16" fmla="*/ 63 w 83"/>
              <a:gd name="T17" fmla="*/ 0 h 8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3"/>
              <a:gd name="T28" fmla="*/ 0 h 86"/>
              <a:gd name="T29" fmla="*/ 83 w 83"/>
              <a:gd name="T30" fmla="*/ 86 h 8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3" h="86">
                <a:moveTo>
                  <a:pt x="63" y="0"/>
                </a:moveTo>
                <a:lnTo>
                  <a:pt x="63" y="1"/>
                </a:lnTo>
                <a:lnTo>
                  <a:pt x="0" y="67"/>
                </a:lnTo>
                <a:lnTo>
                  <a:pt x="20" y="85"/>
                </a:lnTo>
                <a:lnTo>
                  <a:pt x="82" y="19"/>
                </a:lnTo>
                <a:lnTo>
                  <a:pt x="82" y="21"/>
                </a:lnTo>
                <a:lnTo>
                  <a:pt x="63" y="0"/>
                </a:lnTo>
                <a:lnTo>
                  <a:pt x="63" y="1"/>
                </a:lnTo>
                <a:lnTo>
                  <a:pt x="63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59" name="Freeform 59"/>
          <p:cNvSpPr>
            <a:spLocks/>
          </p:cNvSpPr>
          <p:nvPr/>
        </p:nvSpPr>
        <p:spPr bwMode="auto">
          <a:xfrm>
            <a:off x="5824538" y="4038600"/>
            <a:ext cx="142875" cy="149225"/>
          </a:xfrm>
          <a:custGeom>
            <a:avLst/>
            <a:gdLst>
              <a:gd name="T0" fmla="*/ 83 w 101"/>
              <a:gd name="T1" fmla="*/ 0 h 94"/>
              <a:gd name="T2" fmla="*/ 82 w 101"/>
              <a:gd name="T3" fmla="*/ 0 h 94"/>
              <a:gd name="T4" fmla="*/ 0 w 101"/>
              <a:gd name="T5" fmla="*/ 72 h 94"/>
              <a:gd name="T6" fmla="*/ 19 w 101"/>
              <a:gd name="T7" fmla="*/ 93 h 94"/>
              <a:gd name="T8" fmla="*/ 100 w 101"/>
              <a:gd name="T9" fmla="*/ 21 h 94"/>
              <a:gd name="T10" fmla="*/ 99 w 101"/>
              <a:gd name="T11" fmla="*/ 21 h 94"/>
              <a:gd name="T12" fmla="*/ 83 w 101"/>
              <a:gd name="T13" fmla="*/ 0 h 94"/>
              <a:gd name="T14" fmla="*/ 82 w 101"/>
              <a:gd name="T15" fmla="*/ 0 h 94"/>
              <a:gd name="T16" fmla="*/ 83 w 101"/>
              <a:gd name="T17" fmla="*/ 0 h 9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1"/>
              <a:gd name="T28" fmla="*/ 0 h 94"/>
              <a:gd name="T29" fmla="*/ 101 w 101"/>
              <a:gd name="T30" fmla="*/ 94 h 9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1" h="94">
                <a:moveTo>
                  <a:pt x="83" y="0"/>
                </a:moveTo>
                <a:lnTo>
                  <a:pt x="82" y="0"/>
                </a:lnTo>
                <a:lnTo>
                  <a:pt x="0" y="72"/>
                </a:lnTo>
                <a:lnTo>
                  <a:pt x="19" y="93"/>
                </a:lnTo>
                <a:lnTo>
                  <a:pt x="100" y="21"/>
                </a:lnTo>
                <a:lnTo>
                  <a:pt x="99" y="21"/>
                </a:lnTo>
                <a:lnTo>
                  <a:pt x="83" y="0"/>
                </a:lnTo>
                <a:lnTo>
                  <a:pt x="82" y="0"/>
                </a:lnTo>
                <a:lnTo>
                  <a:pt x="83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60" name="Freeform 60"/>
          <p:cNvSpPr>
            <a:spLocks/>
          </p:cNvSpPr>
          <p:nvPr/>
        </p:nvSpPr>
        <p:spPr bwMode="auto">
          <a:xfrm>
            <a:off x="5946775" y="3976688"/>
            <a:ext cx="115888" cy="115887"/>
          </a:xfrm>
          <a:custGeom>
            <a:avLst/>
            <a:gdLst>
              <a:gd name="T0" fmla="*/ 66 w 83"/>
              <a:gd name="T1" fmla="*/ 0 h 73"/>
              <a:gd name="T2" fmla="*/ 65 w 83"/>
              <a:gd name="T3" fmla="*/ 1 h 73"/>
              <a:gd name="T4" fmla="*/ 0 w 83"/>
              <a:gd name="T5" fmla="*/ 52 h 73"/>
              <a:gd name="T6" fmla="*/ 16 w 83"/>
              <a:gd name="T7" fmla="*/ 72 h 73"/>
              <a:gd name="T8" fmla="*/ 82 w 83"/>
              <a:gd name="T9" fmla="*/ 21 h 73"/>
              <a:gd name="T10" fmla="*/ 81 w 83"/>
              <a:gd name="T11" fmla="*/ 21 h 73"/>
              <a:gd name="T12" fmla="*/ 66 w 83"/>
              <a:gd name="T13" fmla="*/ 0 h 73"/>
              <a:gd name="T14" fmla="*/ 65 w 83"/>
              <a:gd name="T15" fmla="*/ 0 h 73"/>
              <a:gd name="T16" fmla="*/ 65 w 83"/>
              <a:gd name="T17" fmla="*/ 1 h 73"/>
              <a:gd name="T18" fmla="*/ 66 w 83"/>
              <a:gd name="T19" fmla="*/ 0 h 7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3"/>
              <a:gd name="T31" fmla="*/ 0 h 73"/>
              <a:gd name="T32" fmla="*/ 83 w 83"/>
              <a:gd name="T33" fmla="*/ 73 h 7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3" h="73">
                <a:moveTo>
                  <a:pt x="66" y="0"/>
                </a:moveTo>
                <a:lnTo>
                  <a:pt x="65" y="1"/>
                </a:lnTo>
                <a:lnTo>
                  <a:pt x="0" y="52"/>
                </a:lnTo>
                <a:lnTo>
                  <a:pt x="16" y="72"/>
                </a:lnTo>
                <a:lnTo>
                  <a:pt x="82" y="21"/>
                </a:lnTo>
                <a:lnTo>
                  <a:pt x="81" y="21"/>
                </a:lnTo>
                <a:lnTo>
                  <a:pt x="66" y="0"/>
                </a:lnTo>
                <a:lnTo>
                  <a:pt x="65" y="0"/>
                </a:lnTo>
                <a:lnTo>
                  <a:pt x="65" y="1"/>
                </a:lnTo>
                <a:lnTo>
                  <a:pt x="66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61" name="Freeform 61"/>
          <p:cNvSpPr>
            <a:spLocks/>
          </p:cNvSpPr>
          <p:nvPr/>
        </p:nvSpPr>
        <p:spPr bwMode="auto">
          <a:xfrm>
            <a:off x="6045200" y="3873500"/>
            <a:ext cx="146050" cy="131763"/>
          </a:xfrm>
          <a:custGeom>
            <a:avLst/>
            <a:gdLst>
              <a:gd name="T0" fmla="*/ 88 w 103"/>
              <a:gd name="T1" fmla="*/ 0 h 83"/>
              <a:gd name="T2" fmla="*/ 87 w 103"/>
              <a:gd name="T3" fmla="*/ 1 h 83"/>
              <a:gd name="T4" fmla="*/ 0 w 103"/>
              <a:gd name="T5" fmla="*/ 61 h 83"/>
              <a:gd name="T6" fmla="*/ 15 w 103"/>
              <a:gd name="T7" fmla="*/ 82 h 83"/>
              <a:gd name="T8" fmla="*/ 102 w 103"/>
              <a:gd name="T9" fmla="*/ 22 h 83"/>
              <a:gd name="T10" fmla="*/ 101 w 103"/>
              <a:gd name="T11" fmla="*/ 23 h 83"/>
              <a:gd name="T12" fmla="*/ 88 w 103"/>
              <a:gd name="T13" fmla="*/ 0 h 83"/>
              <a:gd name="T14" fmla="*/ 87 w 103"/>
              <a:gd name="T15" fmla="*/ 1 h 83"/>
              <a:gd name="T16" fmla="*/ 88 w 103"/>
              <a:gd name="T17" fmla="*/ 0 h 8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3"/>
              <a:gd name="T28" fmla="*/ 0 h 83"/>
              <a:gd name="T29" fmla="*/ 103 w 103"/>
              <a:gd name="T30" fmla="*/ 83 h 8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3" h="83">
                <a:moveTo>
                  <a:pt x="88" y="0"/>
                </a:moveTo>
                <a:lnTo>
                  <a:pt x="87" y="1"/>
                </a:lnTo>
                <a:lnTo>
                  <a:pt x="0" y="61"/>
                </a:lnTo>
                <a:lnTo>
                  <a:pt x="15" y="82"/>
                </a:lnTo>
                <a:lnTo>
                  <a:pt x="102" y="22"/>
                </a:lnTo>
                <a:lnTo>
                  <a:pt x="101" y="23"/>
                </a:lnTo>
                <a:lnTo>
                  <a:pt x="88" y="0"/>
                </a:lnTo>
                <a:lnTo>
                  <a:pt x="87" y="1"/>
                </a:lnTo>
                <a:lnTo>
                  <a:pt x="88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62" name="Freeform 62"/>
          <p:cNvSpPr>
            <a:spLocks/>
          </p:cNvSpPr>
          <p:nvPr/>
        </p:nvSpPr>
        <p:spPr bwMode="auto">
          <a:xfrm>
            <a:off x="6176963" y="3784600"/>
            <a:ext cx="146050" cy="120650"/>
          </a:xfrm>
          <a:custGeom>
            <a:avLst/>
            <a:gdLst>
              <a:gd name="T0" fmla="*/ 91 w 104"/>
              <a:gd name="T1" fmla="*/ 0 h 76"/>
              <a:gd name="T2" fmla="*/ 90 w 104"/>
              <a:gd name="T3" fmla="*/ 0 h 76"/>
              <a:gd name="T4" fmla="*/ 0 w 104"/>
              <a:gd name="T5" fmla="*/ 52 h 76"/>
              <a:gd name="T6" fmla="*/ 13 w 104"/>
              <a:gd name="T7" fmla="*/ 75 h 76"/>
              <a:gd name="T8" fmla="*/ 103 w 104"/>
              <a:gd name="T9" fmla="*/ 23 h 76"/>
              <a:gd name="T10" fmla="*/ 102 w 104"/>
              <a:gd name="T11" fmla="*/ 23 h 76"/>
              <a:gd name="T12" fmla="*/ 91 w 104"/>
              <a:gd name="T13" fmla="*/ 0 h 76"/>
              <a:gd name="T14" fmla="*/ 90 w 104"/>
              <a:gd name="T15" fmla="*/ 0 h 76"/>
              <a:gd name="T16" fmla="*/ 91 w 104"/>
              <a:gd name="T17" fmla="*/ 0 h 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76"/>
              <a:gd name="T29" fmla="*/ 104 w 104"/>
              <a:gd name="T30" fmla="*/ 76 h 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76">
                <a:moveTo>
                  <a:pt x="91" y="0"/>
                </a:moveTo>
                <a:lnTo>
                  <a:pt x="90" y="0"/>
                </a:lnTo>
                <a:lnTo>
                  <a:pt x="0" y="52"/>
                </a:lnTo>
                <a:lnTo>
                  <a:pt x="13" y="75"/>
                </a:lnTo>
                <a:lnTo>
                  <a:pt x="103" y="23"/>
                </a:lnTo>
                <a:lnTo>
                  <a:pt x="102" y="23"/>
                </a:lnTo>
                <a:lnTo>
                  <a:pt x="91" y="0"/>
                </a:lnTo>
                <a:lnTo>
                  <a:pt x="90" y="0"/>
                </a:lnTo>
                <a:lnTo>
                  <a:pt x="91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63" name="Freeform 63"/>
          <p:cNvSpPr>
            <a:spLocks/>
          </p:cNvSpPr>
          <p:nvPr/>
        </p:nvSpPr>
        <p:spPr bwMode="auto">
          <a:xfrm>
            <a:off x="6311900" y="3705225"/>
            <a:ext cx="150813" cy="111125"/>
          </a:xfrm>
          <a:custGeom>
            <a:avLst/>
            <a:gdLst>
              <a:gd name="T0" fmla="*/ 94 w 106"/>
              <a:gd name="T1" fmla="*/ 0 h 70"/>
              <a:gd name="T2" fmla="*/ 93 w 106"/>
              <a:gd name="T3" fmla="*/ 1 h 70"/>
              <a:gd name="T4" fmla="*/ 0 w 106"/>
              <a:gd name="T5" fmla="*/ 46 h 70"/>
              <a:gd name="T6" fmla="*/ 11 w 106"/>
              <a:gd name="T7" fmla="*/ 69 h 70"/>
              <a:gd name="T8" fmla="*/ 105 w 106"/>
              <a:gd name="T9" fmla="*/ 24 h 70"/>
              <a:gd name="T10" fmla="*/ 104 w 106"/>
              <a:gd name="T11" fmla="*/ 25 h 70"/>
              <a:gd name="T12" fmla="*/ 94 w 106"/>
              <a:gd name="T13" fmla="*/ 0 h 70"/>
              <a:gd name="T14" fmla="*/ 93 w 106"/>
              <a:gd name="T15" fmla="*/ 1 h 70"/>
              <a:gd name="T16" fmla="*/ 94 w 106"/>
              <a:gd name="T17" fmla="*/ 0 h 7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6"/>
              <a:gd name="T28" fmla="*/ 0 h 70"/>
              <a:gd name="T29" fmla="*/ 106 w 106"/>
              <a:gd name="T30" fmla="*/ 70 h 7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6" h="70">
                <a:moveTo>
                  <a:pt x="94" y="0"/>
                </a:moveTo>
                <a:lnTo>
                  <a:pt x="93" y="1"/>
                </a:lnTo>
                <a:lnTo>
                  <a:pt x="0" y="46"/>
                </a:lnTo>
                <a:lnTo>
                  <a:pt x="11" y="69"/>
                </a:lnTo>
                <a:lnTo>
                  <a:pt x="105" y="24"/>
                </a:lnTo>
                <a:lnTo>
                  <a:pt x="104" y="25"/>
                </a:lnTo>
                <a:lnTo>
                  <a:pt x="94" y="0"/>
                </a:lnTo>
                <a:lnTo>
                  <a:pt x="93" y="1"/>
                </a:lnTo>
                <a:lnTo>
                  <a:pt x="94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64" name="Freeform 64"/>
          <p:cNvSpPr>
            <a:spLocks/>
          </p:cNvSpPr>
          <p:nvPr/>
        </p:nvSpPr>
        <p:spPr bwMode="auto">
          <a:xfrm>
            <a:off x="6451600" y="3636963"/>
            <a:ext cx="152400" cy="103187"/>
          </a:xfrm>
          <a:custGeom>
            <a:avLst/>
            <a:gdLst>
              <a:gd name="T0" fmla="*/ 98 w 108"/>
              <a:gd name="T1" fmla="*/ 0 h 65"/>
              <a:gd name="T2" fmla="*/ 97 w 108"/>
              <a:gd name="T3" fmla="*/ 0 h 65"/>
              <a:gd name="T4" fmla="*/ 0 w 108"/>
              <a:gd name="T5" fmla="*/ 39 h 65"/>
              <a:gd name="T6" fmla="*/ 10 w 108"/>
              <a:gd name="T7" fmla="*/ 64 h 65"/>
              <a:gd name="T8" fmla="*/ 107 w 108"/>
              <a:gd name="T9" fmla="*/ 25 h 65"/>
              <a:gd name="T10" fmla="*/ 106 w 108"/>
              <a:gd name="T11" fmla="*/ 25 h 65"/>
              <a:gd name="T12" fmla="*/ 98 w 108"/>
              <a:gd name="T13" fmla="*/ 0 h 65"/>
              <a:gd name="T14" fmla="*/ 97 w 108"/>
              <a:gd name="T15" fmla="*/ 0 h 65"/>
              <a:gd name="T16" fmla="*/ 98 w 108"/>
              <a:gd name="T17" fmla="*/ 0 h 6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8"/>
              <a:gd name="T28" fmla="*/ 0 h 65"/>
              <a:gd name="T29" fmla="*/ 108 w 108"/>
              <a:gd name="T30" fmla="*/ 65 h 6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8" h="65">
                <a:moveTo>
                  <a:pt x="98" y="0"/>
                </a:moveTo>
                <a:lnTo>
                  <a:pt x="97" y="0"/>
                </a:lnTo>
                <a:lnTo>
                  <a:pt x="0" y="39"/>
                </a:lnTo>
                <a:lnTo>
                  <a:pt x="10" y="64"/>
                </a:lnTo>
                <a:lnTo>
                  <a:pt x="107" y="25"/>
                </a:lnTo>
                <a:lnTo>
                  <a:pt x="106" y="25"/>
                </a:lnTo>
                <a:lnTo>
                  <a:pt x="98" y="0"/>
                </a:lnTo>
                <a:lnTo>
                  <a:pt x="97" y="0"/>
                </a:lnTo>
                <a:lnTo>
                  <a:pt x="98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65" name="Freeform 65"/>
          <p:cNvSpPr>
            <a:spLocks/>
          </p:cNvSpPr>
          <p:nvPr/>
        </p:nvSpPr>
        <p:spPr bwMode="auto">
          <a:xfrm>
            <a:off x="6597650" y="3578225"/>
            <a:ext cx="157163" cy="93663"/>
          </a:xfrm>
          <a:custGeom>
            <a:avLst/>
            <a:gdLst>
              <a:gd name="T0" fmla="*/ 102 w 111"/>
              <a:gd name="T1" fmla="*/ 0 h 59"/>
              <a:gd name="T2" fmla="*/ 101 w 111"/>
              <a:gd name="T3" fmla="*/ 0 h 59"/>
              <a:gd name="T4" fmla="*/ 0 w 111"/>
              <a:gd name="T5" fmla="*/ 34 h 59"/>
              <a:gd name="T6" fmla="*/ 9 w 111"/>
              <a:gd name="T7" fmla="*/ 58 h 59"/>
              <a:gd name="T8" fmla="*/ 110 w 111"/>
              <a:gd name="T9" fmla="*/ 24 h 59"/>
              <a:gd name="T10" fmla="*/ 109 w 111"/>
              <a:gd name="T11" fmla="*/ 24 h 59"/>
              <a:gd name="T12" fmla="*/ 102 w 111"/>
              <a:gd name="T13" fmla="*/ 0 h 59"/>
              <a:gd name="T14" fmla="*/ 101 w 111"/>
              <a:gd name="T15" fmla="*/ 0 h 59"/>
              <a:gd name="T16" fmla="*/ 102 w 111"/>
              <a:gd name="T17" fmla="*/ 0 h 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1"/>
              <a:gd name="T28" fmla="*/ 0 h 59"/>
              <a:gd name="T29" fmla="*/ 111 w 111"/>
              <a:gd name="T30" fmla="*/ 59 h 5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1" h="59">
                <a:moveTo>
                  <a:pt x="102" y="0"/>
                </a:moveTo>
                <a:lnTo>
                  <a:pt x="101" y="0"/>
                </a:lnTo>
                <a:lnTo>
                  <a:pt x="0" y="34"/>
                </a:lnTo>
                <a:lnTo>
                  <a:pt x="9" y="58"/>
                </a:lnTo>
                <a:lnTo>
                  <a:pt x="110" y="24"/>
                </a:lnTo>
                <a:lnTo>
                  <a:pt x="109" y="24"/>
                </a:lnTo>
                <a:lnTo>
                  <a:pt x="102" y="0"/>
                </a:lnTo>
                <a:lnTo>
                  <a:pt x="101" y="0"/>
                </a:lnTo>
                <a:lnTo>
                  <a:pt x="102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66" name="Freeform 66"/>
          <p:cNvSpPr>
            <a:spLocks/>
          </p:cNvSpPr>
          <p:nvPr/>
        </p:nvSpPr>
        <p:spPr bwMode="auto">
          <a:xfrm>
            <a:off x="6750050" y="3540125"/>
            <a:ext cx="123825" cy="73025"/>
          </a:xfrm>
          <a:custGeom>
            <a:avLst/>
            <a:gdLst>
              <a:gd name="T0" fmla="*/ 80 w 88"/>
              <a:gd name="T1" fmla="*/ 0 h 46"/>
              <a:gd name="T2" fmla="*/ 0 w 88"/>
              <a:gd name="T3" fmla="*/ 21 h 46"/>
              <a:gd name="T4" fmla="*/ 7 w 88"/>
              <a:gd name="T5" fmla="*/ 45 h 46"/>
              <a:gd name="T6" fmla="*/ 87 w 88"/>
              <a:gd name="T7" fmla="*/ 24 h 46"/>
              <a:gd name="T8" fmla="*/ 80 w 88"/>
              <a:gd name="T9" fmla="*/ 0 h 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"/>
              <a:gd name="T16" fmla="*/ 0 h 46"/>
              <a:gd name="T17" fmla="*/ 88 w 88"/>
              <a:gd name="T18" fmla="*/ 46 h 4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" h="46">
                <a:moveTo>
                  <a:pt x="80" y="0"/>
                </a:moveTo>
                <a:lnTo>
                  <a:pt x="0" y="21"/>
                </a:lnTo>
                <a:lnTo>
                  <a:pt x="7" y="45"/>
                </a:lnTo>
                <a:lnTo>
                  <a:pt x="87" y="24"/>
                </a:lnTo>
                <a:lnTo>
                  <a:pt x="80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67" name="Freeform 67"/>
          <p:cNvSpPr>
            <a:spLocks/>
          </p:cNvSpPr>
          <p:nvPr/>
        </p:nvSpPr>
        <p:spPr bwMode="auto">
          <a:xfrm>
            <a:off x="6870700" y="3498850"/>
            <a:ext cx="142875" cy="76200"/>
          </a:xfrm>
          <a:custGeom>
            <a:avLst/>
            <a:gdLst>
              <a:gd name="T0" fmla="*/ 93 w 100"/>
              <a:gd name="T1" fmla="*/ 0 h 48"/>
              <a:gd name="T2" fmla="*/ 92 w 100"/>
              <a:gd name="T3" fmla="*/ 1 h 48"/>
              <a:gd name="T4" fmla="*/ 0 w 100"/>
              <a:gd name="T5" fmla="*/ 23 h 48"/>
              <a:gd name="T6" fmla="*/ 7 w 100"/>
              <a:gd name="T7" fmla="*/ 47 h 48"/>
              <a:gd name="T8" fmla="*/ 99 w 100"/>
              <a:gd name="T9" fmla="*/ 25 h 48"/>
              <a:gd name="T10" fmla="*/ 98 w 100"/>
              <a:gd name="T11" fmla="*/ 26 h 48"/>
              <a:gd name="T12" fmla="*/ 93 w 100"/>
              <a:gd name="T13" fmla="*/ 0 h 48"/>
              <a:gd name="T14" fmla="*/ 93 w 100"/>
              <a:gd name="T15" fmla="*/ 1 h 48"/>
              <a:gd name="T16" fmla="*/ 92 w 100"/>
              <a:gd name="T17" fmla="*/ 1 h 48"/>
              <a:gd name="T18" fmla="*/ 93 w 100"/>
              <a:gd name="T19" fmla="*/ 0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0"/>
              <a:gd name="T31" fmla="*/ 0 h 48"/>
              <a:gd name="T32" fmla="*/ 100 w 100"/>
              <a:gd name="T33" fmla="*/ 48 h 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0" h="48">
                <a:moveTo>
                  <a:pt x="93" y="0"/>
                </a:moveTo>
                <a:lnTo>
                  <a:pt x="92" y="1"/>
                </a:lnTo>
                <a:lnTo>
                  <a:pt x="0" y="23"/>
                </a:lnTo>
                <a:lnTo>
                  <a:pt x="7" y="47"/>
                </a:lnTo>
                <a:lnTo>
                  <a:pt x="99" y="25"/>
                </a:lnTo>
                <a:lnTo>
                  <a:pt x="98" y="26"/>
                </a:lnTo>
                <a:lnTo>
                  <a:pt x="93" y="0"/>
                </a:lnTo>
                <a:lnTo>
                  <a:pt x="93" y="1"/>
                </a:lnTo>
                <a:lnTo>
                  <a:pt x="92" y="1"/>
                </a:lnTo>
                <a:lnTo>
                  <a:pt x="93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68" name="Freeform 68"/>
          <p:cNvSpPr>
            <a:spLocks/>
          </p:cNvSpPr>
          <p:nvPr/>
        </p:nvSpPr>
        <p:spPr bwMode="auto">
          <a:xfrm>
            <a:off x="7010400" y="3470275"/>
            <a:ext cx="147638" cy="66675"/>
          </a:xfrm>
          <a:custGeom>
            <a:avLst/>
            <a:gdLst>
              <a:gd name="T0" fmla="*/ 100 w 105"/>
              <a:gd name="T1" fmla="*/ 0 h 42"/>
              <a:gd name="T2" fmla="*/ 99 w 105"/>
              <a:gd name="T3" fmla="*/ 0 h 42"/>
              <a:gd name="T4" fmla="*/ 0 w 105"/>
              <a:gd name="T5" fmla="*/ 16 h 42"/>
              <a:gd name="T6" fmla="*/ 5 w 105"/>
              <a:gd name="T7" fmla="*/ 41 h 42"/>
              <a:gd name="T8" fmla="*/ 104 w 105"/>
              <a:gd name="T9" fmla="*/ 24 h 42"/>
              <a:gd name="T10" fmla="*/ 100 w 105"/>
              <a:gd name="T11" fmla="*/ 0 h 42"/>
              <a:gd name="T12" fmla="*/ 99 w 105"/>
              <a:gd name="T13" fmla="*/ 0 h 42"/>
              <a:gd name="T14" fmla="*/ 100 w 105"/>
              <a:gd name="T15" fmla="*/ 0 h 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5"/>
              <a:gd name="T25" fmla="*/ 0 h 42"/>
              <a:gd name="T26" fmla="*/ 105 w 105"/>
              <a:gd name="T27" fmla="*/ 42 h 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5" h="42">
                <a:moveTo>
                  <a:pt x="100" y="0"/>
                </a:moveTo>
                <a:lnTo>
                  <a:pt x="99" y="0"/>
                </a:lnTo>
                <a:lnTo>
                  <a:pt x="0" y="16"/>
                </a:lnTo>
                <a:lnTo>
                  <a:pt x="5" y="41"/>
                </a:lnTo>
                <a:lnTo>
                  <a:pt x="104" y="24"/>
                </a:lnTo>
                <a:lnTo>
                  <a:pt x="100" y="0"/>
                </a:lnTo>
                <a:lnTo>
                  <a:pt x="99" y="0"/>
                </a:lnTo>
                <a:lnTo>
                  <a:pt x="100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69" name="Freeform 69"/>
          <p:cNvSpPr>
            <a:spLocks/>
          </p:cNvSpPr>
          <p:nvPr/>
        </p:nvSpPr>
        <p:spPr bwMode="auto">
          <a:xfrm>
            <a:off x="7161213" y="3441700"/>
            <a:ext cx="169862" cy="65088"/>
          </a:xfrm>
          <a:custGeom>
            <a:avLst/>
            <a:gdLst>
              <a:gd name="T0" fmla="*/ 117 w 121"/>
              <a:gd name="T1" fmla="*/ 0 h 41"/>
              <a:gd name="T2" fmla="*/ 116 w 121"/>
              <a:gd name="T3" fmla="*/ 0 h 41"/>
              <a:gd name="T4" fmla="*/ 0 w 121"/>
              <a:gd name="T5" fmla="*/ 16 h 41"/>
              <a:gd name="T6" fmla="*/ 4 w 121"/>
              <a:gd name="T7" fmla="*/ 40 h 41"/>
              <a:gd name="T8" fmla="*/ 120 w 121"/>
              <a:gd name="T9" fmla="*/ 24 h 41"/>
              <a:gd name="T10" fmla="*/ 119 w 121"/>
              <a:gd name="T11" fmla="*/ 24 h 41"/>
              <a:gd name="T12" fmla="*/ 117 w 121"/>
              <a:gd name="T13" fmla="*/ 0 h 41"/>
              <a:gd name="T14" fmla="*/ 116 w 121"/>
              <a:gd name="T15" fmla="*/ 0 h 41"/>
              <a:gd name="T16" fmla="*/ 117 w 121"/>
              <a:gd name="T17" fmla="*/ 0 h 4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1"/>
              <a:gd name="T28" fmla="*/ 0 h 41"/>
              <a:gd name="T29" fmla="*/ 121 w 121"/>
              <a:gd name="T30" fmla="*/ 41 h 4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1" h="41">
                <a:moveTo>
                  <a:pt x="117" y="0"/>
                </a:moveTo>
                <a:lnTo>
                  <a:pt x="116" y="0"/>
                </a:lnTo>
                <a:lnTo>
                  <a:pt x="0" y="16"/>
                </a:lnTo>
                <a:lnTo>
                  <a:pt x="4" y="40"/>
                </a:lnTo>
                <a:lnTo>
                  <a:pt x="120" y="24"/>
                </a:lnTo>
                <a:lnTo>
                  <a:pt x="119" y="24"/>
                </a:lnTo>
                <a:lnTo>
                  <a:pt x="117" y="0"/>
                </a:lnTo>
                <a:lnTo>
                  <a:pt x="116" y="0"/>
                </a:lnTo>
                <a:lnTo>
                  <a:pt x="117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70" name="Freeform 70"/>
          <p:cNvSpPr>
            <a:spLocks/>
          </p:cNvSpPr>
          <p:nvPr/>
        </p:nvSpPr>
        <p:spPr bwMode="auto">
          <a:xfrm>
            <a:off x="7334250" y="3425825"/>
            <a:ext cx="139700" cy="52388"/>
          </a:xfrm>
          <a:custGeom>
            <a:avLst/>
            <a:gdLst>
              <a:gd name="T0" fmla="*/ 98 w 99"/>
              <a:gd name="T1" fmla="*/ 0 h 33"/>
              <a:gd name="T2" fmla="*/ 96 w 99"/>
              <a:gd name="T3" fmla="*/ 0 h 33"/>
              <a:gd name="T4" fmla="*/ 0 w 99"/>
              <a:gd name="T5" fmla="*/ 8 h 33"/>
              <a:gd name="T6" fmla="*/ 2 w 99"/>
              <a:gd name="T7" fmla="*/ 32 h 33"/>
              <a:gd name="T8" fmla="*/ 98 w 99"/>
              <a:gd name="T9" fmla="*/ 24 h 33"/>
              <a:gd name="T10" fmla="*/ 96 w 99"/>
              <a:gd name="T11" fmla="*/ 24 h 33"/>
              <a:gd name="T12" fmla="*/ 98 w 99"/>
              <a:gd name="T13" fmla="*/ 0 h 33"/>
              <a:gd name="T14" fmla="*/ 97 w 99"/>
              <a:gd name="T15" fmla="*/ 0 h 33"/>
              <a:gd name="T16" fmla="*/ 96 w 99"/>
              <a:gd name="T17" fmla="*/ 0 h 33"/>
              <a:gd name="T18" fmla="*/ 98 w 99"/>
              <a:gd name="T19" fmla="*/ 0 h 3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9"/>
              <a:gd name="T31" fmla="*/ 0 h 33"/>
              <a:gd name="T32" fmla="*/ 99 w 99"/>
              <a:gd name="T33" fmla="*/ 33 h 3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9" h="33">
                <a:moveTo>
                  <a:pt x="98" y="0"/>
                </a:moveTo>
                <a:lnTo>
                  <a:pt x="96" y="0"/>
                </a:lnTo>
                <a:lnTo>
                  <a:pt x="0" y="8"/>
                </a:lnTo>
                <a:lnTo>
                  <a:pt x="2" y="32"/>
                </a:lnTo>
                <a:lnTo>
                  <a:pt x="98" y="24"/>
                </a:lnTo>
                <a:lnTo>
                  <a:pt x="96" y="24"/>
                </a:lnTo>
                <a:lnTo>
                  <a:pt x="98" y="0"/>
                </a:lnTo>
                <a:lnTo>
                  <a:pt x="97" y="0"/>
                </a:lnTo>
                <a:lnTo>
                  <a:pt x="96" y="0"/>
                </a:lnTo>
                <a:lnTo>
                  <a:pt x="98" y="0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71" name="Freeform 71"/>
          <p:cNvSpPr>
            <a:spLocks/>
          </p:cNvSpPr>
          <p:nvPr/>
        </p:nvSpPr>
        <p:spPr bwMode="auto">
          <a:xfrm>
            <a:off x="7478713" y="3425825"/>
            <a:ext cx="144462" cy="47625"/>
          </a:xfrm>
          <a:custGeom>
            <a:avLst/>
            <a:gdLst>
              <a:gd name="T0" fmla="*/ 101 w 102"/>
              <a:gd name="T1" fmla="*/ 5 h 30"/>
              <a:gd name="T2" fmla="*/ 100 w 102"/>
              <a:gd name="T3" fmla="*/ 5 h 30"/>
              <a:gd name="T4" fmla="*/ 2 w 102"/>
              <a:gd name="T5" fmla="*/ 0 h 30"/>
              <a:gd name="T6" fmla="*/ 0 w 102"/>
              <a:gd name="T7" fmla="*/ 24 h 30"/>
              <a:gd name="T8" fmla="*/ 98 w 102"/>
              <a:gd name="T9" fmla="*/ 29 h 30"/>
              <a:gd name="T10" fmla="*/ 97 w 102"/>
              <a:gd name="T11" fmla="*/ 29 h 30"/>
              <a:gd name="T12" fmla="*/ 101 w 102"/>
              <a:gd name="T13" fmla="*/ 5 h 30"/>
              <a:gd name="T14" fmla="*/ 100 w 102"/>
              <a:gd name="T15" fmla="*/ 5 h 30"/>
              <a:gd name="T16" fmla="*/ 101 w 102"/>
              <a:gd name="T17" fmla="*/ 5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2"/>
              <a:gd name="T28" fmla="*/ 0 h 30"/>
              <a:gd name="T29" fmla="*/ 102 w 102"/>
              <a:gd name="T30" fmla="*/ 30 h 3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2" h="30">
                <a:moveTo>
                  <a:pt x="101" y="5"/>
                </a:moveTo>
                <a:lnTo>
                  <a:pt x="100" y="5"/>
                </a:lnTo>
                <a:lnTo>
                  <a:pt x="2" y="0"/>
                </a:lnTo>
                <a:lnTo>
                  <a:pt x="0" y="24"/>
                </a:lnTo>
                <a:lnTo>
                  <a:pt x="98" y="29"/>
                </a:lnTo>
                <a:lnTo>
                  <a:pt x="97" y="29"/>
                </a:lnTo>
                <a:lnTo>
                  <a:pt x="101" y="5"/>
                </a:lnTo>
                <a:lnTo>
                  <a:pt x="100" y="5"/>
                </a:lnTo>
                <a:lnTo>
                  <a:pt x="101" y="5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72" name="Freeform 72"/>
          <p:cNvSpPr>
            <a:spLocks/>
          </p:cNvSpPr>
          <p:nvPr/>
        </p:nvSpPr>
        <p:spPr bwMode="auto">
          <a:xfrm>
            <a:off x="7623175" y="3435350"/>
            <a:ext cx="147638" cy="61913"/>
          </a:xfrm>
          <a:custGeom>
            <a:avLst/>
            <a:gdLst>
              <a:gd name="T0" fmla="*/ 101 w 104"/>
              <a:gd name="T1" fmla="*/ 26 h 39"/>
              <a:gd name="T2" fmla="*/ 103 w 104"/>
              <a:gd name="T3" fmla="*/ 14 h 39"/>
              <a:gd name="T4" fmla="*/ 4 w 104"/>
              <a:gd name="T5" fmla="*/ 0 h 39"/>
              <a:gd name="T6" fmla="*/ 0 w 104"/>
              <a:gd name="T7" fmla="*/ 25 h 39"/>
              <a:gd name="T8" fmla="*/ 99 w 104"/>
              <a:gd name="T9" fmla="*/ 38 h 39"/>
              <a:gd name="T10" fmla="*/ 101 w 104"/>
              <a:gd name="T11" fmla="*/ 26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4"/>
              <a:gd name="T19" fmla="*/ 0 h 39"/>
              <a:gd name="T20" fmla="*/ 104 w 104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4" h="39">
                <a:moveTo>
                  <a:pt x="101" y="26"/>
                </a:moveTo>
                <a:lnTo>
                  <a:pt x="103" y="14"/>
                </a:lnTo>
                <a:lnTo>
                  <a:pt x="4" y="0"/>
                </a:lnTo>
                <a:lnTo>
                  <a:pt x="0" y="25"/>
                </a:lnTo>
                <a:lnTo>
                  <a:pt x="99" y="38"/>
                </a:lnTo>
                <a:lnTo>
                  <a:pt x="101" y="26"/>
                </a:lnTo>
              </a:path>
            </a:pathLst>
          </a:custGeom>
          <a:solidFill>
            <a:srgbClr val="FFAB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73" name="Freeform 73"/>
          <p:cNvSpPr>
            <a:spLocks/>
          </p:cNvSpPr>
          <p:nvPr/>
        </p:nvSpPr>
        <p:spPr bwMode="auto">
          <a:xfrm>
            <a:off x="1193800" y="6002338"/>
            <a:ext cx="1492250" cy="36512"/>
          </a:xfrm>
          <a:custGeom>
            <a:avLst/>
            <a:gdLst>
              <a:gd name="T0" fmla="*/ 1046 w 1058"/>
              <a:gd name="T1" fmla="*/ 1 h 23"/>
              <a:gd name="T2" fmla="*/ 1052 w 1058"/>
              <a:gd name="T3" fmla="*/ 0 h 23"/>
              <a:gd name="T4" fmla="*/ 0 w 1058"/>
              <a:gd name="T5" fmla="*/ 0 h 23"/>
              <a:gd name="T6" fmla="*/ 0 w 1058"/>
              <a:gd name="T7" fmla="*/ 22 h 23"/>
              <a:gd name="T8" fmla="*/ 1052 w 1058"/>
              <a:gd name="T9" fmla="*/ 22 h 23"/>
              <a:gd name="T10" fmla="*/ 1057 w 1058"/>
              <a:gd name="T11" fmla="*/ 21 h 23"/>
              <a:gd name="T12" fmla="*/ 1052 w 1058"/>
              <a:gd name="T13" fmla="*/ 22 h 23"/>
              <a:gd name="T14" fmla="*/ 1054 w 1058"/>
              <a:gd name="T15" fmla="*/ 22 h 23"/>
              <a:gd name="T16" fmla="*/ 1057 w 1058"/>
              <a:gd name="T17" fmla="*/ 21 h 23"/>
              <a:gd name="T18" fmla="*/ 1046 w 1058"/>
              <a:gd name="T19" fmla="*/ 1 h 2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58"/>
              <a:gd name="T31" fmla="*/ 0 h 23"/>
              <a:gd name="T32" fmla="*/ 1058 w 1058"/>
              <a:gd name="T33" fmla="*/ 23 h 2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58" h="23">
                <a:moveTo>
                  <a:pt x="1046" y="1"/>
                </a:moveTo>
                <a:lnTo>
                  <a:pt x="1052" y="0"/>
                </a:lnTo>
                <a:lnTo>
                  <a:pt x="0" y="0"/>
                </a:lnTo>
                <a:lnTo>
                  <a:pt x="0" y="22"/>
                </a:lnTo>
                <a:lnTo>
                  <a:pt x="1052" y="22"/>
                </a:lnTo>
                <a:lnTo>
                  <a:pt x="1057" y="21"/>
                </a:lnTo>
                <a:lnTo>
                  <a:pt x="1052" y="22"/>
                </a:lnTo>
                <a:lnTo>
                  <a:pt x="1054" y="22"/>
                </a:lnTo>
                <a:lnTo>
                  <a:pt x="1057" y="21"/>
                </a:lnTo>
                <a:lnTo>
                  <a:pt x="1046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74" name="Freeform 74"/>
          <p:cNvSpPr>
            <a:spLocks/>
          </p:cNvSpPr>
          <p:nvPr/>
        </p:nvSpPr>
        <p:spPr bwMode="auto">
          <a:xfrm>
            <a:off x="2678113" y="5978525"/>
            <a:ext cx="71437" cy="58738"/>
          </a:xfrm>
          <a:custGeom>
            <a:avLst/>
            <a:gdLst>
              <a:gd name="T0" fmla="*/ 27 w 50"/>
              <a:gd name="T1" fmla="*/ 6 h 37"/>
              <a:gd name="T2" fmla="*/ 33 w 50"/>
              <a:gd name="T3" fmla="*/ 0 h 37"/>
              <a:gd name="T4" fmla="*/ 0 w 50"/>
              <a:gd name="T5" fmla="*/ 14 h 37"/>
              <a:gd name="T6" fmla="*/ 10 w 50"/>
              <a:gd name="T7" fmla="*/ 36 h 37"/>
              <a:gd name="T8" fmla="*/ 43 w 50"/>
              <a:gd name="T9" fmla="*/ 23 h 37"/>
              <a:gd name="T10" fmla="*/ 49 w 50"/>
              <a:gd name="T11" fmla="*/ 17 h 37"/>
              <a:gd name="T12" fmla="*/ 43 w 50"/>
              <a:gd name="T13" fmla="*/ 23 h 37"/>
              <a:gd name="T14" fmla="*/ 47 w 50"/>
              <a:gd name="T15" fmla="*/ 21 h 37"/>
              <a:gd name="T16" fmla="*/ 49 w 50"/>
              <a:gd name="T17" fmla="*/ 17 h 37"/>
              <a:gd name="T18" fmla="*/ 27 w 50"/>
              <a:gd name="T19" fmla="*/ 6 h 3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0"/>
              <a:gd name="T31" fmla="*/ 0 h 37"/>
              <a:gd name="T32" fmla="*/ 50 w 50"/>
              <a:gd name="T33" fmla="*/ 37 h 3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0" h="37">
                <a:moveTo>
                  <a:pt x="27" y="6"/>
                </a:moveTo>
                <a:lnTo>
                  <a:pt x="33" y="0"/>
                </a:lnTo>
                <a:lnTo>
                  <a:pt x="0" y="14"/>
                </a:lnTo>
                <a:lnTo>
                  <a:pt x="10" y="36"/>
                </a:lnTo>
                <a:lnTo>
                  <a:pt x="43" y="23"/>
                </a:lnTo>
                <a:lnTo>
                  <a:pt x="49" y="17"/>
                </a:lnTo>
                <a:lnTo>
                  <a:pt x="43" y="23"/>
                </a:lnTo>
                <a:lnTo>
                  <a:pt x="47" y="21"/>
                </a:lnTo>
                <a:lnTo>
                  <a:pt x="49" y="17"/>
                </a:lnTo>
                <a:lnTo>
                  <a:pt x="27" y="6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75" name="Freeform 75"/>
          <p:cNvSpPr>
            <a:spLocks/>
          </p:cNvSpPr>
          <p:nvPr/>
        </p:nvSpPr>
        <p:spPr bwMode="auto">
          <a:xfrm>
            <a:off x="2720975" y="5940425"/>
            <a:ext cx="50800" cy="61913"/>
          </a:xfrm>
          <a:custGeom>
            <a:avLst/>
            <a:gdLst>
              <a:gd name="T0" fmla="*/ 12 w 36"/>
              <a:gd name="T1" fmla="*/ 2 h 39"/>
              <a:gd name="T2" fmla="*/ 13 w 36"/>
              <a:gd name="T3" fmla="*/ 0 h 39"/>
              <a:gd name="T4" fmla="*/ 0 w 36"/>
              <a:gd name="T5" fmla="*/ 27 h 39"/>
              <a:gd name="T6" fmla="*/ 21 w 36"/>
              <a:gd name="T7" fmla="*/ 38 h 39"/>
              <a:gd name="T8" fmla="*/ 34 w 36"/>
              <a:gd name="T9" fmla="*/ 11 h 39"/>
              <a:gd name="T10" fmla="*/ 35 w 36"/>
              <a:gd name="T11" fmla="*/ 10 h 39"/>
              <a:gd name="T12" fmla="*/ 34 w 36"/>
              <a:gd name="T13" fmla="*/ 11 h 39"/>
              <a:gd name="T14" fmla="*/ 35 w 36"/>
              <a:gd name="T15" fmla="*/ 10 h 39"/>
              <a:gd name="T16" fmla="*/ 12 w 36"/>
              <a:gd name="T17" fmla="*/ 2 h 3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"/>
              <a:gd name="T28" fmla="*/ 0 h 39"/>
              <a:gd name="T29" fmla="*/ 36 w 36"/>
              <a:gd name="T30" fmla="*/ 39 h 3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" h="39">
                <a:moveTo>
                  <a:pt x="12" y="2"/>
                </a:moveTo>
                <a:lnTo>
                  <a:pt x="13" y="0"/>
                </a:lnTo>
                <a:lnTo>
                  <a:pt x="0" y="27"/>
                </a:lnTo>
                <a:lnTo>
                  <a:pt x="21" y="38"/>
                </a:lnTo>
                <a:lnTo>
                  <a:pt x="34" y="11"/>
                </a:lnTo>
                <a:lnTo>
                  <a:pt x="35" y="10"/>
                </a:lnTo>
                <a:lnTo>
                  <a:pt x="34" y="11"/>
                </a:lnTo>
                <a:lnTo>
                  <a:pt x="35" y="10"/>
                </a:lnTo>
                <a:lnTo>
                  <a:pt x="12" y="2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76" name="Freeform 76"/>
          <p:cNvSpPr>
            <a:spLocks/>
          </p:cNvSpPr>
          <p:nvPr/>
        </p:nvSpPr>
        <p:spPr bwMode="auto">
          <a:xfrm>
            <a:off x="2741613" y="4486275"/>
            <a:ext cx="400050" cy="1463675"/>
          </a:xfrm>
          <a:custGeom>
            <a:avLst/>
            <a:gdLst>
              <a:gd name="T0" fmla="*/ 257 w 284"/>
              <a:gd name="T1" fmla="*/ 0 h 922"/>
              <a:gd name="T2" fmla="*/ 0 w 284"/>
              <a:gd name="T3" fmla="*/ 912 h 922"/>
              <a:gd name="T4" fmla="*/ 26 w 284"/>
              <a:gd name="T5" fmla="*/ 921 h 922"/>
              <a:gd name="T6" fmla="*/ 283 w 284"/>
              <a:gd name="T7" fmla="*/ 8 h 922"/>
              <a:gd name="T8" fmla="*/ 283 w 284"/>
              <a:gd name="T9" fmla="*/ 9 h 922"/>
              <a:gd name="T10" fmla="*/ 257 w 284"/>
              <a:gd name="T11" fmla="*/ 0 h 9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4"/>
              <a:gd name="T19" fmla="*/ 0 h 922"/>
              <a:gd name="T20" fmla="*/ 284 w 284"/>
              <a:gd name="T21" fmla="*/ 922 h 9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4" h="922">
                <a:moveTo>
                  <a:pt x="257" y="0"/>
                </a:moveTo>
                <a:lnTo>
                  <a:pt x="0" y="912"/>
                </a:lnTo>
                <a:lnTo>
                  <a:pt x="26" y="921"/>
                </a:lnTo>
                <a:lnTo>
                  <a:pt x="283" y="8"/>
                </a:lnTo>
                <a:lnTo>
                  <a:pt x="283" y="9"/>
                </a:lnTo>
                <a:lnTo>
                  <a:pt x="257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77" name="Freeform 77"/>
          <p:cNvSpPr>
            <a:spLocks/>
          </p:cNvSpPr>
          <p:nvPr/>
        </p:nvSpPr>
        <p:spPr bwMode="auto">
          <a:xfrm>
            <a:off x="3109913" y="4351338"/>
            <a:ext cx="71437" cy="141287"/>
          </a:xfrm>
          <a:custGeom>
            <a:avLst/>
            <a:gdLst>
              <a:gd name="T0" fmla="*/ 25 w 50"/>
              <a:gd name="T1" fmla="*/ 0 h 89"/>
              <a:gd name="T2" fmla="*/ 24 w 50"/>
              <a:gd name="T3" fmla="*/ 2 h 89"/>
              <a:gd name="T4" fmla="*/ 0 w 50"/>
              <a:gd name="T5" fmla="*/ 80 h 89"/>
              <a:gd name="T6" fmla="*/ 24 w 50"/>
              <a:gd name="T7" fmla="*/ 88 h 89"/>
              <a:gd name="T8" fmla="*/ 49 w 50"/>
              <a:gd name="T9" fmla="*/ 10 h 89"/>
              <a:gd name="T10" fmla="*/ 48 w 50"/>
              <a:gd name="T11" fmla="*/ 11 h 89"/>
              <a:gd name="T12" fmla="*/ 25 w 50"/>
              <a:gd name="T13" fmla="*/ 0 h 89"/>
              <a:gd name="T14" fmla="*/ 25 w 50"/>
              <a:gd name="T15" fmla="*/ 1 h 89"/>
              <a:gd name="T16" fmla="*/ 24 w 50"/>
              <a:gd name="T17" fmla="*/ 2 h 89"/>
              <a:gd name="T18" fmla="*/ 25 w 50"/>
              <a:gd name="T19" fmla="*/ 0 h 8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0"/>
              <a:gd name="T31" fmla="*/ 0 h 89"/>
              <a:gd name="T32" fmla="*/ 50 w 50"/>
              <a:gd name="T33" fmla="*/ 89 h 8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0" h="89">
                <a:moveTo>
                  <a:pt x="25" y="0"/>
                </a:moveTo>
                <a:lnTo>
                  <a:pt x="24" y="2"/>
                </a:lnTo>
                <a:lnTo>
                  <a:pt x="0" y="80"/>
                </a:lnTo>
                <a:lnTo>
                  <a:pt x="24" y="88"/>
                </a:lnTo>
                <a:lnTo>
                  <a:pt x="49" y="10"/>
                </a:lnTo>
                <a:lnTo>
                  <a:pt x="48" y="11"/>
                </a:lnTo>
                <a:lnTo>
                  <a:pt x="25" y="0"/>
                </a:lnTo>
                <a:lnTo>
                  <a:pt x="25" y="1"/>
                </a:lnTo>
                <a:lnTo>
                  <a:pt x="24" y="2"/>
                </a:lnTo>
                <a:lnTo>
                  <a:pt x="25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78" name="Freeform 78"/>
          <p:cNvSpPr>
            <a:spLocks/>
          </p:cNvSpPr>
          <p:nvPr/>
        </p:nvSpPr>
        <p:spPr bwMode="auto">
          <a:xfrm>
            <a:off x="3149600" y="4229100"/>
            <a:ext cx="80963" cy="133350"/>
          </a:xfrm>
          <a:custGeom>
            <a:avLst/>
            <a:gdLst>
              <a:gd name="T0" fmla="*/ 33 w 57"/>
              <a:gd name="T1" fmla="*/ 0 h 84"/>
              <a:gd name="T2" fmla="*/ 0 w 57"/>
              <a:gd name="T3" fmla="*/ 72 h 84"/>
              <a:gd name="T4" fmla="*/ 23 w 57"/>
              <a:gd name="T5" fmla="*/ 83 h 84"/>
              <a:gd name="T6" fmla="*/ 56 w 57"/>
              <a:gd name="T7" fmla="*/ 11 h 84"/>
              <a:gd name="T8" fmla="*/ 56 w 57"/>
              <a:gd name="T9" fmla="*/ 12 h 84"/>
              <a:gd name="T10" fmla="*/ 33 w 57"/>
              <a:gd name="T11" fmla="*/ 0 h 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7"/>
              <a:gd name="T19" fmla="*/ 0 h 84"/>
              <a:gd name="T20" fmla="*/ 57 w 57"/>
              <a:gd name="T21" fmla="*/ 84 h 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7" h="84">
                <a:moveTo>
                  <a:pt x="33" y="0"/>
                </a:moveTo>
                <a:lnTo>
                  <a:pt x="0" y="72"/>
                </a:lnTo>
                <a:lnTo>
                  <a:pt x="23" y="83"/>
                </a:lnTo>
                <a:lnTo>
                  <a:pt x="56" y="11"/>
                </a:lnTo>
                <a:lnTo>
                  <a:pt x="56" y="12"/>
                </a:lnTo>
                <a:lnTo>
                  <a:pt x="33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79" name="Freeform 79"/>
          <p:cNvSpPr>
            <a:spLocks/>
          </p:cNvSpPr>
          <p:nvPr/>
        </p:nvSpPr>
        <p:spPr bwMode="auto">
          <a:xfrm>
            <a:off x="3203575" y="4127500"/>
            <a:ext cx="76200" cy="114300"/>
          </a:xfrm>
          <a:custGeom>
            <a:avLst/>
            <a:gdLst>
              <a:gd name="T0" fmla="*/ 31 w 54"/>
              <a:gd name="T1" fmla="*/ 0 h 72"/>
              <a:gd name="T2" fmla="*/ 30 w 54"/>
              <a:gd name="T3" fmla="*/ 2 h 72"/>
              <a:gd name="T4" fmla="*/ 0 w 54"/>
              <a:gd name="T5" fmla="*/ 59 h 72"/>
              <a:gd name="T6" fmla="*/ 22 w 54"/>
              <a:gd name="T7" fmla="*/ 71 h 72"/>
              <a:gd name="T8" fmla="*/ 53 w 54"/>
              <a:gd name="T9" fmla="*/ 14 h 72"/>
              <a:gd name="T10" fmla="*/ 52 w 54"/>
              <a:gd name="T11" fmla="*/ 16 h 72"/>
              <a:gd name="T12" fmla="*/ 31 w 54"/>
              <a:gd name="T13" fmla="*/ 0 h 72"/>
              <a:gd name="T14" fmla="*/ 31 w 54"/>
              <a:gd name="T15" fmla="*/ 1 h 72"/>
              <a:gd name="T16" fmla="*/ 30 w 54"/>
              <a:gd name="T17" fmla="*/ 2 h 72"/>
              <a:gd name="T18" fmla="*/ 31 w 54"/>
              <a:gd name="T19" fmla="*/ 0 h 7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4"/>
              <a:gd name="T31" fmla="*/ 0 h 72"/>
              <a:gd name="T32" fmla="*/ 54 w 54"/>
              <a:gd name="T33" fmla="*/ 72 h 7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4" h="72">
                <a:moveTo>
                  <a:pt x="31" y="0"/>
                </a:moveTo>
                <a:lnTo>
                  <a:pt x="30" y="2"/>
                </a:lnTo>
                <a:lnTo>
                  <a:pt x="0" y="59"/>
                </a:lnTo>
                <a:lnTo>
                  <a:pt x="22" y="71"/>
                </a:lnTo>
                <a:lnTo>
                  <a:pt x="53" y="14"/>
                </a:lnTo>
                <a:lnTo>
                  <a:pt x="52" y="16"/>
                </a:lnTo>
                <a:lnTo>
                  <a:pt x="31" y="0"/>
                </a:lnTo>
                <a:lnTo>
                  <a:pt x="31" y="1"/>
                </a:lnTo>
                <a:lnTo>
                  <a:pt x="30" y="2"/>
                </a:lnTo>
                <a:lnTo>
                  <a:pt x="31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80" name="Freeform 80"/>
          <p:cNvSpPr>
            <a:spLocks/>
          </p:cNvSpPr>
          <p:nvPr/>
        </p:nvSpPr>
        <p:spPr bwMode="auto">
          <a:xfrm>
            <a:off x="3249613" y="4043363"/>
            <a:ext cx="80962" cy="103187"/>
          </a:xfrm>
          <a:custGeom>
            <a:avLst/>
            <a:gdLst>
              <a:gd name="T0" fmla="*/ 34 w 56"/>
              <a:gd name="T1" fmla="*/ 0 h 65"/>
              <a:gd name="T2" fmla="*/ 33 w 56"/>
              <a:gd name="T3" fmla="*/ 1 h 65"/>
              <a:gd name="T4" fmla="*/ 0 w 56"/>
              <a:gd name="T5" fmla="*/ 48 h 65"/>
              <a:gd name="T6" fmla="*/ 22 w 56"/>
              <a:gd name="T7" fmla="*/ 64 h 65"/>
              <a:gd name="T8" fmla="*/ 55 w 56"/>
              <a:gd name="T9" fmla="*/ 16 h 65"/>
              <a:gd name="T10" fmla="*/ 54 w 56"/>
              <a:gd name="T11" fmla="*/ 17 h 65"/>
              <a:gd name="T12" fmla="*/ 34 w 56"/>
              <a:gd name="T13" fmla="*/ 0 h 65"/>
              <a:gd name="T14" fmla="*/ 34 w 56"/>
              <a:gd name="T15" fmla="*/ 1 h 65"/>
              <a:gd name="T16" fmla="*/ 33 w 56"/>
              <a:gd name="T17" fmla="*/ 1 h 65"/>
              <a:gd name="T18" fmla="*/ 34 w 56"/>
              <a:gd name="T19" fmla="*/ 0 h 6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6"/>
              <a:gd name="T31" fmla="*/ 0 h 65"/>
              <a:gd name="T32" fmla="*/ 56 w 56"/>
              <a:gd name="T33" fmla="*/ 65 h 6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6" h="65">
                <a:moveTo>
                  <a:pt x="34" y="0"/>
                </a:moveTo>
                <a:lnTo>
                  <a:pt x="33" y="1"/>
                </a:lnTo>
                <a:lnTo>
                  <a:pt x="0" y="48"/>
                </a:lnTo>
                <a:lnTo>
                  <a:pt x="22" y="64"/>
                </a:lnTo>
                <a:lnTo>
                  <a:pt x="55" y="16"/>
                </a:lnTo>
                <a:lnTo>
                  <a:pt x="54" y="17"/>
                </a:lnTo>
                <a:lnTo>
                  <a:pt x="34" y="0"/>
                </a:lnTo>
                <a:lnTo>
                  <a:pt x="34" y="1"/>
                </a:lnTo>
                <a:lnTo>
                  <a:pt x="33" y="1"/>
                </a:lnTo>
                <a:lnTo>
                  <a:pt x="34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81" name="Freeform 81"/>
          <p:cNvSpPr>
            <a:spLocks/>
          </p:cNvSpPr>
          <p:nvPr/>
        </p:nvSpPr>
        <p:spPr bwMode="auto">
          <a:xfrm>
            <a:off x="3305175" y="3968750"/>
            <a:ext cx="76200" cy="96838"/>
          </a:xfrm>
          <a:custGeom>
            <a:avLst/>
            <a:gdLst>
              <a:gd name="T0" fmla="*/ 34 w 55"/>
              <a:gd name="T1" fmla="*/ 0 h 61"/>
              <a:gd name="T2" fmla="*/ 33 w 55"/>
              <a:gd name="T3" fmla="*/ 1 h 61"/>
              <a:gd name="T4" fmla="*/ 0 w 55"/>
              <a:gd name="T5" fmla="*/ 43 h 61"/>
              <a:gd name="T6" fmla="*/ 20 w 55"/>
              <a:gd name="T7" fmla="*/ 60 h 61"/>
              <a:gd name="T8" fmla="*/ 54 w 55"/>
              <a:gd name="T9" fmla="*/ 17 h 61"/>
              <a:gd name="T10" fmla="*/ 53 w 55"/>
              <a:gd name="T11" fmla="*/ 18 h 61"/>
              <a:gd name="T12" fmla="*/ 34 w 55"/>
              <a:gd name="T13" fmla="*/ 0 h 61"/>
              <a:gd name="T14" fmla="*/ 33 w 55"/>
              <a:gd name="T15" fmla="*/ 1 h 61"/>
              <a:gd name="T16" fmla="*/ 34 w 55"/>
              <a:gd name="T17" fmla="*/ 0 h 6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5"/>
              <a:gd name="T28" fmla="*/ 0 h 61"/>
              <a:gd name="T29" fmla="*/ 55 w 55"/>
              <a:gd name="T30" fmla="*/ 61 h 6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5" h="61">
                <a:moveTo>
                  <a:pt x="34" y="0"/>
                </a:moveTo>
                <a:lnTo>
                  <a:pt x="33" y="1"/>
                </a:lnTo>
                <a:lnTo>
                  <a:pt x="0" y="43"/>
                </a:lnTo>
                <a:lnTo>
                  <a:pt x="20" y="60"/>
                </a:lnTo>
                <a:lnTo>
                  <a:pt x="54" y="17"/>
                </a:lnTo>
                <a:lnTo>
                  <a:pt x="53" y="18"/>
                </a:lnTo>
                <a:lnTo>
                  <a:pt x="34" y="0"/>
                </a:lnTo>
                <a:lnTo>
                  <a:pt x="33" y="1"/>
                </a:lnTo>
                <a:lnTo>
                  <a:pt x="34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82" name="Freeform 82"/>
          <p:cNvSpPr>
            <a:spLocks/>
          </p:cNvSpPr>
          <p:nvPr/>
        </p:nvSpPr>
        <p:spPr bwMode="auto">
          <a:xfrm>
            <a:off x="3357563" y="3895725"/>
            <a:ext cx="87312" cy="96838"/>
          </a:xfrm>
          <a:custGeom>
            <a:avLst/>
            <a:gdLst>
              <a:gd name="T0" fmla="*/ 43 w 61"/>
              <a:gd name="T1" fmla="*/ 0 h 61"/>
              <a:gd name="T2" fmla="*/ 42 w 61"/>
              <a:gd name="T3" fmla="*/ 0 h 61"/>
              <a:gd name="T4" fmla="*/ 0 w 61"/>
              <a:gd name="T5" fmla="*/ 42 h 61"/>
              <a:gd name="T6" fmla="*/ 19 w 61"/>
              <a:gd name="T7" fmla="*/ 60 h 61"/>
              <a:gd name="T8" fmla="*/ 60 w 61"/>
              <a:gd name="T9" fmla="*/ 18 h 61"/>
              <a:gd name="T10" fmla="*/ 59 w 61"/>
              <a:gd name="T11" fmla="*/ 19 h 61"/>
              <a:gd name="T12" fmla="*/ 43 w 61"/>
              <a:gd name="T13" fmla="*/ 0 h 61"/>
              <a:gd name="T14" fmla="*/ 42 w 61"/>
              <a:gd name="T15" fmla="*/ 0 h 61"/>
              <a:gd name="T16" fmla="*/ 43 w 61"/>
              <a:gd name="T17" fmla="*/ 0 h 6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1"/>
              <a:gd name="T28" fmla="*/ 0 h 61"/>
              <a:gd name="T29" fmla="*/ 61 w 61"/>
              <a:gd name="T30" fmla="*/ 61 h 6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1" h="61">
                <a:moveTo>
                  <a:pt x="43" y="0"/>
                </a:moveTo>
                <a:lnTo>
                  <a:pt x="42" y="0"/>
                </a:lnTo>
                <a:lnTo>
                  <a:pt x="0" y="42"/>
                </a:lnTo>
                <a:lnTo>
                  <a:pt x="19" y="60"/>
                </a:lnTo>
                <a:lnTo>
                  <a:pt x="60" y="18"/>
                </a:lnTo>
                <a:lnTo>
                  <a:pt x="59" y="19"/>
                </a:lnTo>
                <a:lnTo>
                  <a:pt x="43" y="0"/>
                </a:lnTo>
                <a:lnTo>
                  <a:pt x="42" y="0"/>
                </a:lnTo>
                <a:lnTo>
                  <a:pt x="43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83" name="Freeform 83"/>
          <p:cNvSpPr>
            <a:spLocks/>
          </p:cNvSpPr>
          <p:nvPr/>
        </p:nvSpPr>
        <p:spPr bwMode="auto">
          <a:xfrm>
            <a:off x="3422650" y="3833813"/>
            <a:ext cx="80963" cy="87312"/>
          </a:xfrm>
          <a:custGeom>
            <a:avLst/>
            <a:gdLst>
              <a:gd name="T0" fmla="*/ 41 w 57"/>
              <a:gd name="T1" fmla="*/ 0 h 55"/>
              <a:gd name="T2" fmla="*/ 39 w 57"/>
              <a:gd name="T3" fmla="*/ 2 h 55"/>
              <a:gd name="T4" fmla="*/ 0 w 57"/>
              <a:gd name="T5" fmla="*/ 35 h 55"/>
              <a:gd name="T6" fmla="*/ 16 w 57"/>
              <a:gd name="T7" fmla="*/ 54 h 55"/>
              <a:gd name="T8" fmla="*/ 56 w 57"/>
              <a:gd name="T9" fmla="*/ 21 h 55"/>
              <a:gd name="T10" fmla="*/ 54 w 57"/>
              <a:gd name="T11" fmla="*/ 23 h 55"/>
              <a:gd name="T12" fmla="*/ 41 w 57"/>
              <a:gd name="T13" fmla="*/ 0 h 55"/>
              <a:gd name="T14" fmla="*/ 40 w 57"/>
              <a:gd name="T15" fmla="*/ 1 h 55"/>
              <a:gd name="T16" fmla="*/ 39 w 57"/>
              <a:gd name="T17" fmla="*/ 2 h 55"/>
              <a:gd name="T18" fmla="*/ 41 w 57"/>
              <a:gd name="T19" fmla="*/ 0 h 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7"/>
              <a:gd name="T31" fmla="*/ 0 h 55"/>
              <a:gd name="T32" fmla="*/ 57 w 57"/>
              <a:gd name="T33" fmla="*/ 55 h 5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7" h="55">
                <a:moveTo>
                  <a:pt x="41" y="0"/>
                </a:moveTo>
                <a:lnTo>
                  <a:pt x="39" y="2"/>
                </a:lnTo>
                <a:lnTo>
                  <a:pt x="0" y="35"/>
                </a:lnTo>
                <a:lnTo>
                  <a:pt x="16" y="54"/>
                </a:lnTo>
                <a:lnTo>
                  <a:pt x="56" y="21"/>
                </a:lnTo>
                <a:lnTo>
                  <a:pt x="54" y="23"/>
                </a:lnTo>
                <a:lnTo>
                  <a:pt x="41" y="0"/>
                </a:lnTo>
                <a:lnTo>
                  <a:pt x="40" y="1"/>
                </a:lnTo>
                <a:lnTo>
                  <a:pt x="39" y="2"/>
                </a:lnTo>
                <a:lnTo>
                  <a:pt x="41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84" name="Freeform 84"/>
          <p:cNvSpPr>
            <a:spLocks/>
          </p:cNvSpPr>
          <p:nvPr/>
        </p:nvSpPr>
        <p:spPr bwMode="auto">
          <a:xfrm>
            <a:off x="3486150" y="3792538"/>
            <a:ext cx="76200" cy="73025"/>
          </a:xfrm>
          <a:custGeom>
            <a:avLst/>
            <a:gdLst>
              <a:gd name="T0" fmla="*/ 44 w 53"/>
              <a:gd name="T1" fmla="*/ 0 h 46"/>
              <a:gd name="T2" fmla="*/ 39 w 53"/>
              <a:gd name="T3" fmla="*/ 2 h 46"/>
              <a:gd name="T4" fmla="*/ 0 w 53"/>
              <a:gd name="T5" fmla="*/ 23 h 46"/>
              <a:gd name="T6" fmla="*/ 13 w 53"/>
              <a:gd name="T7" fmla="*/ 45 h 46"/>
              <a:gd name="T8" fmla="*/ 52 w 53"/>
              <a:gd name="T9" fmla="*/ 23 h 46"/>
              <a:gd name="T10" fmla="*/ 47 w 53"/>
              <a:gd name="T11" fmla="*/ 25 h 46"/>
              <a:gd name="T12" fmla="*/ 44 w 53"/>
              <a:gd name="T13" fmla="*/ 0 h 46"/>
              <a:gd name="T14" fmla="*/ 41 w 53"/>
              <a:gd name="T15" fmla="*/ 0 h 46"/>
              <a:gd name="T16" fmla="*/ 39 w 53"/>
              <a:gd name="T17" fmla="*/ 2 h 46"/>
              <a:gd name="T18" fmla="*/ 44 w 53"/>
              <a:gd name="T19" fmla="*/ 0 h 4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3"/>
              <a:gd name="T31" fmla="*/ 0 h 46"/>
              <a:gd name="T32" fmla="*/ 53 w 53"/>
              <a:gd name="T33" fmla="*/ 46 h 4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3" h="46">
                <a:moveTo>
                  <a:pt x="44" y="0"/>
                </a:moveTo>
                <a:lnTo>
                  <a:pt x="39" y="2"/>
                </a:lnTo>
                <a:lnTo>
                  <a:pt x="0" y="23"/>
                </a:lnTo>
                <a:lnTo>
                  <a:pt x="13" y="45"/>
                </a:lnTo>
                <a:lnTo>
                  <a:pt x="52" y="23"/>
                </a:lnTo>
                <a:lnTo>
                  <a:pt x="47" y="25"/>
                </a:lnTo>
                <a:lnTo>
                  <a:pt x="44" y="0"/>
                </a:lnTo>
                <a:lnTo>
                  <a:pt x="41" y="0"/>
                </a:lnTo>
                <a:lnTo>
                  <a:pt x="39" y="2"/>
                </a:lnTo>
                <a:lnTo>
                  <a:pt x="44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85" name="Freeform 85"/>
          <p:cNvSpPr>
            <a:spLocks/>
          </p:cNvSpPr>
          <p:nvPr/>
        </p:nvSpPr>
        <p:spPr bwMode="auto">
          <a:xfrm>
            <a:off x="3556000" y="3786188"/>
            <a:ext cx="50800" cy="42862"/>
          </a:xfrm>
          <a:custGeom>
            <a:avLst/>
            <a:gdLst>
              <a:gd name="T0" fmla="*/ 35 w 36"/>
              <a:gd name="T1" fmla="*/ 2 h 27"/>
              <a:gd name="T2" fmla="*/ 29 w 36"/>
              <a:gd name="T3" fmla="*/ 0 h 27"/>
              <a:gd name="T4" fmla="*/ 0 w 36"/>
              <a:gd name="T5" fmla="*/ 3 h 27"/>
              <a:gd name="T6" fmla="*/ 3 w 36"/>
              <a:gd name="T7" fmla="*/ 26 h 27"/>
              <a:gd name="T8" fmla="*/ 32 w 36"/>
              <a:gd name="T9" fmla="*/ 24 h 27"/>
              <a:gd name="T10" fmla="*/ 26 w 36"/>
              <a:gd name="T11" fmla="*/ 22 h 27"/>
              <a:gd name="T12" fmla="*/ 35 w 36"/>
              <a:gd name="T13" fmla="*/ 2 h 27"/>
              <a:gd name="T14" fmla="*/ 32 w 36"/>
              <a:gd name="T15" fmla="*/ 0 h 27"/>
              <a:gd name="T16" fmla="*/ 29 w 36"/>
              <a:gd name="T17" fmla="*/ 0 h 27"/>
              <a:gd name="T18" fmla="*/ 35 w 36"/>
              <a:gd name="T19" fmla="*/ 2 h 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6"/>
              <a:gd name="T31" fmla="*/ 0 h 27"/>
              <a:gd name="T32" fmla="*/ 36 w 36"/>
              <a:gd name="T33" fmla="*/ 27 h 2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6" h="27">
                <a:moveTo>
                  <a:pt x="35" y="2"/>
                </a:moveTo>
                <a:lnTo>
                  <a:pt x="29" y="0"/>
                </a:lnTo>
                <a:lnTo>
                  <a:pt x="0" y="3"/>
                </a:lnTo>
                <a:lnTo>
                  <a:pt x="3" y="26"/>
                </a:lnTo>
                <a:lnTo>
                  <a:pt x="32" y="24"/>
                </a:lnTo>
                <a:lnTo>
                  <a:pt x="26" y="22"/>
                </a:lnTo>
                <a:lnTo>
                  <a:pt x="35" y="2"/>
                </a:lnTo>
                <a:lnTo>
                  <a:pt x="32" y="0"/>
                </a:lnTo>
                <a:lnTo>
                  <a:pt x="29" y="0"/>
                </a:lnTo>
                <a:lnTo>
                  <a:pt x="35" y="2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86" name="Freeform 86"/>
          <p:cNvSpPr>
            <a:spLocks/>
          </p:cNvSpPr>
          <p:nvPr/>
        </p:nvSpPr>
        <p:spPr bwMode="auto">
          <a:xfrm>
            <a:off x="3598863" y="3789363"/>
            <a:ext cx="46037" cy="47625"/>
          </a:xfrm>
          <a:custGeom>
            <a:avLst/>
            <a:gdLst>
              <a:gd name="T0" fmla="*/ 32 w 33"/>
              <a:gd name="T1" fmla="*/ 11 h 30"/>
              <a:gd name="T2" fmla="*/ 27 w 33"/>
              <a:gd name="T3" fmla="*/ 7 h 30"/>
              <a:gd name="T4" fmla="*/ 9 w 33"/>
              <a:gd name="T5" fmla="*/ 0 h 30"/>
              <a:gd name="T6" fmla="*/ 0 w 33"/>
              <a:gd name="T7" fmla="*/ 21 h 30"/>
              <a:gd name="T8" fmla="*/ 18 w 33"/>
              <a:gd name="T9" fmla="*/ 29 h 30"/>
              <a:gd name="T10" fmla="*/ 13 w 33"/>
              <a:gd name="T11" fmla="*/ 27 h 30"/>
              <a:gd name="T12" fmla="*/ 32 w 33"/>
              <a:gd name="T13" fmla="*/ 11 h 30"/>
              <a:gd name="T14" fmla="*/ 30 w 33"/>
              <a:gd name="T15" fmla="*/ 8 h 30"/>
              <a:gd name="T16" fmla="*/ 27 w 33"/>
              <a:gd name="T17" fmla="*/ 7 h 30"/>
              <a:gd name="T18" fmla="*/ 32 w 33"/>
              <a:gd name="T19" fmla="*/ 11 h 3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3"/>
              <a:gd name="T31" fmla="*/ 0 h 30"/>
              <a:gd name="T32" fmla="*/ 33 w 33"/>
              <a:gd name="T33" fmla="*/ 30 h 3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3" h="30">
                <a:moveTo>
                  <a:pt x="32" y="11"/>
                </a:moveTo>
                <a:lnTo>
                  <a:pt x="27" y="7"/>
                </a:lnTo>
                <a:lnTo>
                  <a:pt x="9" y="0"/>
                </a:lnTo>
                <a:lnTo>
                  <a:pt x="0" y="21"/>
                </a:lnTo>
                <a:lnTo>
                  <a:pt x="18" y="29"/>
                </a:lnTo>
                <a:lnTo>
                  <a:pt x="13" y="27"/>
                </a:lnTo>
                <a:lnTo>
                  <a:pt x="32" y="11"/>
                </a:lnTo>
                <a:lnTo>
                  <a:pt x="30" y="8"/>
                </a:lnTo>
                <a:lnTo>
                  <a:pt x="27" y="7"/>
                </a:lnTo>
                <a:lnTo>
                  <a:pt x="32" y="1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87" name="Freeform 87"/>
          <p:cNvSpPr>
            <a:spLocks/>
          </p:cNvSpPr>
          <p:nvPr/>
        </p:nvSpPr>
        <p:spPr bwMode="auto">
          <a:xfrm>
            <a:off x="3622675" y="3810000"/>
            <a:ext cx="58738" cy="65088"/>
          </a:xfrm>
          <a:custGeom>
            <a:avLst/>
            <a:gdLst>
              <a:gd name="T0" fmla="*/ 41 w 42"/>
              <a:gd name="T1" fmla="*/ 24 h 41"/>
              <a:gd name="T2" fmla="*/ 41 w 42"/>
              <a:gd name="T3" fmla="*/ 23 h 41"/>
              <a:gd name="T4" fmla="*/ 19 w 42"/>
              <a:gd name="T5" fmla="*/ 0 h 41"/>
              <a:gd name="T6" fmla="*/ 0 w 42"/>
              <a:gd name="T7" fmla="*/ 17 h 41"/>
              <a:gd name="T8" fmla="*/ 22 w 42"/>
              <a:gd name="T9" fmla="*/ 40 h 41"/>
              <a:gd name="T10" fmla="*/ 22 w 42"/>
              <a:gd name="T11" fmla="*/ 39 h 41"/>
              <a:gd name="T12" fmla="*/ 41 w 42"/>
              <a:gd name="T13" fmla="*/ 24 h 41"/>
              <a:gd name="T14" fmla="*/ 41 w 42"/>
              <a:gd name="T15" fmla="*/ 23 h 41"/>
              <a:gd name="T16" fmla="*/ 41 w 42"/>
              <a:gd name="T17" fmla="*/ 24 h 4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"/>
              <a:gd name="T28" fmla="*/ 0 h 41"/>
              <a:gd name="T29" fmla="*/ 42 w 42"/>
              <a:gd name="T30" fmla="*/ 41 h 4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" h="41">
                <a:moveTo>
                  <a:pt x="41" y="24"/>
                </a:moveTo>
                <a:lnTo>
                  <a:pt x="41" y="23"/>
                </a:lnTo>
                <a:lnTo>
                  <a:pt x="19" y="0"/>
                </a:lnTo>
                <a:lnTo>
                  <a:pt x="0" y="17"/>
                </a:lnTo>
                <a:lnTo>
                  <a:pt x="22" y="40"/>
                </a:lnTo>
                <a:lnTo>
                  <a:pt x="22" y="39"/>
                </a:lnTo>
                <a:lnTo>
                  <a:pt x="41" y="24"/>
                </a:lnTo>
                <a:lnTo>
                  <a:pt x="41" y="23"/>
                </a:lnTo>
                <a:lnTo>
                  <a:pt x="41" y="24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88" name="Freeform 88"/>
          <p:cNvSpPr>
            <a:spLocks/>
          </p:cNvSpPr>
          <p:nvPr/>
        </p:nvSpPr>
        <p:spPr bwMode="auto">
          <a:xfrm>
            <a:off x="3656013" y="3854450"/>
            <a:ext cx="55562" cy="63500"/>
          </a:xfrm>
          <a:custGeom>
            <a:avLst/>
            <a:gdLst>
              <a:gd name="T0" fmla="*/ 37 w 38"/>
              <a:gd name="T1" fmla="*/ 24 h 40"/>
              <a:gd name="T2" fmla="*/ 19 w 38"/>
              <a:gd name="T3" fmla="*/ 0 h 40"/>
              <a:gd name="T4" fmla="*/ 0 w 38"/>
              <a:gd name="T5" fmla="*/ 15 h 40"/>
              <a:gd name="T6" fmla="*/ 18 w 38"/>
              <a:gd name="T7" fmla="*/ 39 h 40"/>
              <a:gd name="T8" fmla="*/ 17 w 38"/>
              <a:gd name="T9" fmla="*/ 38 h 40"/>
              <a:gd name="T10" fmla="*/ 37 w 38"/>
              <a:gd name="T11" fmla="*/ 24 h 4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"/>
              <a:gd name="T19" fmla="*/ 0 h 40"/>
              <a:gd name="T20" fmla="*/ 38 w 38"/>
              <a:gd name="T21" fmla="*/ 40 h 4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" h="40">
                <a:moveTo>
                  <a:pt x="37" y="24"/>
                </a:moveTo>
                <a:lnTo>
                  <a:pt x="19" y="0"/>
                </a:lnTo>
                <a:lnTo>
                  <a:pt x="0" y="15"/>
                </a:lnTo>
                <a:lnTo>
                  <a:pt x="18" y="39"/>
                </a:lnTo>
                <a:lnTo>
                  <a:pt x="17" y="38"/>
                </a:lnTo>
                <a:lnTo>
                  <a:pt x="37" y="24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89" name="Freeform 89"/>
          <p:cNvSpPr>
            <a:spLocks/>
          </p:cNvSpPr>
          <p:nvPr/>
        </p:nvSpPr>
        <p:spPr bwMode="auto">
          <a:xfrm>
            <a:off x="3686175" y="3898900"/>
            <a:ext cx="65088" cy="82550"/>
          </a:xfrm>
          <a:custGeom>
            <a:avLst/>
            <a:gdLst>
              <a:gd name="T0" fmla="*/ 46 w 47"/>
              <a:gd name="T1" fmla="*/ 37 h 52"/>
              <a:gd name="T2" fmla="*/ 46 w 47"/>
              <a:gd name="T3" fmla="*/ 36 h 52"/>
              <a:gd name="T4" fmla="*/ 20 w 47"/>
              <a:gd name="T5" fmla="*/ 0 h 52"/>
              <a:gd name="T6" fmla="*/ 0 w 47"/>
              <a:gd name="T7" fmla="*/ 14 h 52"/>
              <a:gd name="T8" fmla="*/ 25 w 47"/>
              <a:gd name="T9" fmla="*/ 51 h 52"/>
              <a:gd name="T10" fmla="*/ 25 w 47"/>
              <a:gd name="T11" fmla="*/ 50 h 52"/>
              <a:gd name="T12" fmla="*/ 46 w 47"/>
              <a:gd name="T13" fmla="*/ 37 h 52"/>
              <a:gd name="T14" fmla="*/ 46 w 47"/>
              <a:gd name="T15" fmla="*/ 36 h 52"/>
              <a:gd name="T16" fmla="*/ 46 w 47"/>
              <a:gd name="T17" fmla="*/ 37 h 5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7"/>
              <a:gd name="T28" fmla="*/ 0 h 52"/>
              <a:gd name="T29" fmla="*/ 47 w 47"/>
              <a:gd name="T30" fmla="*/ 52 h 5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7" h="52">
                <a:moveTo>
                  <a:pt x="46" y="37"/>
                </a:moveTo>
                <a:lnTo>
                  <a:pt x="46" y="36"/>
                </a:lnTo>
                <a:lnTo>
                  <a:pt x="20" y="0"/>
                </a:lnTo>
                <a:lnTo>
                  <a:pt x="0" y="14"/>
                </a:lnTo>
                <a:lnTo>
                  <a:pt x="25" y="51"/>
                </a:lnTo>
                <a:lnTo>
                  <a:pt x="25" y="50"/>
                </a:lnTo>
                <a:lnTo>
                  <a:pt x="46" y="37"/>
                </a:lnTo>
                <a:lnTo>
                  <a:pt x="46" y="36"/>
                </a:lnTo>
                <a:lnTo>
                  <a:pt x="46" y="37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90" name="Freeform 90"/>
          <p:cNvSpPr>
            <a:spLocks/>
          </p:cNvSpPr>
          <p:nvPr/>
        </p:nvSpPr>
        <p:spPr bwMode="auto">
          <a:xfrm>
            <a:off x="3724275" y="3963988"/>
            <a:ext cx="58738" cy="73025"/>
          </a:xfrm>
          <a:custGeom>
            <a:avLst/>
            <a:gdLst>
              <a:gd name="T0" fmla="*/ 40 w 41"/>
              <a:gd name="T1" fmla="*/ 34 h 46"/>
              <a:gd name="T2" fmla="*/ 39 w 41"/>
              <a:gd name="T3" fmla="*/ 33 h 46"/>
              <a:gd name="T4" fmla="*/ 21 w 41"/>
              <a:gd name="T5" fmla="*/ 0 h 46"/>
              <a:gd name="T6" fmla="*/ 0 w 41"/>
              <a:gd name="T7" fmla="*/ 13 h 46"/>
              <a:gd name="T8" fmla="*/ 18 w 41"/>
              <a:gd name="T9" fmla="*/ 45 h 46"/>
              <a:gd name="T10" fmla="*/ 17 w 41"/>
              <a:gd name="T11" fmla="*/ 45 h 46"/>
              <a:gd name="T12" fmla="*/ 40 w 41"/>
              <a:gd name="T13" fmla="*/ 34 h 46"/>
              <a:gd name="T14" fmla="*/ 39 w 41"/>
              <a:gd name="T15" fmla="*/ 33 h 46"/>
              <a:gd name="T16" fmla="*/ 40 w 41"/>
              <a:gd name="T17" fmla="*/ 34 h 4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1"/>
              <a:gd name="T28" fmla="*/ 0 h 46"/>
              <a:gd name="T29" fmla="*/ 41 w 41"/>
              <a:gd name="T30" fmla="*/ 46 h 4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1" h="46">
                <a:moveTo>
                  <a:pt x="40" y="34"/>
                </a:moveTo>
                <a:lnTo>
                  <a:pt x="39" y="33"/>
                </a:lnTo>
                <a:lnTo>
                  <a:pt x="21" y="0"/>
                </a:lnTo>
                <a:lnTo>
                  <a:pt x="0" y="13"/>
                </a:lnTo>
                <a:lnTo>
                  <a:pt x="18" y="45"/>
                </a:lnTo>
                <a:lnTo>
                  <a:pt x="17" y="45"/>
                </a:lnTo>
                <a:lnTo>
                  <a:pt x="40" y="34"/>
                </a:lnTo>
                <a:lnTo>
                  <a:pt x="39" y="33"/>
                </a:lnTo>
                <a:lnTo>
                  <a:pt x="40" y="34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91" name="Freeform 91"/>
          <p:cNvSpPr>
            <a:spLocks/>
          </p:cNvSpPr>
          <p:nvPr/>
        </p:nvSpPr>
        <p:spPr bwMode="auto">
          <a:xfrm>
            <a:off x="3752850" y="4024313"/>
            <a:ext cx="138113" cy="246062"/>
          </a:xfrm>
          <a:custGeom>
            <a:avLst/>
            <a:gdLst>
              <a:gd name="T0" fmla="*/ 97 w 98"/>
              <a:gd name="T1" fmla="*/ 141 h 155"/>
              <a:gd name="T2" fmla="*/ 24 w 98"/>
              <a:gd name="T3" fmla="*/ 0 h 155"/>
              <a:gd name="T4" fmla="*/ 0 w 98"/>
              <a:gd name="T5" fmla="*/ 13 h 155"/>
              <a:gd name="T6" fmla="*/ 73 w 98"/>
              <a:gd name="T7" fmla="*/ 154 h 155"/>
              <a:gd name="T8" fmla="*/ 97 w 98"/>
              <a:gd name="T9" fmla="*/ 141 h 1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8"/>
              <a:gd name="T16" fmla="*/ 0 h 155"/>
              <a:gd name="T17" fmla="*/ 98 w 98"/>
              <a:gd name="T18" fmla="*/ 155 h 1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8" h="155">
                <a:moveTo>
                  <a:pt x="97" y="141"/>
                </a:moveTo>
                <a:lnTo>
                  <a:pt x="24" y="0"/>
                </a:lnTo>
                <a:lnTo>
                  <a:pt x="0" y="13"/>
                </a:lnTo>
                <a:lnTo>
                  <a:pt x="73" y="154"/>
                </a:lnTo>
                <a:lnTo>
                  <a:pt x="97" y="14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92" name="Freeform 92"/>
          <p:cNvSpPr>
            <a:spLocks/>
          </p:cNvSpPr>
          <p:nvPr/>
        </p:nvSpPr>
        <p:spPr bwMode="auto">
          <a:xfrm>
            <a:off x="3860800" y="4257675"/>
            <a:ext cx="315913" cy="681038"/>
          </a:xfrm>
          <a:custGeom>
            <a:avLst/>
            <a:gdLst>
              <a:gd name="T0" fmla="*/ 222 w 223"/>
              <a:gd name="T1" fmla="*/ 415 h 429"/>
              <a:gd name="T2" fmla="*/ 222 w 223"/>
              <a:gd name="T3" fmla="*/ 416 h 429"/>
              <a:gd name="T4" fmla="*/ 25 w 223"/>
              <a:gd name="T5" fmla="*/ 0 h 429"/>
              <a:gd name="T6" fmla="*/ 0 w 223"/>
              <a:gd name="T7" fmla="*/ 13 h 429"/>
              <a:gd name="T8" fmla="*/ 198 w 223"/>
              <a:gd name="T9" fmla="*/ 428 h 429"/>
              <a:gd name="T10" fmla="*/ 222 w 223"/>
              <a:gd name="T11" fmla="*/ 415 h 4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3"/>
              <a:gd name="T19" fmla="*/ 0 h 429"/>
              <a:gd name="T20" fmla="*/ 223 w 223"/>
              <a:gd name="T21" fmla="*/ 429 h 42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3" h="429">
                <a:moveTo>
                  <a:pt x="222" y="415"/>
                </a:moveTo>
                <a:lnTo>
                  <a:pt x="222" y="416"/>
                </a:lnTo>
                <a:lnTo>
                  <a:pt x="25" y="0"/>
                </a:lnTo>
                <a:lnTo>
                  <a:pt x="0" y="13"/>
                </a:lnTo>
                <a:lnTo>
                  <a:pt x="198" y="428"/>
                </a:lnTo>
                <a:lnTo>
                  <a:pt x="222" y="415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93" name="Freeform 93"/>
          <p:cNvSpPr>
            <a:spLocks/>
          </p:cNvSpPr>
          <p:nvPr/>
        </p:nvSpPr>
        <p:spPr bwMode="auto">
          <a:xfrm>
            <a:off x="4146550" y="4926013"/>
            <a:ext cx="174625" cy="327025"/>
          </a:xfrm>
          <a:custGeom>
            <a:avLst/>
            <a:gdLst>
              <a:gd name="T0" fmla="*/ 120 w 122"/>
              <a:gd name="T1" fmla="*/ 190 h 206"/>
              <a:gd name="T2" fmla="*/ 121 w 122"/>
              <a:gd name="T3" fmla="*/ 191 h 206"/>
              <a:gd name="T4" fmla="*/ 24 w 122"/>
              <a:gd name="T5" fmla="*/ 0 h 206"/>
              <a:gd name="T6" fmla="*/ 0 w 122"/>
              <a:gd name="T7" fmla="*/ 13 h 206"/>
              <a:gd name="T8" fmla="*/ 96 w 122"/>
              <a:gd name="T9" fmla="*/ 204 h 206"/>
              <a:gd name="T10" fmla="*/ 97 w 122"/>
              <a:gd name="T11" fmla="*/ 205 h 206"/>
              <a:gd name="T12" fmla="*/ 96 w 122"/>
              <a:gd name="T13" fmla="*/ 204 h 206"/>
              <a:gd name="T14" fmla="*/ 97 w 122"/>
              <a:gd name="T15" fmla="*/ 205 h 206"/>
              <a:gd name="T16" fmla="*/ 120 w 122"/>
              <a:gd name="T17" fmla="*/ 190 h 20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2"/>
              <a:gd name="T28" fmla="*/ 0 h 206"/>
              <a:gd name="T29" fmla="*/ 122 w 122"/>
              <a:gd name="T30" fmla="*/ 206 h 20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2" h="206">
                <a:moveTo>
                  <a:pt x="120" y="190"/>
                </a:moveTo>
                <a:lnTo>
                  <a:pt x="121" y="191"/>
                </a:lnTo>
                <a:lnTo>
                  <a:pt x="24" y="0"/>
                </a:lnTo>
                <a:lnTo>
                  <a:pt x="0" y="13"/>
                </a:lnTo>
                <a:lnTo>
                  <a:pt x="96" y="204"/>
                </a:lnTo>
                <a:lnTo>
                  <a:pt x="97" y="205"/>
                </a:lnTo>
                <a:lnTo>
                  <a:pt x="96" y="204"/>
                </a:lnTo>
                <a:lnTo>
                  <a:pt x="97" y="205"/>
                </a:lnTo>
                <a:lnTo>
                  <a:pt x="120" y="19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94" name="Freeform 94"/>
          <p:cNvSpPr>
            <a:spLocks/>
          </p:cNvSpPr>
          <p:nvPr/>
        </p:nvSpPr>
        <p:spPr bwMode="auto">
          <a:xfrm>
            <a:off x="4291013" y="5237163"/>
            <a:ext cx="109537" cy="165100"/>
          </a:xfrm>
          <a:custGeom>
            <a:avLst/>
            <a:gdLst>
              <a:gd name="T0" fmla="*/ 76 w 78"/>
              <a:gd name="T1" fmla="*/ 85 h 104"/>
              <a:gd name="T2" fmla="*/ 77 w 78"/>
              <a:gd name="T3" fmla="*/ 87 h 104"/>
              <a:gd name="T4" fmla="*/ 22 w 78"/>
              <a:gd name="T5" fmla="*/ 0 h 104"/>
              <a:gd name="T6" fmla="*/ 0 w 78"/>
              <a:gd name="T7" fmla="*/ 14 h 104"/>
              <a:gd name="T8" fmla="*/ 55 w 78"/>
              <a:gd name="T9" fmla="*/ 101 h 104"/>
              <a:gd name="T10" fmla="*/ 56 w 78"/>
              <a:gd name="T11" fmla="*/ 103 h 104"/>
              <a:gd name="T12" fmla="*/ 55 w 78"/>
              <a:gd name="T13" fmla="*/ 101 h 104"/>
              <a:gd name="T14" fmla="*/ 56 w 78"/>
              <a:gd name="T15" fmla="*/ 102 h 104"/>
              <a:gd name="T16" fmla="*/ 56 w 78"/>
              <a:gd name="T17" fmla="*/ 103 h 104"/>
              <a:gd name="T18" fmla="*/ 76 w 78"/>
              <a:gd name="T19" fmla="*/ 85 h 1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8"/>
              <a:gd name="T31" fmla="*/ 0 h 104"/>
              <a:gd name="T32" fmla="*/ 78 w 78"/>
              <a:gd name="T33" fmla="*/ 104 h 10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8" h="104">
                <a:moveTo>
                  <a:pt x="76" y="85"/>
                </a:moveTo>
                <a:lnTo>
                  <a:pt x="77" y="87"/>
                </a:lnTo>
                <a:lnTo>
                  <a:pt x="22" y="0"/>
                </a:lnTo>
                <a:lnTo>
                  <a:pt x="0" y="14"/>
                </a:lnTo>
                <a:lnTo>
                  <a:pt x="55" y="101"/>
                </a:lnTo>
                <a:lnTo>
                  <a:pt x="56" y="103"/>
                </a:lnTo>
                <a:lnTo>
                  <a:pt x="55" y="101"/>
                </a:lnTo>
                <a:lnTo>
                  <a:pt x="56" y="102"/>
                </a:lnTo>
                <a:lnTo>
                  <a:pt x="56" y="103"/>
                </a:lnTo>
                <a:lnTo>
                  <a:pt x="76" y="85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95" name="Freeform 95"/>
          <p:cNvSpPr>
            <a:spLocks/>
          </p:cNvSpPr>
          <p:nvPr/>
        </p:nvSpPr>
        <p:spPr bwMode="auto">
          <a:xfrm>
            <a:off x="4375150" y="5380038"/>
            <a:ext cx="123825" cy="144462"/>
          </a:xfrm>
          <a:custGeom>
            <a:avLst/>
            <a:gdLst>
              <a:gd name="T0" fmla="*/ 85 w 87"/>
              <a:gd name="T1" fmla="*/ 72 h 91"/>
              <a:gd name="T2" fmla="*/ 86 w 87"/>
              <a:gd name="T3" fmla="*/ 72 h 91"/>
              <a:gd name="T4" fmla="*/ 21 w 87"/>
              <a:gd name="T5" fmla="*/ 0 h 91"/>
              <a:gd name="T6" fmla="*/ 0 w 87"/>
              <a:gd name="T7" fmla="*/ 18 h 91"/>
              <a:gd name="T8" fmla="*/ 65 w 87"/>
              <a:gd name="T9" fmla="*/ 90 h 91"/>
              <a:gd name="T10" fmla="*/ 66 w 87"/>
              <a:gd name="T11" fmla="*/ 90 h 91"/>
              <a:gd name="T12" fmla="*/ 65 w 87"/>
              <a:gd name="T13" fmla="*/ 90 h 91"/>
              <a:gd name="T14" fmla="*/ 66 w 87"/>
              <a:gd name="T15" fmla="*/ 90 h 91"/>
              <a:gd name="T16" fmla="*/ 85 w 87"/>
              <a:gd name="T17" fmla="*/ 72 h 9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7"/>
              <a:gd name="T28" fmla="*/ 0 h 91"/>
              <a:gd name="T29" fmla="*/ 87 w 87"/>
              <a:gd name="T30" fmla="*/ 91 h 9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7" h="91">
                <a:moveTo>
                  <a:pt x="85" y="72"/>
                </a:moveTo>
                <a:lnTo>
                  <a:pt x="86" y="72"/>
                </a:lnTo>
                <a:lnTo>
                  <a:pt x="21" y="0"/>
                </a:lnTo>
                <a:lnTo>
                  <a:pt x="0" y="18"/>
                </a:lnTo>
                <a:lnTo>
                  <a:pt x="65" y="90"/>
                </a:lnTo>
                <a:lnTo>
                  <a:pt x="66" y="90"/>
                </a:lnTo>
                <a:lnTo>
                  <a:pt x="65" y="90"/>
                </a:lnTo>
                <a:lnTo>
                  <a:pt x="66" y="90"/>
                </a:lnTo>
                <a:lnTo>
                  <a:pt x="85" y="72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96" name="Freeform 96"/>
          <p:cNvSpPr>
            <a:spLocks/>
          </p:cNvSpPr>
          <p:nvPr/>
        </p:nvSpPr>
        <p:spPr bwMode="auto">
          <a:xfrm>
            <a:off x="4476750" y="5502275"/>
            <a:ext cx="128588" cy="152400"/>
          </a:xfrm>
          <a:custGeom>
            <a:avLst/>
            <a:gdLst>
              <a:gd name="T0" fmla="*/ 89 w 92"/>
              <a:gd name="T1" fmla="*/ 73 h 96"/>
              <a:gd name="T2" fmla="*/ 91 w 92"/>
              <a:gd name="T3" fmla="*/ 75 h 96"/>
              <a:gd name="T4" fmla="*/ 19 w 92"/>
              <a:gd name="T5" fmla="*/ 0 h 96"/>
              <a:gd name="T6" fmla="*/ 0 w 92"/>
              <a:gd name="T7" fmla="*/ 18 h 96"/>
              <a:gd name="T8" fmla="*/ 72 w 92"/>
              <a:gd name="T9" fmla="*/ 93 h 96"/>
              <a:gd name="T10" fmla="*/ 74 w 92"/>
              <a:gd name="T11" fmla="*/ 95 h 96"/>
              <a:gd name="T12" fmla="*/ 72 w 92"/>
              <a:gd name="T13" fmla="*/ 93 h 96"/>
              <a:gd name="T14" fmla="*/ 73 w 92"/>
              <a:gd name="T15" fmla="*/ 94 h 96"/>
              <a:gd name="T16" fmla="*/ 74 w 92"/>
              <a:gd name="T17" fmla="*/ 95 h 96"/>
              <a:gd name="T18" fmla="*/ 89 w 92"/>
              <a:gd name="T19" fmla="*/ 73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2"/>
              <a:gd name="T31" fmla="*/ 0 h 96"/>
              <a:gd name="T32" fmla="*/ 92 w 92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2" h="96">
                <a:moveTo>
                  <a:pt x="89" y="73"/>
                </a:moveTo>
                <a:lnTo>
                  <a:pt x="91" y="75"/>
                </a:lnTo>
                <a:lnTo>
                  <a:pt x="19" y="0"/>
                </a:lnTo>
                <a:lnTo>
                  <a:pt x="0" y="18"/>
                </a:lnTo>
                <a:lnTo>
                  <a:pt x="72" y="93"/>
                </a:lnTo>
                <a:lnTo>
                  <a:pt x="74" y="95"/>
                </a:lnTo>
                <a:lnTo>
                  <a:pt x="72" y="93"/>
                </a:lnTo>
                <a:lnTo>
                  <a:pt x="73" y="94"/>
                </a:lnTo>
                <a:lnTo>
                  <a:pt x="74" y="95"/>
                </a:lnTo>
                <a:lnTo>
                  <a:pt x="89" y="73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97" name="Freeform 97"/>
          <p:cNvSpPr>
            <a:spLocks/>
          </p:cNvSpPr>
          <p:nvPr/>
        </p:nvSpPr>
        <p:spPr bwMode="auto">
          <a:xfrm>
            <a:off x="4587875" y="5626100"/>
            <a:ext cx="141288" cy="133350"/>
          </a:xfrm>
          <a:custGeom>
            <a:avLst/>
            <a:gdLst>
              <a:gd name="T0" fmla="*/ 96 w 100"/>
              <a:gd name="T1" fmla="*/ 58 h 84"/>
              <a:gd name="T2" fmla="*/ 99 w 100"/>
              <a:gd name="T3" fmla="*/ 60 h 84"/>
              <a:gd name="T4" fmla="*/ 15 w 100"/>
              <a:gd name="T5" fmla="*/ 0 h 84"/>
              <a:gd name="T6" fmla="*/ 0 w 100"/>
              <a:gd name="T7" fmla="*/ 21 h 84"/>
              <a:gd name="T8" fmla="*/ 84 w 100"/>
              <a:gd name="T9" fmla="*/ 81 h 84"/>
              <a:gd name="T10" fmla="*/ 87 w 100"/>
              <a:gd name="T11" fmla="*/ 83 h 84"/>
              <a:gd name="T12" fmla="*/ 84 w 100"/>
              <a:gd name="T13" fmla="*/ 81 h 84"/>
              <a:gd name="T14" fmla="*/ 85 w 100"/>
              <a:gd name="T15" fmla="*/ 82 h 84"/>
              <a:gd name="T16" fmla="*/ 87 w 100"/>
              <a:gd name="T17" fmla="*/ 83 h 84"/>
              <a:gd name="T18" fmla="*/ 96 w 100"/>
              <a:gd name="T19" fmla="*/ 58 h 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0"/>
              <a:gd name="T31" fmla="*/ 0 h 84"/>
              <a:gd name="T32" fmla="*/ 100 w 100"/>
              <a:gd name="T33" fmla="*/ 84 h 8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0" h="84">
                <a:moveTo>
                  <a:pt x="96" y="58"/>
                </a:moveTo>
                <a:lnTo>
                  <a:pt x="99" y="60"/>
                </a:lnTo>
                <a:lnTo>
                  <a:pt x="15" y="0"/>
                </a:lnTo>
                <a:lnTo>
                  <a:pt x="0" y="21"/>
                </a:lnTo>
                <a:lnTo>
                  <a:pt x="84" y="81"/>
                </a:lnTo>
                <a:lnTo>
                  <a:pt x="87" y="83"/>
                </a:lnTo>
                <a:lnTo>
                  <a:pt x="84" y="81"/>
                </a:lnTo>
                <a:lnTo>
                  <a:pt x="85" y="82"/>
                </a:lnTo>
                <a:lnTo>
                  <a:pt x="87" y="83"/>
                </a:lnTo>
                <a:lnTo>
                  <a:pt x="96" y="58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98" name="Freeform 98"/>
          <p:cNvSpPr>
            <a:spLocks/>
          </p:cNvSpPr>
          <p:nvPr/>
        </p:nvSpPr>
        <p:spPr bwMode="auto">
          <a:xfrm>
            <a:off x="4718050" y="5724525"/>
            <a:ext cx="158750" cy="103188"/>
          </a:xfrm>
          <a:custGeom>
            <a:avLst/>
            <a:gdLst>
              <a:gd name="T0" fmla="*/ 112 w 113"/>
              <a:gd name="T1" fmla="*/ 40 h 65"/>
              <a:gd name="T2" fmla="*/ 9 w 113"/>
              <a:gd name="T3" fmla="*/ 0 h 65"/>
              <a:gd name="T4" fmla="*/ 0 w 113"/>
              <a:gd name="T5" fmla="*/ 25 h 65"/>
              <a:gd name="T6" fmla="*/ 103 w 113"/>
              <a:gd name="T7" fmla="*/ 64 h 65"/>
              <a:gd name="T8" fmla="*/ 112 w 113"/>
              <a:gd name="T9" fmla="*/ 40 h 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"/>
              <a:gd name="T16" fmla="*/ 0 h 65"/>
              <a:gd name="T17" fmla="*/ 113 w 113"/>
              <a:gd name="T18" fmla="*/ 65 h 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" h="65">
                <a:moveTo>
                  <a:pt x="112" y="40"/>
                </a:moveTo>
                <a:lnTo>
                  <a:pt x="9" y="0"/>
                </a:lnTo>
                <a:lnTo>
                  <a:pt x="0" y="25"/>
                </a:lnTo>
                <a:lnTo>
                  <a:pt x="103" y="64"/>
                </a:lnTo>
                <a:lnTo>
                  <a:pt x="112" y="4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299" name="Freeform 99"/>
          <p:cNvSpPr>
            <a:spLocks/>
          </p:cNvSpPr>
          <p:nvPr/>
        </p:nvSpPr>
        <p:spPr bwMode="auto">
          <a:xfrm>
            <a:off x="4870450" y="5794375"/>
            <a:ext cx="152400" cy="92075"/>
          </a:xfrm>
          <a:custGeom>
            <a:avLst/>
            <a:gdLst>
              <a:gd name="T0" fmla="*/ 107 w 109"/>
              <a:gd name="T1" fmla="*/ 33 h 58"/>
              <a:gd name="T2" fmla="*/ 108 w 109"/>
              <a:gd name="T3" fmla="*/ 33 h 58"/>
              <a:gd name="T4" fmla="*/ 9 w 109"/>
              <a:gd name="T5" fmla="*/ 0 h 58"/>
              <a:gd name="T6" fmla="*/ 0 w 109"/>
              <a:gd name="T7" fmla="*/ 24 h 58"/>
              <a:gd name="T8" fmla="*/ 99 w 109"/>
              <a:gd name="T9" fmla="*/ 57 h 58"/>
              <a:gd name="T10" fmla="*/ 107 w 109"/>
              <a:gd name="T11" fmla="*/ 33 h 5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9"/>
              <a:gd name="T19" fmla="*/ 0 h 58"/>
              <a:gd name="T20" fmla="*/ 109 w 109"/>
              <a:gd name="T21" fmla="*/ 58 h 5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9" h="58">
                <a:moveTo>
                  <a:pt x="107" y="33"/>
                </a:moveTo>
                <a:lnTo>
                  <a:pt x="108" y="33"/>
                </a:lnTo>
                <a:lnTo>
                  <a:pt x="9" y="0"/>
                </a:lnTo>
                <a:lnTo>
                  <a:pt x="0" y="24"/>
                </a:lnTo>
                <a:lnTo>
                  <a:pt x="99" y="57"/>
                </a:lnTo>
                <a:lnTo>
                  <a:pt x="107" y="33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300" name="Freeform 100"/>
          <p:cNvSpPr>
            <a:spLocks/>
          </p:cNvSpPr>
          <p:nvPr/>
        </p:nvSpPr>
        <p:spPr bwMode="auto">
          <a:xfrm>
            <a:off x="5019675" y="5851525"/>
            <a:ext cx="155575" cy="79375"/>
          </a:xfrm>
          <a:custGeom>
            <a:avLst/>
            <a:gdLst>
              <a:gd name="T0" fmla="*/ 109 w 111"/>
              <a:gd name="T1" fmla="*/ 25 h 50"/>
              <a:gd name="T2" fmla="*/ 110 w 111"/>
              <a:gd name="T3" fmla="*/ 25 h 50"/>
              <a:gd name="T4" fmla="*/ 8 w 111"/>
              <a:gd name="T5" fmla="*/ 0 h 50"/>
              <a:gd name="T6" fmla="*/ 0 w 111"/>
              <a:gd name="T7" fmla="*/ 24 h 50"/>
              <a:gd name="T8" fmla="*/ 103 w 111"/>
              <a:gd name="T9" fmla="*/ 49 h 50"/>
              <a:gd name="T10" fmla="*/ 104 w 111"/>
              <a:gd name="T11" fmla="*/ 49 h 50"/>
              <a:gd name="T12" fmla="*/ 103 w 111"/>
              <a:gd name="T13" fmla="*/ 49 h 50"/>
              <a:gd name="T14" fmla="*/ 104 w 111"/>
              <a:gd name="T15" fmla="*/ 49 h 50"/>
              <a:gd name="T16" fmla="*/ 109 w 111"/>
              <a:gd name="T17" fmla="*/ 25 h 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1"/>
              <a:gd name="T28" fmla="*/ 0 h 50"/>
              <a:gd name="T29" fmla="*/ 111 w 111"/>
              <a:gd name="T30" fmla="*/ 50 h 5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1" h="50">
                <a:moveTo>
                  <a:pt x="109" y="25"/>
                </a:moveTo>
                <a:lnTo>
                  <a:pt x="110" y="25"/>
                </a:lnTo>
                <a:lnTo>
                  <a:pt x="8" y="0"/>
                </a:lnTo>
                <a:lnTo>
                  <a:pt x="0" y="24"/>
                </a:lnTo>
                <a:lnTo>
                  <a:pt x="103" y="49"/>
                </a:lnTo>
                <a:lnTo>
                  <a:pt x="104" y="49"/>
                </a:lnTo>
                <a:lnTo>
                  <a:pt x="103" y="49"/>
                </a:lnTo>
                <a:lnTo>
                  <a:pt x="104" y="49"/>
                </a:lnTo>
                <a:lnTo>
                  <a:pt x="109" y="25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301" name="Freeform 101"/>
          <p:cNvSpPr>
            <a:spLocks/>
          </p:cNvSpPr>
          <p:nvPr/>
        </p:nvSpPr>
        <p:spPr bwMode="auto">
          <a:xfrm>
            <a:off x="5173663" y="5895975"/>
            <a:ext cx="166687" cy="74613"/>
          </a:xfrm>
          <a:custGeom>
            <a:avLst/>
            <a:gdLst>
              <a:gd name="T0" fmla="*/ 118 w 119"/>
              <a:gd name="T1" fmla="*/ 20 h 47"/>
              <a:gd name="T2" fmla="*/ 118 w 119"/>
              <a:gd name="T3" fmla="*/ 21 h 47"/>
              <a:gd name="T4" fmla="*/ 5 w 119"/>
              <a:gd name="T5" fmla="*/ 0 h 47"/>
              <a:gd name="T6" fmla="*/ 0 w 119"/>
              <a:gd name="T7" fmla="*/ 24 h 47"/>
              <a:gd name="T8" fmla="*/ 113 w 119"/>
              <a:gd name="T9" fmla="*/ 45 h 47"/>
              <a:gd name="T10" fmla="*/ 113 w 119"/>
              <a:gd name="T11" fmla="*/ 46 h 47"/>
              <a:gd name="T12" fmla="*/ 113 w 119"/>
              <a:gd name="T13" fmla="*/ 45 h 47"/>
              <a:gd name="T14" fmla="*/ 113 w 119"/>
              <a:gd name="T15" fmla="*/ 46 h 47"/>
              <a:gd name="T16" fmla="*/ 118 w 119"/>
              <a:gd name="T17" fmla="*/ 20 h 4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9"/>
              <a:gd name="T28" fmla="*/ 0 h 47"/>
              <a:gd name="T29" fmla="*/ 119 w 119"/>
              <a:gd name="T30" fmla="*/ 47 h 4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9" h="47">
                <a:moveTo>
                  <a:pt x="118" y="20"/>
                </a:moveTo>
                <a:lnTo>
                  <a:pt x="118" y="21"/>
                </a:lnTo>
                <a:lnTo>
                  <a:pt x="5" y="0"/>
                </a:lnTo>
                <a:lnTo>
                  <a:pt x="0" y="24"/>
                </a:lnTo>
                <a:lnTo>
                  <a:pt x="113" y="45"/>
                </a:lnTo>
                <a:lnTo>
                  <a:pt x="113" y="46"/>
                </a:lnTo>
                <a:lnTo>
                  <a:pt x="113" y="45"/>
                </a:lnTo>
                <a:lnTo>
                  <a:pt x="113" y="46"/>
                </a:lnTo>
                <a:lnTo>
                  <a:pt x="118" y="2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302" name="Freeform 102"/>
          <p:cNvSpPr>
            <a:spLocks/>
          </p:cNvSpPr>
          <p:nvPr/>
        </p:nvSpPr>
        <p:spPr bwMode="auto">
          <a:xfrm>
            <a:off x="5340350" y="5932488"/>
            <a:ext cx="187325" cy="66675"/>
          </a:xfrm>
          <a:custGeom>
            <a:avLst/>
            <a:gdLst>
              <a:gd name="T0" fmla="*/ 130 w 132"/>
              <a:gd name="T1" fmla="*/ 17 h 42"/>
              <a:gd name="T2" fmla="*/ 131 w 132"/>
              <a:gd name="T3" fmla="*/ 17 h 42"/>
              <a:gd name="T4" fmla="*/ 5 w 132"/>
              <a:gd name="T5" fmla="*/ 0 h 42"/>
              <a:gd name="T6" fmla="*/ 0 w 132"/>
              <a:gd name="T7" fmla="*/ 25 h 42"/>
              <a:gd name="T8" fmla="*/ 127 w 132"/>
              <a:gd name="T9" fmla="*/ 41 h 42"/>
              <a:gd name="T10" fmla="*/ 128 w 132"/>
              <a:gd name="T11" fmla="*/ 41 h 42"/>
              <a:gd name="T12" fmla="*/ 127 w 132"/>
              <a:gd name="T13" fmla="*/ 41 h 42"/>
              <a:gd name="T14" fmla="*/ 128 w 132"/>
              <a:gd name="T15" fmla="*/ 41 h 42"/>
              <a:gd name="T16" fmla="*/ 130 w 132"/>
              <a:gd name="T17" fmla="*/ 17 h 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2"/>
              <a:gd name="T28" fmla="*/ 0 h 42"/>
              <a:gd name="T29" fmla="*/ 132 w 132"/>
              <a:gd name="T30" fmla="*/ 42 h 4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2" h="42">
                <a:moveTo>
                  <a:pt x="130" y="17"/>
                </a:moveTo>
                <a:lnTo>
                  <a:pt x="131" y="17"/>
                </a:lnTo>
                <a:lnTo>
                  <a:pt x="5" y="0"/>
                </a:lnTo>
                <a:lnTo>
                  <a:pt x="0" y="25"/>
                </a:lnTo>
                <a:lnTo>
                  <a:pt x="127" y="41"/>
                </a:lnTo>
                <a:lnTo>
                  <a:pt x="128" y="41"/>
                </a:lnTo>
                <a:lnTo>
                  <a:pt x="127" y="41"/>
                </a:lnTo>
                <a:lnTo>
                  <a:pt x="128" y="41"/>
                </a:lnTo>
                <a:lnTo>
                  <a:pt x="130" y="17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303" name="Freeform 103"/>
          <p:cNvSpPr>
            <a:spLocks/>
          </p:cNvSpPr>
          <p:nvPr/>
        </p:nvSpPr>
        <p:spPr bwMode="auto">
          <a:xfrm>
            <a:off x="5530850" y="5962650"/>
            <a:ext cx="200025" cy="57150"/>
          </a:xfrm>
          <a:custGeom>
            <a:avLst/>
            <a:gdLst>
              <a:gd name="T0" fmla="*/ 140 w 141"/>
              <a:gd name="T1" fmla="*/ 10 h 36"/>
              <a:gd name="T2" fmla="*/ 2 w 141"/>
              <a:gd name="T3" fmla="*/ 0 h 36"/>
              <a:gd name="T4" fmla="*/ 0 w 141"/>
              <a:gd name="T5" fmla="*/ 24 h 36"/>
              <a:gd name="T6" fmla="*/ 138 w 141"/>
              <a:gd name="T7" fmla="*/ 35 h 36"/>
              <a:gd name="T8" fmla="*/ 139 w 141"/>
              <a:gd name="T9" fmla="*/ 35 h 36"/>
              <a:gd name="T10" fmla="*/ 138 w 141"/>
              <a:gd name="T11" fmla="*/ 35 h 36"/>
              <a:gd name="T12" fmla="*/ 139 w 141"/>
              <a:gd name="T13" fmla="*/ 35 h 36"/>
              <a:gd name="T14" fmla="*/ 140 w 141"/>
              <a:gd name="T15" fmla="*/ 10 h 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"/>
              <a:gd name="T25" fmla="*/ 0 h 36"/>
              <a:gd name="T26" fmla="*/ 141 w 141"/>
              <a:gd name="T27" fmla="*/ 36 h 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" h="36">
                <a:moveTo>
                  <a:pt x="140" y="10"/>
                </a:moveTo>
                <a:lnTo>
                  <a:pt x="2" y="0"/>
                </a:lnTo>
                <a:lnTo>
                  <a:pt x="0" y="24"/>
                </a:lnTo>
                <a:lnTo>
                  <a:pt x="138" y="35"/>
                </a:lnTo>
                <a:lnTo>
                  <a:pt x="139" y="35"/>
                </a:lnTo>
                <a:lnTo>
                  <a:pt x="138" y="35"/>
                </a:lnTo>
                <a:lnTo>
                  <a:pt x="139" y="35"/>
                </a:lnTo>
                <a:lnTo>
                  <a:pt x="140" y="1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304" name="Freeform 104"/>
          <p:cNvSpPr>
            <a:spLocks/>
          </p:cNvSpPr>
          <p:nvPr/>
        </p:nvSpPr>
        <p:spPr bwMode="auto">
          <a:xfrm>
            <a:off x="5734050" y="5981700"/>
            <a:ext cx="1127125" cy="100013"/>
          </a:xfrm>
          <a:custGeom>
            <a:avLst/>
            <a:gdLst>
              <a:gd name="T0" fmla="*/ 797 w 798"/>
              <a:gd name="T1" fmla="*/ 49 h 63"/>
              <a:gd name="T2" fmla="*/ 797 w 798"/>
              <a:gd name="T3" fmla="*/ 36 h 63"/>
              <a:gd name="T4" fmla="*/ 1 w 798"/>
              <a:gd name="T5" fmla="*/ 0 h 63"/>
              <a:gd name="T6" fmla="*/ 0 w 798"/>
              <a:gd name="T7" fmla="*/ 26 h 63"/>
              <a:gd name="T8" fmla="*/ 796 w 798"/>
              <a:gd name="T9" fmla="*/ 62 h 63"/>
              <a:gd name="T10" fmla="*/ 797 w 798"/>
              <a:gd name="T11" fmla="*/ 49 h 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98"/>
              <a:gd name="T19" fmla="*/ 0 h 63"/>
              <a:gd name="T20" fmla="*/ 798 w 798"/>
              <a:gd name="T21" fmla="*/ 63 h 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98" h="63">
                <a:moveTo>
                  <a:pt x="797" y="49"/>
                </a:moveTo>
                <a:lnTo>
                  <a:pt x="797" y="36"/>
                </a:lnTo>
                <a:lnTo>
                  <a:pt x="1" y="0"/>
                </a:lnTo>
                <a:lnTo>
                  <a:pt x="0" y="26"/>
                </a:lnTo>
                <a:lnTo>
                  <a:pt x="796" y="62"/>
                </a:lnTo>
                <a:lnTo>
                  <a:pt x="797" y="49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305" name="Rectangle 105"/>
          <p:cNvSpPr>
            <a:spLocks noChangeArrowheads="1"/>
          </p:cNvSpPr>
          <p:nvPr/>
        </p:nvSpPr>
        <p:spPr bwMode="auto">
          <a:xfrm>
            <a:off x="2895600" y="1600200"/>
            <a:ext cx="14097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mtClean="0">
                <a:solidFill>
                  <a:prstClr val="white"/>
                </a:solidFill>
                <a:latin typeface="ZapfHumnst BT" charset="0"/>
              </a:rPr>
              <a:t>Symptoms</a:t>
            </a:r>
            <a:endParaRPr lang="en-US" altLang="zh-TW" b="1" smtClean="0">
              <a:solidFill>
                <a:prstClr val="white"/>
              </a:solidFill>
              <a:latin typeface="ZapfHumnst BT" charset="0"/>
            </a:endParaRPr>
          </a:p>
        </p:txBody>
      </p:sp>
      <p:sp>
        <p:nvSpPr>
          <p:cNvPr id="51306" name="Rectangle 106"/>
          <p:cNvSpPr>
            <a:spLocks noChangeArrowheads="1"/>
          </p:cNvSpPr>
          <p:nvPr/>
        </p:nvSpPr>
        <p:spPr bwMode="auto">
          <a:xfrm>
            <a:off x="2743200" y="2133600"/>
            <a:ext cx="15414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mtClean="0">
                <a:solidFill>
                  <a:prstClr val="white"/>
                </a:solidFill>
                <a:latin typeface="ZapfHumnst BT" charset="0"/>
              </a:rPr>
              <a:t>ALT Elevated</a:t>
            </a:r>
            <a:endParaRPr lang="en-US" altLang="zh-TW" b="1" smtClean="0">
              <a:solidFill>
                <a:prstClr val="white"/>
              </a:solidFill>
              <a:latin typeface="ZapfHumnst BT" charset="0"/>
            </a:endParaRPr>
          </a:p>
        </p:txBody>
      </p:sp>
      <p:sp>
        <p:nvSpPr>
          <p:cNvPr id="51307" name="Rectangle 107"/>
          <p:cNvSpPr>
            <a:spLocks noChangeArrowheads="1"/>
          </p:cNvSpPr>
          <p:nvPr/>
        </p:nvSpPr>
        <p:spPr bwMode="auto">
          <a:xfrm>
            <a:off x="6032500" y="5351463"/>
            <a:ext cx="1846263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smtClean="0">
                <a:solidFill>
                  <a:prstClr val="white"/>
                </a:solidFill>
                <a:latin typeface="ZapfHumnst BT" charset="0"/>
              </a:rPr>
              <a:t>Total anti-HDV</a:t>
            </a:r>
            <a:endParaRPr lang="en-US" altLang="zh-TW" sz="2000" b="1" smtClean="0">
              <a:solidFill>
                <a:prstClr val="white"/>
              </a:solidFill>
              <a:latin typeface="ZapfHumnst BT" charset="0"/>
            </a:endParaRPr>
          </a:p>
        </p:txBody>
      </p:sp>
      <p:sp>
        <p:nvSpPr>
          <p:cNvPr id="51308" name="Rectangle 108"/>
          <p:cNvSpPr>
            <a:spLocks noChangeArrowheads="1"/>
          </p:cNvSpPr>
          <p:nvPr/>
        </p:nvSpPr>
        <p:spPr bwMode="auto">
          <a:xfrm>
            <a:off x="2843213" y="3370263"/>
            <a:ext cx="1846262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smtClean="0">
                <a:solidFill>
                  <a:prstClr val="white"/>
                </a:solidFill>
                <a:latin typeface="ZapfHumnst BT" charset="0"/>
              </a:rPr>
              <a:t>IgM anti-HDV</a:t>
            </a:r>
            <a:endParaRPr lang="en-US" altLang="zh-TW" sz="2000" b="1" smtClean="0">
              <a:solidFill>
                <a:prstClr val="white"/>
              </a:solidFill>
              <a:latin typeface="ZapfHumnst BT" charset="0"/>
            </a:endParaRPr>
          </a:p>
        </p:txBody>
      </p:sp>
      <p:sp>
        <p:nvSpPr>
          <p:cNvPr id="51309" name="Rectangle 109"/>
          <p:cNvSpPr>
            <a:spLocks noChangeArrowheads="1"/>
          </p:cNvSpPr>
          <p:nvPr/>
        </p:nvSpPr>
        <p:spPr bwMode="auto">
          <a:xfrm>
            <a:off x="2481263" y="4449763"/>
            <a:ext cx="18446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smtClean="0">
                <a:solidFill>
                  <a:prstClr val="white"/>
                </a:solidFill>
                <a:latin typeface="ZapfHumnst BT" charset="0"/>
              </a:rPr>
              <a:t>HDV  RNA</a:t>
            </a:r>
            <a:endParaRPr lang="en-US" altLang="zh-TW" sz="2000" b="1" smtClean="0">
              <a:solidFill>
                <a:prstClr val="white"/>
              </a:solidFill>
              <a:latin typeface="ZapfHumnst BT" charset="0"/>
            </a:endParaRPr>
          </a:p>
        </p:txBody>
      </p:sp>
      <p:sp>
        <p:nvSpPr>
          <p:cNvPr id="51310" name="Rectangle 110"/>
          <p:cNvSpPr>
            <a:spLocks noChangeArrowheads="1"/>
          </p:cNvSpPr>
          <p:nvPr/>
        </p:nvSpPr>
        <p:spPr bwMode="auto">
          <a:xfrm>
            <a:off x="3203575" y="5008563"/>
            <a:ext cx="1181100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000" smtClean="0">
                <a:solidFill>
                  <a:prstClr val="white"/>
                </a:solidFill>
                <a:latin typeface="Times New Roman" pitchFamily="18" charset="0"/>
              </a:rPr>
              <a:t>HBsAg</a:t>
            </a:r>
            <a:endParaRPr lang="en-US" altLang="zh-TW" sz="2000" b="1" smtClean="0">
              <a:solidFill>
                <a:prstClr val="white"/>
              </a:solidFill>
              <a:latin typeface="ZapfHumnst BT" charset="0"/>
            </a:endParaRPr>
          </a:p>
        </p:txBody>
      </p:sp>
      <p:sp>
        <p:nvSpPr>
          <p:cNvPr id="51311" name="Text Box 111"/>
          <p:cNvSpPr txBox="1">
            <a:spLocks noChangeArrowheads="1"/>
          </p:cNvSpPr>
          <p:nvPr/>
        </p:nvSpPr>
        <p:spPr bwMode="auto">
          <a:xfrm>
            <a:off x="2209800" y="152400"/>
            <a:ext cx="50800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3600" b="1" smtClean="0">
                <a:solidFill>
                  <a:srgbClr val="FAFD00"/>
                </a:solidFill>
                <a:latin typeface="ZapfHumnst Dm BT" charset="0"/>
              </a:rPr>
              <a:t>HBV - HDV Coinfection</a:t>
            </a:r>
            <a:endParaRPr lang="en-US" altLang="zh-TW" sz="3600" b="1" smtClean="0">
              <a:solidFill>
                <a:prstClr val="white"/>
              </a:solidFill>
              <a:latin typeface="ZapfHumnst Dm BT" charset="0"/>
            </a:endParaRPr>
          </a:p>
        </p:txBody>
      </p:sp>
      <p:sp>
        <p:nvSpPr>
          <p:cNvPr id="51312" name="Text Box 112"/>
          <p:cNvSpPr txBox="1">
            <a:spLocks noChangeArrowheads="1"/>
          </p:cNvSpPr>
          <p:nvPr/>
        </p:nvSpPr>
        <p:spPr bwMode="auto">
          <a:xfrm>
            <a:off x="4932040" y="762000"/>
            <a:ext cx="2662560" cy="147732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3000" dirty="0" smtClean="0">
                <a:solidFill>
                  <a:srgbClr val="FAFD00"/>
                </a:solidFill>
                <a:latin typeface="ZapfHumnst Dm BT" charset="0"/>
              </a:rPr>
              <a:t>Typical Serologic Course</a:t>
            </a:r>
            <a:endParaRPr lang="en-US" altLang="zh-TW" sz="3000" b="1" dirty="0" smtClean="0">
              <a:solidFill>
                <a:prstClr val="white"/>
              </a:solidFill>
              <a:latin typeface="ZapfHumnst Dm BT" charset="0"/>
            </a:endParaRPr>
          </a:p>
        </p:txBody>
      </p:sp>
      <p:sp>
        <p:nvSpPr>
          <p:cNvPr id="51313" name="Text Box 113"/>
          <p:cNvSpPr txBox="1">
            <a:spLocks noChangeArrowheads="1"/>
          </p:cNvSpPr>
          <p:nvPr/>
        </p:nvSpPr>
        <p:spPr bwMode="auto">
          <a:xfrm>
            <a:off x="3182938" y="6248400"/>
            <a:ext cx="29813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2400" smtClean="0">
                <a:solidFill>
                  <a:prstClr val="white"/>
                </a:solidFill>
                <a:latin typeface="ZapfHumnst BT" charset="0"/>
              </a:rPr>
              <a:t>Time after Exposure</a:t>
            </a:r>
            <a:endParaRPr lang="en-US" altLang="zh-TW" sz="2400" b="1" smtClean="0">
              <a:solidFill>
                <a:prstClr val="white"/>
              </a:solidFill>
              <a:latin typeface="ZapfHumnst BT" charset="0"/>
            </a:endParaRPr>
          </a:p>
        </p:txBody>
      </p:sp>
      <p:sp>
        <p:nvSpPr>
          <p:cNvPr id="51314" name="Text Box 114"/>
          <p:cNvSpPr txBox="1">
            <a:spLocks noChangeArrowheads="1"/>
          </p:cNvSpPr>
          <p:nvPr/>
        </p:nvSpPr>
        <p:spPr bwMode="auto">
          <a:xfrm>
            <a:off x="271463" y="2743200"/>
            <a:ext cx="94773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2400" smtClean="0">
                <a:solidFill>
                  <a:prstClr val="white"/>
                </a:solidFill>
                <a:latin typeface="ZapfHumnst BT" charset="0"/>
              </a:rPr>
              <a:t>Titre</a:t>
            </a:r>
            <a:endParaRPr lang="en-US" altLang="zh-TW" sz="2400" b="1" smtClean="0">
              <a:solidFill>
                <a:prstClr val="white"/>
              </a:solidFill>
              <a:latin typeface="ZapfHumnst BT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2" descr="C:\Users\Sony\Desktop\slide03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9"/>
            <a:ext cx="8424936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29" name="Rectangle 6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30" name="Rectangle 7"/>
          <p:cNvSpPr>
            <a:spLocks noChangeArrowheads="1"/>
          </p:cNvSpPr>
          <p:nvPr/>
        </p:nvSpPr>
        <p:spPr bwMode="auto">
          <a:xfrm>
            <a:off x="3251200" y="61722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2888" name="Rectangle 8"/>
          <p:cNvSpPr>
            <a:spLocks noChangeArrowheads="1"/>
          </p:cNvSpPr>
          <p:nvPr/>
        </p:nvSpPr>
        <p:spPr bwMode="auto">
          <a:xfrm>
            <a:off x="1150938" y="5486400"/>
            <a:ext cx="8467725" cy="137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90488" tIns="44450" rIns="90488" bIns="4445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4400">
                <a:solidFill>
                  <a:prstClr val="white"/>
                </a:solidFill>
                <a:latin typeface="ZapfHumnst BT" charset="0"/>
              </a:rPr>
              <a:t/>
            </a:r>
            <a:br>
              <a:rPr lang="zh-TW" altLang="en-US" sz="4400">
                <a:solidFill>
                  <a:prstClr val="white"/>
                </a:solidFill>
                <a:latin typeface="ZapfHumnst BT" charset="0"/>
              </a:rPr>
            </a:br>
            <a:endParaRPr lang="zh-TW" altLang="en-US" sz="4400">
              <a:solidFill>
                <a:prstClr val="white"/>
              </a:solidFill>
              <a:latin typeface="ZapfHumnst BT" charset="0"/>
            </a:endParaRPr>
          </a:p>
        </p:txBody>
      </p:sp>
      <p:sp>
        <p:nvSpPr>
          <p:cNvPr id="122889" name="Rectangle 9"/>
          <p:cNvSpPr>
            <a:spLocks noChangeArrowheads="1"/>
          </p:cNvSpPr>
          <p:nvPr/>
        </p:nvSpPr>
        <p:spPr bwMode="auto">
          <a:xfrm>
            <a:off x="677863" y="6096000"/>
            <a:ext cx="8466137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90488" tIns="44450" rIns="90488" bIns="4445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4400">
                <a:solidFill>
                  <a:prstClr val="white"/>
                </a:solidFill>
                <a:latin typeface="ZapfHumnst BT" charset="0"/>
              </a:rPr>
              <a:t/>
            </a:r>
            <a:br>
              <a:rPr lang="zh-TW" altLang="en-US" sz="4400">
                <a:solidFill>
                  <a:prstClr val="white"/>
                </a:solidFill>
                <a:latin typeface="ZapfHumnst BT" charset="0"/>
              </a:rPr>
            </a:br>
            <a:endParaRPr lang="zh-TW" altLang="en-US" sz="4400">
              <a:solidFill>
                <a:prstClr val="white"/>
              </a:solidFill>
              <a:latin typeface="ZapfHumnst BT" charset="0"/>
            </a:endParaRPr>
          </a:p>
        </p:txBody>
      </p:sp>
      <p:sp>
        <p:nvSpPr>
          <p:cNvPr id="52233" name="Freeform 12"/>
          <p:cNvSpPr>
            <a:spLocks/>
          </p:cNvSpPr>
          <p:nvPr/>
        </p:nvSpPr>
        <p:spPr bwMode="auto">
          <a:xfrm>
            <a:off x="2509838" y="1408113"/>
            <a:ext cx="1074737" cy="269875"/>
          </a:xfrm>
          <a:custGeom>
            <a:avLst/>
            <a:gdLst>
              <a:gd name="T0" fmla="*/ 0 w 760"/>
              <a:gd name="T1" fmla="*/ 169 h 170"/>
              <a:gd name="T2" fmla="*/ 582 w 760"/>
              <a:gd name="T3" fmla="*/ 169 h 170"/>
              <a:gd name="T4" fmla="*/ 622 w 760"/>
              <a:gd name="T5" fmla="*/ 114 h 170"/>
              <a:gd name="T6" fmla="*/ 670 w 760"/>
              <a:gd name="T7" fmla="*/ 88 h 170"/>
              <a:gd name="T8" fmla="*/ 699 w 760"/>
              <a:gd name="T9" fmla="*/ 41 h 170"/>
              <a:gd name="T10" fmla="*/ 759 w 760"/>
              <a:gd name="T11" fmla="*/ 0 h 170"/>
              <a:gd name="T12" fmla="*/ 0 w 760"/>
              <a:gd name="T13" fmla="*/ 0 h 170"/>
              <a:gd name="T14" fmla="*/ 0 w 760"/>
              <a:gd name="T15" fmla="*/ 169 h 17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60"/>
              <a:gd name="T25" fmla="*/ 0 h 170"/>
              <a:gd name="T26" fmla="*/ 760 w 760"/>
              <a:gd name="T27" fmla="*/ 170 h 17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60" h="170">
                <a:moveTo>
                  <a:pt x="0" y="169"/>
                </a:moveTo>
                <a:lnTo>
                  <a:pt x="582" y="169"/>
                </a:lnTo>
                <a:lnTo>
                  <a:pt x="622" y="114"/>
                </a:lnTo>
                <a:lnTo>
                  <a:pt x="670" y="88"/>
                </a:lnTo>
                <a:lnTo>
                  <a:pt x="699" y="41"/>
                </a:lnTo>
                <a:lnTo>
                  <a:pt x="759" y="0"/>
                </a:lnTo>
                <a:lnTo>
                  <a:pt x="0" y="0"/>
                </a:lnTo>
                <a:lnTo>
                  <a:pt x="0" y="169"/>
                </a:lnTo>
              </a:path>
            </a:pathLst>
          </a:custGeom>
          <a:solidFill>
            <a:srgbClr val="CCCC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34" name="Freeform 13"/>
          <p:cNvSpPr>
            <a:spLocks/>
          </p:cNvSpPr>
          <p:nvPr/>
        </p:nvSpPr>
        <p:spPr bwMode="auto">
          <a:xfrm>
            <a:off x="2297113" y="1847850"/>
            <a:ext cx="2803525" cy="336550"/>
          </a:xfrm>
          <a:custGeom>
            <a:avLst/>
            <a:gdLst>
              <a:gd name="T0" fmla="*/ 0 w 1987"/>
              <a:gd name="T1" fmla="*/ 211 h 212"/>
              <a:gd name="T2" fmla="*/ 1767 w 1987"/>
              <a:gd name="T3" fmla="*/ 211 h 212"/>
              <a:gd name="T4" fmla="*/ 1815 w 1987"/>
              <a:gd name="T5" fmla="*/ 143 h 212"/>
              <a:gd name="T6" fmla="*/ 1883 w 1987"/>
              <a:gd name="T7" fmla="*/ 114 h 212"/>
              <a:gd name="T8" fmla="*/ 1914 w 1987"/>
              <a:gd name="T9" fmla="*/ 55 h 212"/>
              <a:gd name="T10" fmla="*/ 1986 w 1987"/>
              <a:gd name="T11" fmla="*/ 0 h 212"/>
              <a:gd name="T12" fmla="*/ 0 w 1987"/>
              <a:gd name="T13" fmla="*/ 0 h 212"/>
              <a:gd name="T14" fmla="*/ 0 w 1987"/>
              <a:gd name="T15" fmla="*/ 211 h 2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87"/>
              <a:gd name="T25" fmla="*/ 0 h 212"/>
              <a:gd name="T26" fmla="*/ 1987 w 1987"/>
              <a:gd name="T27" fmla="*/ 212 h 2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87" h="212">
                <a:moveTo>
                  <a:pt x="0" y="211"/>
                </a:moveTo>
                <a:lnTo>
                  <a:pt x="1767" y="211"/>
                </a:lnTo>
                <a:lnTo>
                  <a:pt x="1815" y="143"/>
                </a:lnTo>
                <a:lnTo>
                  <a:pt x="1883" y="114"/>
                </a:lnTo>
                <a:lnTo>
                  <a:pt x="1914" y="55"/>
                </a:lnTo>
                <a:lnTo>
                  <a:pt x="1986" y="0"/>
                </a:lnTo>
                <a:lnTo>
                  <a:pt x="0" y="0"/>
                </a:lnTo>
                <a:lnTo>
                  <a:pt x="0" y="211"/>
                </a:lnTo>
              </a:path>
            </a:pathLst>
          </a:custGeom>
          <a:solidFill>
            <a:srgbClr val="00CC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35" name="Freeform 14"/>
          <p:cNvSpPr>
            <a:spLocks/>
          </p:cNvSpPr>
          <p:nvPr/>
        </p:nvSpPr>
        <p:spPr bwMode="auto">
          <a:xfrm>
            <a:off x="2144713" y="4479925"/>
            <a:ext cx="5519737" cy="211138"/>
          </a:xfrm>
          <a:custGeom>
            <a:avLst/>
            <a:gdLst>
              <a:gd name="T0" fmla="*/ 0 w 3911"/>
              <a:gd name="T1" fmla="*/ 132 h 133"/>
              <a:gd name="T2" fmla="*/ 3910 w 3911"/>
              <a:gd name="T3" fmla="*/ 132 h 133"/>
              <a:gd name="T4" fmla="*/ 3910 w 3911"/>
              <a:gd name="T5" fmla="*/ 0 h 133"/>
              <a:gd name="T6" fmla="*/ 0 w 3911"/>
              <a:gd name="T7" fmla="*/ 0 h 133"/>
              <a:gd name="T8" fmla="*/ 0 w 3911"/>
              <a:gd name="T9" fmla="*/ 132 h 1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11"/>
              <a:gd name="T16" fmla="*/ 0 h 133"/>
              <a:gd name="T17" fmla="*/ 3911 w 3911"/>
              <a:gd name="T18" fmla="*/ 133 h 1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11" h="133">
                <a:moveTo>
                  <a:pt x="0" y="132"/>
                </a:moveTo>
                <a:lnTo>
                  <a:pt x="3910" y="132"/>
                </a:lnTo>
                <a:lnTo>
                  <a:pt x="3910" y="0"/>
                </a:lnTo>
                <a:lnTo>
                  <a:pt x="0" y="0"/>
                </a:lnTo>
                <a:lnTo>
                  <a:pt x="0" y="132"/>
                </a:lnTo>
              </a:path>
            </a:pathLst>
          </a:custGeom>
          <a:solidFill>
            <a:srgbClr val="BF40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36" name="Freeform 15"/>
          <p:cNvSpPr>
            <a:spLocks/>
          </p:cNvSpPr>
          <p:nvPr/>
        </p:nvSpPr>
        <p:spPr bwMode="auto">
          <a:xfrm>
            <a:off x="2144713" y="4479925"/>
            <a:ext cx="5529262" cy="220663"/>
          </a:xfrm>
          <a:custGeom>
            <a:avLst/>
            <a:gdLst>
              <a:gd name="T0" fmla="*/ 0 w 3917"/>
              <a:gd name="T1" fmla="*/ 138 h 139"/>
              <a:gd name="T2" fmla="*/ 3916 w 3917"/>
              <a:gd name="T3" fmla="*/ 138 h 139"/>
              <a:gd name="T4" fmla="*/ 3916 w 3917"/>
              <a:gd name="T5" fmla="*/ 0 h 139"/>
              <a:gd name="T6" fmla="*/ 0 w 3917"/>
              <a:gd name="T7" fmla="*/ 0 h 139"/>
              <a:gd name="T8" fmla="*/ 0 w 3917"/>
              <a:gd name="T9" fmla="*/ 138 h 1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17"/>
              <a:gd name="T16" fmla="*/ 0 h 139"/>
              <a:gd name="T17" fmla="*/ 3917 w 3917"/>
              <a:gd name="T18" fmla="*/ 139 h 1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17" h="139">
                <a:moveTo>
                  <a:pt x="0" y="138"/>
                </a:moveTo>
                <a:lnTo>
                  <a:pt x="3916" y="138"/>
                </a:lnTo>
                <a:lnTo>
                  <a:pt x="3916" y="0"/>
                </a:lnTo>
                <a:lnTo>
                  <a:pt x="0" y="0"/>
                </a:lnTo>
                <a:lnTo>
                  <a:pt x="0" y="13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37" name="Freeform 16"/>
          <p:cNvSpPr>
            <a:spLocks/>
          </p:cNvSpPr>
          <p:nvPr/>
        </p:nvSpPr>
        <p:spPr bwMode="auto">
          <a:xfrm>
            <a:off x="1225550" y="4786313"/>
            <a:ext cx="6438900" cy="406400"/>
          </a:xfrm>
          <a:custGeom>
            <a:avLst/>
            <a:gdLst>
              <a:gd name="T0" fmla="*/ 0 w 4562"/>
              <a:gd name="T1" fmla="*/ 255 h 256"/>
              <a:gd name="T2" fmla="*/ 4561 w 4562"/>
              <a:gd name="T3" fmla="*/ 255 h 256"/>
              <a:gd name="T4" fmla="*/ 4561 w 4562"/>
              <a:gd name="T5" fmla="*/ 0 h 256"/>
              <a:gd name="T6" fmla="*/ 0 w 4562"/>
              <a:gd name="T7" fmla="*/ 0 h 256"/>
              <a:gd name="T8" fmla="*/ 0 w 4562"/>
              <a:gd name="T9" fmla="*/ 255 h 2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62"/>
              <a:gd name="T16" fmla="*/ 0 h 256"/>
              <a:gd name="T17" fmla="*/ 4562 w 4562"/>
              <a:gd name="T18" fmla="*/ 256 h 2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62" h="256">
                <a:moveTo>
                  <a:pt x="0" y="255"/>
                </a:moveTo>
                <a:lnTo>
                  <a:pt x="4561" y="255"/>
                </a:lnTo>
                <a:lnTo>
                  <a:pt x="4561" y="0"/>
                </a:lnTo>
                <a:lnTo>
                  <a:pt x="0" y="0"/>
                </a:lnTo>
                <a:lnTo>
                  <a:pt x="0" y="255"/>
                </a:lnTo>
              </a:path>
            </a:pathLst>
          </a:custGeom>
          <a:solidFill>
            <a:srgbClr val="FF7F4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38" name="Freeform 17"/>
          <p:cNvSpPr>
            <a:spLocks/>
          </p:cNvSpPr>
          <p:nvPr/>
        </p:nvSpPr>
        <p:spPr bwMode="auto">
          <a:xfrm>
            <a:off x="1225550" y="4786313"/>
            <a:ext cx="6448425" cy="415925"/>
          </a:xfrm>
          <a:custGeom>
            <a:avLst/>
            <a:gdLst>
              <a:gd name="T0" fmla="*/ 0 w 4568"/>
              <a:gd name="T1" fmla="*/ 261 h 262"/>
              <a:gd name="T2" fmla="*/ 4567 w 4568"/>
              <a:gd name="T3" fmla="*/ 261 h 262"/>
              <a:gd name="T4" fmla="*/ 4567 w 4568"/>
              <a:gd name="T5" fmla="*/ 0 h 262"/>
              <a:gd name="T6" fmla="*/ 0 w 4568"/>
              <a:gd name="T7" fmla="*/ 0 h 262"/>
              <a:gd name="T8" fmla="*/ 0 w 4568"/>
              <a:gd name="T9" fmla="*/ 261 h 2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68"/>
              <a:gd name="T16" fmla="*/ 0 h 262"/>
              <a:gd name="T17" fmla="*/ 4568 w 4568"/>
              <a:gd name="T18" fmla="*/ 262 h 26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68" h="262">
                <a:moveTo>
                  <a:pt x="0" y="261"/>
                </a:moveTo>
                <a:lnTo>
                  <a:pt x="4567" y="261"/>
                </a:lnTo>
                <a:lnTo>
                  <a:pt x="4567" y="0"/>
                </a:lnTo>
                <a:lnTo>
                  <a:pt x="0" y="0"/>
                </a:lnTo>
                <a:lnTo>
                  <a:pt x="0" y="261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39" name="Freeform 18"/>
          <p:cNvSpPr>
            <a:spLocks/>
          </p:cNvSpPr>
          <p:nvPr/>
        </p:nvSpPr>
        <p:spPr bwMode="auto">
          <a:xfrm>
            <a:off x="1196975" y="1258888"/>
            <a:ext cx="34925" cy="4699000"/>
          </a:xfrm>
          <a:custGeom>
            <a:avLst/>
            <a:gdLst>
              <a:gd name="T0" fmla="*/ 12 w 25"/>
              <a:gd name="T1" fmla="*/ 2929 h 2960"/>
              <a:gd name="T2" fmla="*/ 24 w 25"/>
              <a:gd name="T3" fmla="*/ 2944 h 2960"/>
              <a:gd name="T4" fmla="*/ 24 w 25"/>
              <a:gd name="T5" fmla="*/ 0 h 2960"/>
              <a:gd name="T6" fmla="*/ 0 w 25"/>
              <a:gd name="T7" fmla="*/ 0 h 2960"/>
              <a:gd name="T8" fmla="*/ 0 w 25"/>
              <a:gd name="T9" fmla="*/ 2944 h 2960"/>
              <a:gd name="T10" fmla="*/ 12 w 25"/>
              <a:gd name="T11" fmla="*/ 2959 h 2960"/>
              <a:gd name="T12" fmla="*/ 0 w 25"/>
              <a:gd name="T13" fmla="*/ 2944 h 2960"/>
              <a:gd name="T14" fmla="*/ 0 w 25"/>
              <a:gd name="T15" fmla="*/ 2959 h 2960"/>
              <a:gd name="T16" fmla="*/ 12 w 25"/>
              <a:gd name="T17" fmla="*/ 2959 h 2960"/>
              <a:gd name="T18" fmla="*/ 12 w 25"/>
              <a:gd name="T19" fmla="*/ 2929 h 2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5"/>
              <a:gd name="T31" fmla="*/ 0 h 2960"/>
              <a:gd name="T32" fmla="*/ 25 w 25"/>
              <a:gd name="T33" fmla="*/ 2960 h 2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5" h="2960">
                <a:moveTo>
                  <a:pt x="12" y="2929"/>
                </a:moveTo>
                <a:lnTo>
                  <a:pt x="24" y="2944"/>
                </a:lnTo>
                <a:lnTo>
                  <a:pt x="24" y="0"/>
                </a:lnTo>
                <a:lnTo>
                  <a:pt x="0" y="0"/>
                </a:lnTo>
                <a:lnTo>
                  <a:pt x="0" y="2944"/>
                </a:lnTo>
                <a:lnTo>
                  <a:pt x="12" y="2959"/>
                </a:lnTo>
                <a:lnTo>
                  <a:pt x="0" y="2944"/>
                </a:lnTo>
                <a:lnTo>
                  <a:pt x="0" y="2959"/>
                </a:lnTo>
                <a:lnTo>
                  <a:pt x="12" y="2959"/>
                </a:lnTo>
                <a:lnTo>
                  <a:pt x="12" y="2929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40" name="Freeform 19"/>
          <p:cNvSpPr>
            <a:spLocks/>
          </p:cNvSpPr>
          <p:nvPr/>
        </p:nvSpPr>
        <p:spPr bwMode="auto">
          <a:xfrm>
            <a:off x="1217613" y="5918200"/>
            <a:ext cx="6464300" cy="39688"/>
          </a:xfrm>
          <a:custGeom>
            <a:avLst/>
            <a:gdLst>
              <a:gd name="T0" fmla="*/ 4580 w 4581"/>
              <a:gd name="T1" fmla="*/ 12 h 25"/>
              <a:gd name="T2" fmla="*/ 4580 w 4581"/>
              <a:gd name="T3" fmla="*/ 0 h 25"/>
              <a:gd name="T4" fmla="*/ 0 w 4581"/>
              <a:gd name="T5" fmla="*/ 0 h 25"/>
              <a:gd name="T6" fmla="*/ 0 w 4581"/>
              <a:gd name="T7" fmla="*/ 24 h 25"/>
              <a:gd name="T8" fmla="*/ 4580 w 4581"/>
              <a:gd name="T9" fmla="*/ 24 h 25"/>
              <a:gd name="T10" fmla="*/ 4580 w 4581"/>
              <a:gd name="T11" fmla="*/ 12 h 2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1"/>
              <a:gd name="T19" fmla="*/ 0 h 25"/>
              <a:gd name="T20" fmla="*/ 4581 w 4581"/>
              <a:gd name="T21" fmla="*/ 25 h 2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1" h="25">
                <a:moveTo>
                  <a:pt x="4580" y="12"/>
                </a:moveTo>
                <a:lnTo>
                  <a:pt x="4580" y="0"/>
                </a:lnTo>
                <a:lnTo>
                  <a:pt x="0" y="0"/>
                </a:lnTo>
                <a:lnTo>
                  <a:pt x="0" y="24"/>
                </a:lnTo>
                <a:lnTo>
                  <a:pt x="4580" y="24"/>
                </a:lnTo>
                <a:lnTo>
                  <a:pt x="4580" y="12"/>
                </a:lnTo>
              </a:path>
            </a:pathLst>
          </a:custGeom>
          <a:solidFill>
            <a:srgbClr val="FF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41" name="Freeform 20"/>
          <p:cNvSpPr>
            <a:spLocks/>
          </p:cNvSpPr>
          <p:nvPr/>
        </p:nvSpPr>
        <p:spPr bwMode="auto">
          <a:xfrm>
            <a:off x="1225550" y="5595938"/>
            <a:ext cx="441325" cy="61912"/>
          </a:xfrm>
          <a:custGeom>
            <a:avLst/>
            <a:gdLst>
              <a:gd name="T0" fmla="*/ 310 w 311"/>
              <a:gd name="T1" fmla="*/ 4 h 39"/>
              <a:gd name="T2" fmla="*/ 0 w 311"/>
              <a:gd name="T3" fmla="*/ 0 h 39"/>
              <a:gd name="T4" fmla="*/ 0 w 311"/>
              <a:gd name="T5" fmla="*/ 34 h 39"/>
              <a:gd name="T6" fmla="*/ 310 w 311"/>
              <a:gd name="T7" fmla="*/ 38 h 39"/>
              <a:gd name="T8" fmla="*/ 310 w 311"/>
              <a:gd name="T9" fmla="*/ 4 h 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1"/>
              <a:gd name="T16" fmla="*/ 0 h 39"/>
              <a:gd name="T17" fmla="*/ 311 w 311"/>
              <a:gd name="T18" fmla="*/ 39 h 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1" h="39">
                <a:moveTo>
                  <a:pt x="310" y="4"/>
                </a:moveTo>
                <a:lnTo>
                  <a:pt x="0" y="0"/>
                </a:lnTo>
                <a:lnTo>
                  <a:pt x="0" y="34"/>
                </a:lnTo>
                <a:lnTo>
                  <a:pt x="310" y="38"/>
                </a:lnTo>
                <a:lnTo>
                  <a:pt x="310" y="4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42" name="Freeform 21"/>
          <p:cNvSpPr>
            <a:spLocks/>
          </p:cNvSpPr>
          <p:nvPr/>
        </p:nvSpPr>
        <p:spPr bwMode="auto">
          <a:xfrm>
            <a:off x="1671638" y="5600700"/>
            <a:ext cx="300037" cy="57150"/>
          </a:xfrm>
          <a:custGeom>
            <a:avLst/>
            <a:gdLst>
              <a:gd name="T0" fmla="*/ 207 w 211"/>
              <a:gd name="T1" fmla="*/ 0 h 36"/>
              <a:gd name="T2" fmla="*/ 209 w 211"/>
              <a:gd name="T3" fmla="*/ 0 h 36"/>
              <a:gd name="T4" fmla="*/ 0 w 211"/>
              <a:gd name="T5" fmla="*/ 2 h 36"/>
              <a:gd name="T6" fmla="*/ 0 w 211"/>
              <a:gd name="T7" fmla="*/ 35 h 36"/>
              <a:gd name="T8" fmla="*/ 209 w 211"/>
              <a:gd name="T9" fmla="*/ 32 h 36"/>
              <a:gd name="T10" fmla="*/ 210 w 211"/>
              <a:gd name="T11" fmla="*/ 32 h 36"/>
              <a:gd name="T12" fmla="*/ 209 w 211"/>
              <a:gd name="T13" fmla="*/ 32 h 36"/>
              <a:gd name="T14" fmla="*/ 210 w 211"/>
              <a:gd name="T15" fmla="*/ 32 h 36"/>
              <a:gd name="T16" fmla="*/ 207 w 211"/>
              <a:gd name="T17" fmla="*/ 0 h 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1"/>
              <a:gd name="T28" fmla="*/ 0 h 36"/>
              <a:gd name="T29" fmla="*/ 211 w 211"/>
              <a:gd name="T30" fmla="*/ 36 h 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1" h="36">
                <a:moveTo>
                  <a:pt x="207" y="0"/>
                </a:moveTo>
                <a:lnTo>
                  <a:pt x="209" y="0"/>
                </a:lnTo>
                <a:lnTo>
                  <a:pt x="0" y="2"/>
                </a:lnTo>
                <a:lnTo>
                  <a:pt x="0" y="35"/>
                </a:lnTo>
                <a:lnTo>
                  <a:pt x="209" y="32"/>
                </a:lnTo>
                <a:lnTo>
                  <a:pt x="210" y="32"/>
                </a:lnTo>
                <a:lnTo>
                  <a:pt x="209" y="32"/>
                </a:lnTo>
                <a:lnTo>
                  <a:pt x="210" y="32"/>
                </a:lnTo>
                <a:lnTo>
                  <a:pt x="207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43" name="Freeform 22"/>
          <p:cNvSpPr>
            <a:spLocks/>
          </p:cNvSpPr>
          <p:nvPr/>
        </p:nvSpPr>
        <p:spPr bwMode="auto">
          <a:xfrm>
            <a:off x="1973263" y="5595938"/>
            <a:ext cx="57150" cy="57150"/>
          </a:xfrm>
          <a:custGeom>
            <a:avLst/>
            <a:gdLst>
              <a:gd name="T0" fmla="*/ 31 w 40"/>
              <a:gd name="T1" fmla="*/ 0 h 36"/>
              <a:gd name="T2" fmla="*/ 34 w 40"/>
              <a:gd name="T3" fmla="*/ 0 h 36"/>
              <a:gd name="T4" fmla="*/ 0 w 40"/>
              <a:gd name="T5" fmla="*/ 3 h 36"/>
              <a:gd name="T6" fmla="*/ 3 w 40"/>
              <a:gd name="T7" fmla="*/ 35 h 36"/>
              <a:gd name="T8" fmla="*/ 36 w 40"/>
              <a:gd name="T9" fmla="*/ 33 h 36"/>
              <a:gd name="T10" fmla="*/ 39 w 40"/>
              <a:gd name="T11" fmla="*/ 32 h 36"/>
              <a:gd name="T12" fmla="*/ 36 w 40"/>
              <a:gd name="T13" fmla="*/ 33 h 36"/>
              <a:gd name="T14" fmla="*/ 37 w 40"/>
              <a:gd name="T15" fmla="*/ 33 h 36"/>
              <a:gd name="T16" fmla="*/ 39 w 40"/>
              <a:gd name="T17" fmla="*/ 32 h 36"/>
              <a:gd name="T18" fmla="*/ 31 w 40"/>
              <a:gd name="T19" fmla="*/ 0 h 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0"/>
              <a:gd name="T31" fmla="*/ 0 h 36"/>
              <a:gd name="T32" fmla="*/ 40 w 40"/>
              <a:gd name="T33" fmla="*/ 36 h 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0" h="36">
                <a:moveTo>
                  <a:pt x="31" y="0"/>
                </a:moveTo>
                <a:lnTo>
                  <a:pt x="34" y="0"/>
                </a:lnTo>
                <a:lnTo>
                  <a:pt x="0" y="3"/>
                </a:lnTo>
                <a:lnTo>
                  <a:pt x="3" y="35"/>
                </a:lnTo>
                <a:lnTo>
                  <a:pt x="36" y="33"/>
                </a:lnTo>
                <a:lnTo>
                  <a:pt x="39" y="32"/>
                </a:lnTo>
                <a:lnTo>
                  <a:pt x="36" y="33"/>
                </a:lnTo>
                <a:lnTo>
                  <a:pt x="37" y="33"/>
                </a:lnTo>
                <a:lnTo>
                  <a:pt x="39" y="32"/>
                </a:lnTo>
                <a:lnTo>
                  <a:pt x="31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44" name="Freeform 23"/>
          <p:cNvSpPr>
            <a:spLocks/>
          </p:cNvSpPr>
          <p:nvPr/>
        </p:nvSpPr>
        <p:spPr bwMode="auto">
          <a:xfrm>
            <a:off x="2024063" y="5581650"/>
            <a:ext cx="71437" cy="66675"/>
          </a:xfrm>
          <a:custGeom>
            <a:avLst/>
            <a:gdLst>
              <a:gd name="T0" fmla="*/ 22 w 51"/>
              <a:gd name="T1" fmla="*/ 6 h 42"/>
              <a:gd name="T2" fmla="*/ 32 w 51"/>
              <a:gd name="T3" fmla="*/ 0 h 42"/>
              <a:gd name="T4" fmla="*/ 0 w 51"/>
              <a:gd name="T5" fmla="*/ 8 h 42"/>
              <a:gd name="T6" fmla="*/ 8 w 51"/>
              <a:gd name="T7" fmla="*/ 41 h 42"/>
              <a:gd name="T8" fmla="*/ 41 w 51"/>
              <a:gd name="T9" fmla="*/ 33 h 42"/>
              <a:gd name="T10" fmla="*/ 50 w 51"/>
              <a:gd name="T11" fmla="*/ 27 h 42"/>
              <a:gd name="T12" fmla="*/ 41 w 51"/>
              <a:gd name="T13" fmla="*/ 33 h 42"/>
              <a:gd name="T14" fmla="*/ 46 w 51"/>
              <a:gd name="T15" fmla="*/ 32 h 42"/>
              <a:gd name="T16" fmla="*/ 50 w 51"/>
              <a:gd name="T17" fmla="*/ 27 h 42"/>
              <a:gd name="T18" fmla="*/ 22 w 51"/>
              <a:gd name="T19" fmla="*/ 6 h 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1"/>
              <a:gd name="T31" fmla="*/ 0 h 42"/>
              <a:gd name="T32" fmla="*/ 51 w 51"/>
              <a:gd name="T33" fmla="*/ 42 h 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1" h="42">
                <a:moveTo>
                  <a:pt x="22" y="6"/>
                </a:moveTo>
                <a:lnTo>
                  <a:pt x="32" y="0"/>
                </a:lnTo>
                <a:lnTo>
                  <a:pt x="0" y="8"/>
                </a:lnTo>
                <a:lnTo>
                  <a:pt x="8" y="41"/>
                </a:lnTo>
                <a:lnTo>
                  <a:pt x="41" y="33"/>
                </a:lnTo>
                <a:lnTo>
                  <a:pt x="50" y="27"/>
                </a:lnTo>
                <a:lnTo>
                  <a:pt x="41" y="33"/>
                </a:lnTo>
                <a:lnTo>
                  <a:pt x="46" y="32"/>
                </a:lnTo>
                <a:lnTo>
                  <a:pt x="50" y="27"/>
                </a:lnTo>
                <a:lnTo>
                  <a:pt x="22" y="6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45" name="Freeform 24"/>
          <p:cNvSpPr>
            <a:spLocks/>
          </p:cNvSpPr>
          <p:nvPr/>
        </p:nvSpPr>
        <p:spPr bwMode="auto">
          <a:xfrm>
            <a:off x="2060575" y="5549900"/>
            <a:ext cx="68263" cy="73025"/>
          </a:xfrm>
          <a:custGeom>
            <a:avLst/>
            <a:gdLst>
              <a:gd name="T0" fmla="*/ 16 w 50"/>
              <a:gd name="T1" fmla="*/ 5 h 46"/>
              <a:gd name="T2" fmla="*/ 19 w 50"/>
              <a:gd name="T3" fmla="*/ 0 h 46"/>
              <a:gd name="T4" fmla="*/ 0 w 50"/>
              <a:gd name="T5" fmla="*/ 24 h 46"/>
              <a:gd name="T6" fmla="*/ 28 w 50"/>
              <a:gd name="T7" fmla="*/ 45 h 46"/>
              <a:gd name="T8" fmla="*/ 46 w 50"/>
              <a:gd name="T9" fmla="*/ 21 h 46"/>
              <a:gd name="T10" fmla="*/ 49 w 50"/>
              <a:gd name="T11" fmla="*/ 16 h 46"/>
              <a:gd name="T12" fmla="*/ 46 w 50"/>
              <a:gd name="T13" fmla="*/ 21 h 46"/>
              <a:gd name="T14" fmla="*/ 48 w 50"/>
              <a:gd name="T15" fmla="*/ 19 h 46"/>
              <a:gd name="T16" fmla="*/ 49 w 50"/>
              <a:gd name="T17" fmla="*/ 16 h 46"/>
              <a:gd name="T18" fmla="*/ 16 w 50"/>
              <a:gd name="T19" fmla="*/ 5 h 4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0"/>
              <a:gd name="T31" fmla="*/ 0 h 46"/>
              <a:gd name="T32" fmla="*/ 50 w 50"/>
              <a:gd name="T33" fmla="*/ 46 h 4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0" h="46">
                <a:moveTo>
                  <a:pt x="16" y="5"/>
                </a:moveTo>
                <a:lnTo>
                  <a:pt x="19" y="0"/>
                </a:lnTo>
                <a:lnTo>
                  <a:pt x="0" y="24"/>
                </a:lnTo>
                <a:lnTo>
                  <a:pt x="28" y="45"/>
                </a:lnTo>
                <a:lnTo>
                  <a:pt x="46" y="21"/>
                </a:lnTo>
                <a:lnTo>
                  <a:pt x="49" y="16"/>
                </a:lnTo>
                <a:lnTo>
                  <a:pt x="46" y="21"/>
                </a:lnTo>
                <a:lnTo>
                  <a:pt x="48" y="19"/>
                </a:lnTo>
                <a:lnTo>
                  <a:pt x="49" y="16"/>
                </a:lnTo>
                <a:lnTo>
                  <a:pt x="16" y="5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46" name="Freeform 25"/>
          <p:cNvSpPr>
            <a:spLocks/>
          </p:cNvSpPr>
          <p:nvPr/>
        </p:nvSpPr>
        <p:spPr bwMode="auto">
          <a:xfrm>
            <a:off x="2085975" y="5497513"/>
            <a:ext cx="63500" cy="73025"/>
          </a:xfrm>
          <a:custGeom>
            <a:avLst/>
            <a:gdLst>
              <a:gd name="T0" fmla="*/ 11 w 45"/>
              <a:gd name="T1" fmla="*/ 3 h 46"/>
              <a:gd name="T2" fmla="*/ 11 w 45"/>
              <a:gd name="T3" fmla="*/ 0 h 46"/>
              <a:gd name="T4" fmla="*/ 0 w 45"/>
              <a:gd name="T5" fmla="*/ 34 h 46"/>
              <a:gd name="T6" fmla="*/ 33 w 45"/>
              <a:gd name="T7" fmla="*/ 45 h 46"/>
              <a:gd name="T8" fmla="*/ 44 w 45"/>
              <a:gd name="T9" fmla="*/ 11 h 46"/>
              <a:gd name="T10" fmla="*/ 44 w 45"/>
              <a:gd name="T11" fmla="*/ 9 h 46"/>
              <a:gd name="T12" fmla="*/ 44 w 45"/>
              <a:gd name="T13" fmla="*/ 11 h 46"/>
              <a:gd name="T14" fmla="*/ 44 w 45"/>
              <a:gd name="T15" fmla="*/ 10 h 46"/>
              <a:gd name="T16" fmla="*/ 44 w 45"/>
              <a:gd name="T17" fmla="*/ 9 h 46"/>
              <a:gd name="T18" fmla="*/ 11 w 45"/>
              <a:gd name="T19" fmla="*/ 3 h 4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5"/>
              <a:gd name="T31" fmla="*/ 0 h 46"/>
              <a:gd name="T32" fmla="*/ 45 w 45"/>
              <a:gd name="T33" fmla="*/ 46 h 4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5" h="46">
                <a:moveTo>
                  <a:pt x="11" y="3"/>
                </a:moveTo>
                <a:lnTo>
                  <a:pt x="11" y="0"/>
                </a:lnTo>
                <a:lnTo>
                  <a:pt x="0" y="34"/>
                </a:lnTo>
                <a:lnTo>
                  <a:pt x="33" y="45"/>
                </a:lnTo>
                <a:lnTo>
                  <a:pt x="44" y="11"/>
                </a:lnTo>
                <a:lnTo>
                  <a:pt x="44" y="9"/>
                </a:lnTo>
                <a:lnTo>
                  <a:pt x="44" y="11"/>
                </a:lnTo>
                <a:lnTo>
                  <a:pt x="44" y="10"/>
                </a:lnTo>
                <a:lnTo>
                  <a:pt x="44" y="9"/>
                </a:lnTo>
                <a:lnTo>
                  <a:pt x="11" y="3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47" name="Freeform 26"/>
          <p:cNvSpPr>
            <a:spLocks/>
          </p:cNvSpPr>
          <p:nvPr/>
        </p:nvSpPr>
        <p:spPr bwMode="auto">
          <a:xfrm>
            <a:off x="2101850" y="5386388"/>
            <a:ext cx="68263" cy="119062"/>
          </a:xfrm>
          <a:custGeom>
            <a:avLst/>
            <a:gdLst>
              <a:gd name="T0" fmla="*/ 12 w 48"/>
              <a:gd name="T1" fmla="*/ 1 h 75"/>
              <a:gd name="T2" fmla="*/ 13 w 48"/>
              <a:gd name="T3" fmla="*/ 0 h 75"/>
              <a:gd name="T4" fmla="*/ 0 w 48"/>
              <a:gd name="T5" fmla="*/ 68 h 75"/>
              <a:gd name="T6" fmla="*/ 34 w 48"/>
              <a:gd name="T7" fmla="*/ 74 h 75"/>
              <a:gd name="T8" fmla="*/ 46 w 48"/>
              <a:gd name="T9" fmla="*/ 6 h 75"/>
              <a:gd name="T10" fmla="*/ 47 w 48"/>
              <a:gd name="T11" fmla="*/ 6 h 75"/>
              <a:gd name="T12" fmla="*/ 46 w 48"/>
              <a:gd name="T13" fmla="*/ 6 h 75"/>
              <a:gd name="T14" fmla="*/ 47 w 48"/>
              <a:gd name="T15" fmla="*/ 6 h 75"/>
              <a:gd name="T16" fmla="*/ 12 w 48"/>
              <a:gd name="T17" fmla="*/ 1 h 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8"/>
              <a:gd name="T28" fmla="*/ 0 h 75"/>
              <a:gd name="T29" fmla="*/ 48 w 48"/>
              <a:gd name="T30" fmla="*/ 75 h 7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8" h="75">
                <a:moveTo>
                  <a:pt x="12" y="1"/>
                </a:moveTo>
                <a:lnTo>
                  <a:pt x="13" y="0"/>
                </a:lnTo>
                <a:lnTo>
                  <a:pt x="0" y="68"/>
                </a:lnTo>
                <a:lnTo>
                  <a:pt x="34" y="74"/>
                </a:lnTo>
                <a:lnTo>
                  <a:pt x="46" y="6"/>
                </a:lnTo>
                <a:lnTo>
                  <a:pt x="47" y="6"/>
                </a:lnTo>
                <a:lnTo>
                  <a:pt x="46" y="6"/>
                </a:lnTo>
                <a:lnTo>
                  <a:pt x="47" y="6"/>
                </a:lnTo>
                <a:lnTo>
                  <a:pt x="12" y="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48" name="Freeform 27"/>
          <p:cNvSpPr>
            <a:spLocks/>
          </p:cNvSpPr>
          <p:nvPr/>
        </p:nvSpPr>
        <p:spPr bwMode="auto">
          <a:xfrm>
            <a:off x="2120900" y="4159250"/>
            <a:ext cx="219075" cy="1230313"/>
          </a:xfrm>
          <a:custGeom>
            <a:avLst/>
            <a:gdLst>
              <a:gd name="T0" fmla="*/ 116 w 155"/>
              <a:gd name="T1" fmla="*/ 0 h 775"/>
              <a:gd name="T2" fmla="*/ 116 w 155"/>
              <a:gd name="T3" fmla="*/ 1 h 775"/>
              <a:gd name="T4" fmla="*/ 0 w 155"/>
              <a:gd name="T5" fmla="*/ 768 h 775"/>
              <a:gd name="T6" fmla="*/ 38 w 155"/>
              <a:gd name="T7" fmla="*/ 774 h 775"/>
              <a:gd name="T8" fmla="*/ 154 w 155"/>
              <a:gd name="T9" fmla="*/ 6 h 775"/>
              <a:gd name="T10" fmla="*/ 153 w 155"/>
              <a:gd name="T11" fmla="*/ 7 h 775"/>
              <a:gd name="T12" fmla="*/ 116 w 155"/>
              <a:gd name="T13" fmla="*/ 0 h 775"/>
              <a:gd name="T14" fmla="*/ 116 w 155"/>
              <a:gd name="T15" fmla="*/ 1 h 775"/>
              <a:gd name="T16" fmla="*/ 116 w 155"/>
              <a:gd name="T17" fmla="*/ 0 h 7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5"/>
              <a:gd name="T28" fmla="*/ 0 h 775"/>
              <a:gd name="T29" fmla="*/ 155 w 155"/>
              <a:gd name="T30" fmla="*/ 775 h 77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5" h="775">
                <a:moveTo>
                  <a:pt x="116" y="0"/>
                </a:moveTo>
                <a:lnTo>
                  <a:pt x="116" y="1"/>
                </a:lnTo>
                <a:lnTo>
                  <a:pt x="0" y="768"/>
                </a:lnTo>
                <a:lnTo>
                  <a:pt x="38" y="774"/>
                </a:lnTo>
                <a:lnTo>
                  <a:pt x="154" y="6"/>
                </a:lnTo>
                <a:lnTo>
                  <a:pt x="153" y="7"/>
                </a:lnTo>
                <a:lnTo>
                  <a:pt x="116" y="0"/>
                </a:lnTo>
                <a:lnTo>
                  <a:pt x="116" y="1"/>
                </a:lnTo>
                <a:lnTo>
                  <a:pt x="116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49" name="Freeform 28"/>
          <p:cNvSpPr>
            <a:spLocks/>
          </p:cNvSpPr>
          <p:nvPr/>
        </p:nvSpPr>
        <p:spPr bwMode="auto">
          <a:xfrm>
            <a:off x="2292350" y="3813175"/>
            <a:ext cx="106363" cy="349250"/>
          </a:xfrm>
          <a:custGeom>
            <a:avLst/>
            <a:gdLst>
              <a:gd name="T0" fmla="*/ 40 w 75"/>
              <a:gd name="T1" fmla="*/ 0 h 220"/>
              <a:gd name="T2" fmla="*/ 40 w 75"/>
              <a:gd name="T3" fmla="*/ 1 h 220"/>
              <a:gd name="T4" fmla="*/ 0 w 75"/>
              <a:gd name="T5" fmla="*/ 212 h 220"/>
              <a:gd name="T6" fmla="*/ 35 w 75"/>
              <a:gd name="T7" fmla="*/ 219 h 220"/>
              <a:gd name="T8" fmla="*/ 74 w 75"/>
              <a:gd name="T9" fmla="*/ 8 h 220"/>
              <a:gd name="T10" fmla="*/ 74 w 75"/>
              <a:gd name="T11" fmla="*/ 9 h 220"/>
              <a:gd name="T12" fmla="*/ 40 w 75"/>
              <a:gd name="T13" fmla="*/ 0 h 220"/>
              <a:gd name="T14" fmla="*/ 40 w 75"/>
              <a:gd name="T15" fmla="*/ 1 h 220"/>
              <a:gd name="T16" fmla="*/ 40 w 75"/>
              <a:gd name="T17" fmla="*/ 0 h 2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5"/>
              <a:gd name="T28" fmla="*/ 0 h 220"/>
              <a:gd name="T29" fmla="*/ 75 w 75"/>
              <a:gd name="T30" fmla="*/ 220 h 2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5" h="220">
                <a:moveTo>
                  <a:pt x="40" y="0"/>
                </a:moveTo>
                <a:lnTo>
                  <a:pt x="40" y="1"/>
                </a:lnTo>
                <a:lnTo>
                  <a:pt x="0" y="212"/>
                </a:lnTo>
                <a:lnTo>
                  <a:pt x="35" y="219"/>
                </a:lnTo>
                <a:lnTo>
                  <a:pt x="74" y="8"/>
                </a:lnTo>
                <a:lnTo>
                  <a:pt x="74" y="9"/>
                </a:lnTo>
                <a:lnTo>
                  <a:pt x="40" y="0"/>
                </a:lnTo>
                <a:lnTo>
                  <a:pt x="40" y="1"/>
                </a:lnTo>
                <a:lnTo>
                  <a:pt x="40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50" name="Freeform 29"/>
          <p:cNvSpPr>
            <a:spLocks/>
          </p:cNvSpPr>
          <p:nvPr/>
        </p:nvSpPr>
        <p:spPr bwMode="auto">
          <a:xfrm>
            <a:off x="2352675" y="3524250"/>
            <a:ext cx="104775" cy="295275"/>
          </a:xfrm>
          <a:custGeom>
            <a:avLst/>
            <a:gdLst>
              <a:gd name="T0" fmla="*/ 39 w 75"/>
              <a:gd name="T1" fmla="*/ 0 h 186"/>
              <a:gd name="T2" fmla="*/ 39 w 75"/>
              <a:gd name="T3" fmla="*/ 2 h 186"/>
              <a:gd name="T4" fmla="*/ 0 w 75"/>
              <a:gd name="T5" fmla="*/ 176 h 186"/>
              <a:gd name="T6" fmla="*/ 34 w 75"/>
              <a:gd name="T7" fmla="*/ 185 h 186"/>
              <a:gd name="T8" fmla="*/ 74 w 75"/>
              <a:gd name="T9" fmla="*/ 10 h 186"/>
              <a:gd name="T10" fmla="*/ 74 w 75"/>
              <a:gd name="T11" fmla="*/ 11 h 186"/>
              <a:gd name="T12" fmla="*/ 39 w 75"/>
              <a:gd name="T13" fmla="*/ 0 h 186"/>
              <a:gd name="T14" fmla="*/ 39 w 75"/>
              <a:gd name="T15" fmla="*/ 1 h 186"/>
              <a:gd name="T16" fmla="*/ 39 w 75"/>
              <a:gd name="T17" fmla="*/ 2 h 186"/>
              <a:gd name="T18" fmla="*/ 39 w 75"/>
              <a:gd name="T19" fmla="*/ 0 h 18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5"/>
              <a:gd name="T31" fmla="*/ 0 h 186"/>
              <a:gd name="T32" fmla="*/ 75 w 75"/>
              <a:gd name="T33" fmla="*/ 186 h 18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5" h="186">
                <a:moveTo>
                  <a:pt x="39" y="0"/>
                </a:moveTo>
                <a:lnTo>
                  <a:pt x="39" y="2"/>
                </a:lnTo>
                <a:lnTo>
                  <a:pt x="0" y="176"/>
                </a:lnTo>
                <a:lnTo>
                  <a:pt x="34" y="185"/>
                </a:lnTo>
                <a:lnTo>
                  <a:pt x="74" y="10"/>
                </a:lnTo>
                <a:lnTo>
                  <a:pt x="74" y="11"/>
                </a:lnTo>
                <a:lnTo>
                  <a:pt x="39" y="0"/>
                </a:lnTo>
                <a:lnTo>
                  <a:pt x="39" y="1"/>
                </a:lnTo>
                <a:lnTo>
                  <a:pt x="39" y="2"/>
                </a:lnTo>
                <a:lnTo>
                  <a:pt x="39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51" name="Freeform 30"/>
          <p:cNvSpPr>
            <a:spLocks/>
          </p:cNvSpPr>
          <p:nvPr/>
        </p:nvSpPr>
        <p:spPr bwMode="auto">
          <a:xfrm>
            <a:off x="2411413" y="3244850"/>
            <a:ext cx="122237" cy="288925"/>
          </a:xfrm>
          <a:custGeom>
            <a:avLst/>
            <a:gdLst>
              <a:gd name="T0" fmla="*/ 51 w 87"/>
              <a:gd name="T1" fmla="*/ 0 h 182"/>
              <a:gd name="T2" fmla="*/ 50 w 87"/>
              <a:gd name="T3" fmla="*/ 2 h 182"/>
              <a:gd name="T4" fmla="*/ 0 w 87"/>
              <a:gd name="T5" fmla="*/ 170 h 182"/>
              <a:gd name="T6" fmla="*/ 36 w 87"/>
              <a:gd name="T7" fmla="*/ 181 h 182"/>
              <a:gd name="T8" fmla="*/ 86 w 87"/>
              <a:gd name="T9" fmla="*/ 13 h 182"/>
              <a:gd name="T10" fmla="*/ 85 w 87"/>
              <a:gd name="T11" fmla="*/ 14 h 182"/>
              <a:gd name="T12" fmla="*/ 51 w 87"/>
              <a:gd name="T13" fmla="*/ 0 h 182"/>
              <a:gd name="T14" fmla="*/ 51 w 87"/>
              <a:gd name="T15" fmla="*/ 1 h 182"/>
              <a:gd name="T16" fmla="*/ 50 w 87"/>
              <a:gd name="T17" fmla="*/ 2 h 182"/>
              <a:gd name="T18" fmla="*/ 51 w 87"/>
              <a:gd name="T19" fmla="*/ 0 h 18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7"/>
              <a:gd name="T31" fmla="*/ 0 h 182"/>
              <a:gd name="T32" fmla="*/ 87 w 87"/>
              <a:gd name="T33" fmla="*/ 182 h 18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7" h="182">
                <a:moveTo>
                  <a:pt x="51" y="0"/>
                </a:moveTo>
                <a:lnTo>
                  <a:pt x="50" y="2"/>
                </a:lnTo>
                <a:lnTo>
                  <a:pt x="0" y="170"/>
                </a:lnTo>
                <a:lnTo>
                  <a:pt x="36" y="181"/>
                </a:lnTo>
                <a:lnTo>
                  <a:pt x="86" y="13"/>
                </a:lnTo>
                <a:lnTo>
                  <a:pt x="85" y="14"/>
                </a:lnTo>
                <a:lnTo>
                  <a:pt x="51" y="0"/>
                </a:lnTo>
                <a:lnTo>
                  <a:pt x="51" y="1"/>
                </a:lnTo>
                <a:lnTo>
                  <a:pt x="50" y="2"/>
                </a:lnTo>
                <a:lnTo>
                  <a:pt x="51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52" name="Freeform 31"/>
          <p:cNvSpPr>
            <a:spLocks/>
          </p:cNvSpPr>
          <p:nvPr/>
        </p:nvSpPr>
        <p:spPr bwMode="auto">
          <a:xfrm>
            <a:off x="2489200" y="2957513"/>
            <a:ext cx="142875" cy="301625"/>
          </a:xfrm>
          <a:custGeom>
            <a:avLst/>
            <a:gdLst>
              <a:gd name="T0" fmla="*/ 66 w 100"/>
              <a:gd name="T1" fmla="*/ 0 h 190"/>
              <a:gd name="T2" fmla="*/ 65 w 100"/>
              <a:gd name="T3" fmla="*/ 1 h 190"/>
              <a:gd name="T4" fmla="*/ 0 w 100"/>
              <a:gd name="T5" fmla="*/ 175 h 190"/>
              <a:gd name="T6" fmla="*/ 34 w 100"/>
              <a:gd name="T7" fmla="*/ 189 h 190"/>
              <a:gd name="T8" fmla="*/ 99 w 100"/>
              <a:gd name="T9" fmla="*/ 15 h 190"/>
              <a:gd name="T10" fmla="*/ 66 w 100"/>
              <a:gd name="T11" fmla="*/ 0 h 190"/>
              <a:gd name="T12" fmla="*/ 65 w 100"/>
              <a:gd name="T13" fmla="*/ 0 h 190"/>
              <a:gd name="T14" fmla="*/ 65 w 100"/>
              <a:gd name="T15" fmla="*/ 1 h 190"/>
              <a:gd name="T16" fmla="*/ 66 w 100"/>
              <a:gd name="T17" fmla="*/ 0 h 1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0"/>
              <a:gd name="T28" fmla="*/ 0 h 190"/>
              <a:gd name="T29" fmla="*/ 100 w 100"/>
              <a:gd name="T30" fmla="*/ 190 h 19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0" h="190">
                <a:moveTo>
                  <a:pt x="66" y="0"/>
                </a:moveTo>
                <a:lnTo>
                  <a:pt x="65" y="1"/>
                </a:lnTo>
                <a:lnTo>
                  <a:pt x="0" y="175"/>
                </a:lnTo>
                <a:lnTo>
                  <a:pt x="34" y="189"/>
                </a:lnTo>
                <a:lnTo>
                  <a:pt x="99" y="15"/>
                </a:lnTo>
                <a:lnTo>
                  <a:pt x="66" y="0"/>
                </a:lnTo>
                <a:lnTo>
                  <a:pt x="65" y="0"/>
                </a:lnTo>
                <a:lnTo>
                  <a:pt x="65" y="1"/>
                </a:lnTo>
                <a:lnTo>
                  <a:pt x="66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53" name="Freeform 32"/>
          <p:cNvSpPr>
            <a:spLocks/>
          </p:cNvSpPr>
          <p:nvPr/>
        </p:nvSpPr>
        <p:spPr bwMode="auto">
          <a:xfrm>
            <a:off x="2589213" y="2687638"/>
            <a:ext cx="147637" cy="285750"/>
          </a:xfrm>
          <a:custGeom>
            <a:avLst/>
            <a:gdLst>
              <a:gd name="T0" fmla="*/ 72 w 105"/>
              <a:gd name="T1" fmla="*/ 0 h 180"/>
              <a:gd name="T2" fmla="*/ 71 w 105"/>
              <a:gd name="T3" fmla="*/ 2 h 180"/>
              <a:gd name="T4" fmla="*/ 0 w 105"/>
              <a:gd name="T5" fmla="*/ 164 h 180"/>
              <a:gd name="T6" fmla="*/ 33 w 105"/>
              <a:gd name="T7" fmla="*/ 179 h 180"/>
              <a:gd name="T8" fmla="*/ 104 w 105"/>
              <a:gd name="T9" fmla="*/ 16 h 180"/>
              <a:gd name="T10" fmla="*/ 103 w 105"/>
              <a:gd name="T11" fmla="*/ 18 h 180"/>
              <a:gd name="T12" fmla="*/ 72 w 105"/>
              <a:gd name="T13" fmla="*/ 0 h 180"/>
              <a:gd name="T14" fmla="*/ 71 w 105"/>
              <a:gd name="T15" fmla="*/ 0 h 180"/>
              <a:gd name="T16" fmla="*/ 71 w 105"/>
              <a:gd name="T17" fmla="*/ 2 h 180"/>
              <a:gd name="T18" fmla="*/ 72 w 105"/>
              <a:gd name="T19" fmla="*/ 0 h 18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5"/>
              <a:gd name="T31" fmla="*/ 0 h 180"/>
              <a:gd name="T32" fmla="*/ 105 w 105"/>
              <a:gd name="T33" fmla="*/ 180 h 18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5" h="180">
                <a:moveTo>
                  <a:pt x="72" y="0"/>
                </a:moveTo>
                <a:lnTo>
                  <a:pt x="71" y="2"/>
                </a:lnTo>
                <a:lnTo>
                  <a:pt x="0" y="164"/>
                </a:lnTo>
                <a:lnTo>
                  <a:pt x="33" y="179"/>
                </a:lnTo>
                <a:lnTo>
                  <a:pt x="104" y="16"/>
                </a:lnTo>
                <a:lnTo>
                  <a:pt x="103" y="18"/>
                </a:lnTo>
                <a:lnTo>
                  <a:pt x="72" y="0"/>
                </a:lnTo>
                <a:lnTo>
                  <a:pt x="71" y="0"/>
                </a:lnTo>
                <a:lnTo>
                  <a:pt x="71" y="2"/>
                </a:lnTo>
                <a:lnTo>
                  <a:pt x="72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54" name="Freeform 33"/>
          <p:cNvSpPr>
            <a:spLocks/>
          </p:cNvSpPr>
          <p:nvPr/>
        </p:nvSpPr>
        <p:spPr bwMode="auto">
          <a:xfrm>
            <a:off x="2695575" y="2474913"/>
            <a:ext cx="152400" cy="234950"/>
          </a:xfrm>
          <a:custGeom>
            <a:avLst/>
            <a:gdLst>
              <a:gd name="T0" fmla="*/ 76 w 107"/>
              <a:gd name="T1" fmla="*/ 0 h 148"/>
              <a:gd name="T2" fmla="*/ 74 w 107"/>
              <a:gd name="T3" fmla="*/ 2 h 148"/>
              <a:gd name="T4" fmla="*/ 0 w 107"/>
              <a:gd name="T5" fmla="*/ 129 h 148"/>
              <a:gd name="T6" fmla="*/ 31 w 107"/>
              <a:gd name="T7" fmla="*/ 147 h 148"/>
              <a:gd name="T8" fmla="*/ 106 w 107"/>
              <a:gd name="T9" fmla="*/ 20 h 148"/>
              <a:gd name="T10" fmla="*/ 104 w 107"/>
              <a:gd name="T11" fmla="*/ 22 h 148"/>
              <a:gd name="T12" fmla="*/ 76 w 107"/>
              <a:gd name="T13" fmla="*/ 0 h 148"/>
              <a:gd name="T14" fmla="*/ 75 w 107"/>
              <a:gd name="T15" fmla="*/ 0 h 148"/>
              <a:gd name="T16" fmla="*/ 74 w 107"/>
              <a:gd name="T17" fmla="*/ 2 h 148"/>
              <a:gd name="T18" fmla="*/ 76 w 107"/>
              <a:gd name="T19" fmla="*/ 0 h 1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7"/>
              <a:gd name="T31" fmla="*/ 0 h 148"/>
              <a:gd name="T32" fmla="*/ 107 w 107"/>
              <a:gd name="T33" fmla="*/ 148 h 1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7" h="148">
                <a:moveTo>
                  <a:pt x="76" y="0"/>
                </a:moveTo>
                <a:lnTo>
                  <a:pt x="74" y="2"/>
                </a:lnTo>
                <a:lnTo>
                  <a:pt x="0" y="129"/>
                </a:lnTo>
                <a:lnTo>
                  <a:pt x="31" y="147"/>
                </a:lnTo>
                <a:lnTo>
                  <a:pt x="106" y="20"/>
                </a:lnTo>
                <a:lnTo>
                  <a:pt x="104" y="22"/>
                </a:lnTo>
                <a:lnTo>
                  <a:pt x="76" y="0"/>
                </a:lnTo>
                <a:lnTo>
                  <a:pt x="75" y="0"/>
                </a:lnTo>
                <a:lnTo>
                  <a:pt x="74" y="2"/>
                </a:lnTo>
                <a:lnTo>
                  <a:pt x="76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55" name="Freeform 34"/>
          <p:cNvSpPr>
            <a:spLocks/>
          </p:cNvSpPr>
          <p:nvPr/>
        </p:nvSpPr>
        <p:spPr bwMode="auto">
          <a:xfrm>
            <a:off x="2809875" y="2427288"/>
            <a:ext cx="63500" cy="76200"/>
          </a:xfrm>
          <a:custGeom>
            <a:avLst/>
            <a:gdLst>
              <a:gd name="T0" fmla="*/ 20 w 46"/>
              <a:gd name="T1" fmla="*/ 0 h 48"/>
              <a:gd name="T2" fmla="*/ 18 w 46"/>
              <a:gd name="T3" fmla="*/ 3 h 48"/>
              <a:gd name="T4" fmla="*/ 0 w 46"/>
              <a:gd name="T5" fmla="*/ 27 h 48"/>
              <a:gd name="T6" fmla="*/ 26 w 46"/>
              <a:gd name="T7" fmla="*/ 47 h 48"/>
              <a:gd name="T8" fmla="*/ 45 w 46"/>
              <a:gd name="T9" fmla="*/ 23 h 48"/>
              <a:gd name="T10" fmla="*/ 42 w 46"/>
              <a:gd name="T11" fmla="*/ 26 h 48"/>
              <a:gd name="T12" fmla="*/ 20 w 46"/>
              <a:gd name="T13" fmla="*/ 0 h 48"/>
              <a:gd name="T14" fmla="*/ 19 w 46"/>
              <a:gd name="T15" fmla="*/ 1 h 48"/>
              <a:gd name="T16" fmla="*/ 18 w 46"/>
              <a:gd name="T17" fmla="*/ 3 h 48"/>
              <a:gd name="T18" fmla="*/ 20 w 46"/>
              <a:gd name="T19" fmla="*/ 0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"/>
              <a:gd name="T31" fmla="*/ 0 h 48"/>
              <a:gd name="T32" fmla="*/ 46 w 46"/>
              <a:gd name="T33" fmla="*/ 48 h 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" h="48">
                <a:moveTo>
                  <a:pt x="20" y="0"/>
                </a:moveTo>
                <a:lnTo>
                  <a:pt x="18" y="3"/>
                </a:lnTo>
                <a:lnTo>
                  <a:pt x="0" y="27"/>
                </a:lnTo>
                <a:lnTo>
                  <a:pt x="26" y="47"/>
                </a:lnTo>
                <a:lnTo>
                  <a:pt x="45" y="23"/>
                </a:lnTo>
                <a:lnTo>
                  <a:pt x="42" y="26"/>
                </a:lnTo>
                <a:lnTo>
                  <a:pt x="20" y="0"/>
                </a:lnTo>
                <a:lnTo>
                  <a:pt x="19" y="1"/>
                </a:lnTo>
                <a:lnTo>
                  <a:pt x="18" y="3"/>
                </a:lnTo>
                <a:lnTo>
                  <a:pt x="20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56" name="Freeform 35"/>
          <p:cNvSpPr>
            <a:spLocks/>
          </p:cNvSpPr>
          <p:nvPr/>
        </p:nvSpPr>
        <p:spPr bwMode="auto">
          <a:xfrm>
            <a:off x="2840038" y="2390775"/>
            <a:ext cx="63500" cy="74613"/>
          </a:xfrm>
          <a:custGeom>
            <a:avLst/>
            <a:gdLst>
              <a:gd name="T0" fmla="*/ 24 w 45"/>
              <a:gd name="T1" fmla="*/ 0 h 47"/>
              <a:gd name="T2" fmla="*/ 22 w 45"/>
              <a:gd name="T3" fmla="*/ 1 h 47"/>
              <a:gd name="T4" fmla="*/ 0 w 45"/>
              <a:gd name="T5" fmla="*/ 20 h 47"/>
              <a:gd name="T6" fmla="*/ 22 w 45"/>
              <a:gd name="T7" fmla="*/ 46 h 47"/>
              <a:gd name="T8" fmla="*/ 44 w 45"/>
              <a:gd name="T9" fmla="*/ 27 h 47"/>
              <a:gd name="T10" fmla="*/ 42 w 45"/>
              <a:gd name="T11" fmla="*/ 28 h 47"/>
              <a:gd name="T12" fmla="*/ 24 w 45"/>
              <a:gd name="T13" fmla="*/ 0 h 47"/>
              <a:gd name="T14" fmla="*/ 22 w 45"/>
              <a:gd name="T15" fmla="*/ 0 h 47"/>
              <a:gd name="T16" fmla="*/ 22 w 45"/>
              <a:gd name="T17" fmla="*/ 1 h 47"/>
              <a:gd name="T18" fmla="*/ 24 w 45"/>
              <a:gd name="T19" fmla="*/ 0 h 4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5"/>
              <a:gd name="T31" fmla="*/ 0 h 47"/>
              <a:gd name="T32" fmla="*/ 45 w 45"/>
              <a:gd name="T33" fmla="*/ 47 h 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5" h="47">
                <a:moveTo>
                  <a:pt x="24" y="0"/>
                </a:moveTo>
                <a:lnTo>
                  <a:pt x="22" y="1"/>
                </a:lnTo>
                <a:lnTo>
                  <a:pt x="0" y="20"/>
                </a:lnTo>
                <a:lnTo>
                  <a:pt x="22" y="46"/>
                </a:lnTo>
                <a:lnTo>
                  <a:pt x="44" y="27"/>
                </a:lnTo>
                <a:lnTo>
                  <a:pt x="42" y="28"/>
                </a:lnTo>
                <a:lnTo>
                  <a:pt x="24" y="0"/>
                </a:lnTo>
                <a:lnTo>
                  <a:pt x="22" y="0"/>
                </a:lnTo>
                <a:lnTo>
                  <a:pt x="22" y="1"/>
                </a:lnTo>
                <a:lnTo>
                  <a:pt x="24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57" name="Freeform 36"/>
          <p:cNvSpPr>
            <a:spLocks/>
          </p:cNvSpPr>
          <p:nvPr/>
        </p:nvSpPr>
        <p:spPr bwMode="auto">
          <a:xfrm>
            <a:off x="2878138" y="2357438"/>
            <a:ext cx="61912" cy="76200"/>
          </a:xfrm>
          <a:custGeom>
            <a:avLst/>
            <a:gdLst>
              <a:gd name="T0" fmla="*/ 29 w 43"/>
              <a:gd name="T1" fmla="*/ 0 h 48"/>
              <a:gd name="T2" fmla="*/ 24 w 43"/>
              <a:gd name="T3" fmla="*/ 3 h 48"/>
              <a:gd name="T4" fmla="*/ 0 w 43"/>
              <a:gd name="T5" fmla="*/ 19 h 48"/>
              <a:gd name="T6" fmla="*/ 18 w 43"/>
              <a:gd name="T7" fmla="*/ 47 h 48"/>
              <a:gd name="T8" fmla="*/ 42 w 43"/>
              <a:gd name="T9" fmla="*/ 31 h 48"/>
              <a:gd name="T10" fmla="*/ 36 w 43"/>
              <a:gd name="T11" fmla="*/ 33 h 48"/>
              <a:gd name="T12" fmla="*/ 29 w 43"/>
              <a:gd name="T13" fmla="*/ 0 h 48"/>
              <a:gd name="T14" fmla="*/ 26 w 43"/>
              <a:gd name="T15" fmla="*/ 1 h 48"/>
              <a:gd name="T16" fmla="*/ 24 w 43"/>
              <a:gd name="T17" fmla="*/ 3 h 48"/>
              <a:gd name="T18" fmla="*/ 29 w 43"/>
              <a:gd name="T19" fmla="*/ 0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3"/>
              <a:gd name="T31" fmla="*/ 0 h 48"/>
              <a:gd name="T32" fmla="*/ 43 w 43"/>
              <a:gd name="T33" fmla="*/ 48 h 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3" h="48">
                <a:moveTo>
                  <a:pt x="29" y="0"/>
                </a:moveTo>
                <a:lnTo>
                  <a:pt x="24" y="3"/>
                </a:lnTo>
                <a:lnTo>
                  <a:pt x="0" y="19"/>
                </a:lnTo>
                <a:lnTo>
                  <a:pt x="18" y="47"/>
                </a:lnTo>
                <a:lnTo>
                  <a:pt x="42" y="31"/>
                </a:lnTo>
                <a:lnTo>
                  <a:pt x="36" y="33"/>
                </a:lnTo>
                <a:lnTo>
                  <a:pt x="29" y="0"/>
                </a:lnTo>
                <a:lnTo>
                  <a:pt x="26" y="1"/>
                </a:lnTo>
                <a:lnTo>
                  <a:pt x="24" y="3"/>
                </a:lnTo>
                <a:lnTo>
                  <a:pt x="29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58" name="Freeform 37"/>
          <p:cNvSpPr>
            <a:spLocks/>
          </p:cNvSpPr>
          <p:nvPr/>
        </p:nvSpPr>
        <p:spPr bwMode="auto">
          <a:xfrm>
            <a:off x="2925763" y="2346325"/>
            <a:ext cx="44450" cy="61913"/>
          </a:xfrm>
          <a:custGeom>
            <a:avLst/>
            <a:gdLst>
              <a:gd name="T0" fmla="*/ 30 w 31"/>
              <a:gd name="T1" fmla="*/ 1 h 39"/>
              <a:gd name="T2" fmla="*/ 23 w 31"/>
              <a:gd name="T3" fmla="*/ 1 h 39"/>
              <a:gd name="T4" fmla="*/ 0 w 31"/>
              <a:gd name="T5" fmla="*/ 6 h 39"/>
              <a:gd name="T6" fmla="*/ 7 w 31"/>
              <a:gd name="T7" fmla="*/ 38 h 39"/>
              <a:gd name="T8" fmla="*/ 30 w 31"/>
              <a:gd name="T9" fmla="*/ 34 h 39"/>
              <a:gd name="T10" fmla="*/ 23 w 31"/>
              <a:gd name="T11" fmla="*/ 34 h 39"/>
              <a:gd name="T12" fmla="*/ 30 w 31"/>
              <a:gd name="T13" fmla="*/ 1 h 39"/>
              <a:gd name="T14" fmla="*/ 26 w 31"/>
              <a:gd name="T15" fmla="*/ 0 h 39"/>
              <a:gd name="T16" fmla="*/ 23 w 31"/>
              <a:gd name="T17" fmla="*/ 1 h 39"/>
              <a:gd name="T18" fmla="*/ 30 w 31"/>
              <a:gd name="T19" fmla="*/ 1 h 3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1"/>
              <a:gd name="T31" fmla="*/ 0 h 39"/>
              <a:gd name="T32" fmla="*/ 31 w 31"/>
              <a:gd name="T33" fmla="*/ 39 h 3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1" h="39">
                <a:moveTo>
                  <a:pt x="30" y="1"/>
                </a:moveTo>
                <a:lnTo>
                  <a:pt x="23" y="1"/>
                </a:lnTo>
                <a:lnTo>
                  <a:pt x="0" y="6"/>
                </a:lnTo>
                <a:lnTo>
                  <a:pt x="7" y="38"/>
                </a:lnTo>
                <a:lnTo>
                  <a:pt x="30" y="34"/>
                </a:lnTo>
                <a:lnTo>
                  <a:pt x="23" y="34"/>
                </a:lnTo>
                <a:lnTo>
                  <a:pt x="30" y="1"/>
                </a:lnTo>
                <a:lnTo>
                  <a:pt x="26" y="0"/>
                </a:lnTo>
                <a:lnTo>
                  <a:pt x="23" y="1"/>
                </a:lnTo>
                <a:lnTo>
                  <a:pt x="30" y="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59" name="Freeform 38"/>
          <p:cNvSpPr>
            <a:spLocks/>
          </p:cNvSpPr>
          <p:nvPr/>
        </p:nvSpPr>
        <p:spPr bwMode="auto">
          <a:xfrm>
            <a:off x="2963863" y="2347913"/>
            <a:ext cx="52387" cy="60325"/>
          </a:xfrm>
          <a:custGeom>
            <a:avLst/>
            <a:gdLst>
              <a:gd name="T0" fmla="*/ 36 w 37"/>
              <a:gd name="T1" fmla="*/ 8 h 38"/>
              <a:gd name="T2" fmla="*/ 31 w 37"/>
              <a:gd name="T3" fmla="*/ 5 h 38"/>
              <a:gd name="T4" fmla="*/ 8 w 37"/>
              <a:gd name="T5" fmla="*/ 0 h 38"/>
              <a:gd name="T6" fmla="*/ 0 w 37"/>
              <a:gd name="T7" fmla="*/ 33 h 38"/>
              <a:gd name="T8" fmla="*/ 23 w 37"/>
              <a:gd name="T9" fmla="*/ 37 h 38"/>
              <a:gd name="T10" fmla="*/ 18 w 37"/>
              <a:gd name="T11" fmla="*/ 35 h 38"/>
              <a:gd name="T12" fmla="*/ 36 w 37"/>
              <a:gd name="T13" fmla="*/ 8 h 38"/>
              <a:gd name="T14" fmla="*/ 33 w 37"/>
              <a:gd name="T15" fmla="*/ 6 h 38"/>
              <a:gd name="T16" fmla="*/ 31 w 37"/>
              <a:gd name="T17" fmla="*/ 5 h 38"/>
              <a:gd name="T18" fmla="*/ 36 w 37"/>
              <a:gd name="T19" fmla="*/ 8 h 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7"/>
              <a:gd name="T31" fmla="*/ 0 h 38"/>
              <a:gd name="T32" fmla="*/ 37 w 37"/>
              <a:gd name="T33" fmla="*/ 38 h 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7" h="38">
                <a:moveTo>
                  <a:pt x="36" y="8"/>
                </a:moveTo>
                <a:lnTo>
                  <a:pt x="31" y="5"/>
                </a:lnTo>
                <a:lnTo>
                  <a:pt x="8" y="0"/>
                </a:lnTo>
                <a:lnTo>
                  <a:pt x="0" y="33"/>
                </a:lnTo>
                <a:lnTo>
                  <a:pt x="23" y="37"/>
                </a:lnTo>
                <a:lnTo>
                  <a:pt x="18" y="35"/>
                </a:lnTo>
                <a:lnTo>
                  <a:pt x="36" y="8"/>
                </a:lnTo>
                <a:lnTo>
                  <a:pt x="33" y="6"/>
                </a:lnTo>
                <a:lnTo>
                  <a:pt x="31" y="5"/>
                </a:lnTo>
                <a:lnTo>
                  <a:pt x="36" y="8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60" name="Freeform 39"/>
          <p:cNvSpPr>
            <a:spLocks/>
          </p:cNvSpPr>
          <p:nvPr/>
        </p:nvSpPr>
        <p:spPr bwMode="auto">
          <a:xfrm>
            <a:off x="2992438" y="2362200"/>
            <a:ext cx="66675" cy="71438"/>
          </a:xfrm>
          <a:custGeom>
            <a:avLst/>
            <a:gdLst>
              <a:gd name="T0" fmla="*/ 46 w 47"/>
              <a:gd name="T1" fmla="*/ 18 h 45"/>
              <a:gd name="T2" fmla="*/ 42 w 47"/>
              <a:gd name="T3" fmla="*/ 16 h 45"/>
              <a:gd name="T4" fmla="*/ 19 w 47"/>
              <a:gd name="T5" fmla="*/ 0 h 45"/>
              <a:gd name="T6" fmla="*/ 0 w 47"/>
              <a:gd name="T7" fmla="*/ 28 h 45"/>
              <a:gd name="T8" fmla="*/ 24 w 47"/>
              <a:gd name="T9" fmla="*/ 44 h 45"/>
              <a:gd name="T10" fmla="*/ 20 w 47"/>
              <a:gd name="T11" fmla="*/ 40 h 45"/>
              <a:gd name="T12" fmla="*/ 46 w 47"/>
              <a:gd name="T13" fmla="*/ 18 h 45"/>
              <a:gd name="T14" fmla="*/ 45 w 47"/>
              <a:gd name="T15" fmla="*/ 17 h 45"/>
              <a:gd name="T16" fmla="*/ 42 w 47"/>
              <a:gd name="T17" fmla="*/ 16 h 45"/>
              <a:gd name="T18" fmla="*/ 46 w 47"/>
              <a:gd name="T19" fmla="*/ 18 h 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7"/>
              <a:gd name="T31" fmla="*/ 0 h 45"/>
              <a:gd name="T32" fmla="*/ 47 w 47"/>
              <a:gd name="T33" fmla="*/ 45 h 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7" h="45">
                <a:moveTo>
                  <a:pt x="46" y="18"/>
                </a:moveTo>
                <a:lnTo>
                  <a:pt x="42" y="16"/>
                </a:lnTo>
                <a:lnTo>
                  <a:pt x="19" y="0"/>
                </a:lnTo>
                <a:lnTo>
                  <a:pt x="0" y="28"/>
                </a:lnTo>
                <a:lnTo>
                  <a:pt x="24" y="44"/>
                </a:lnTo>
                <a:lnTo>
                  <a:pt x="20" y="40"/>
                </a:lnTo>
                <a:lnTo>
                  <a:pt x="46" y="18"/>
                </a:lnTo>
                <a:lnTo>
                  <a:pt x="45" y="17"/>
                </a:lnTo>
                <a:lnTo>
                  <a:pt x="42" y="16"/>
                </a:lnTo>
                <a:lnTo>
                  <a:pt x="46" y="18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61" name="Freeform 40"/>
          <p:cNvSpPr>
            <a:spLocks/>
          </p:cNvSpPr>
          <p:nvPr/>
        </p:nvSpPr>
        <p:spPr bwMode="auto">
          <a:xfrm>
            <a:off x="3025775" y="2395538"/>
            <a:ext cx="66675" cy="71437"/>
          </a:xfrm>
          <a:custGeom>
            <a:avLst/>
            <a:gdLst>
              <a:gd name="T0" fmla="*/ 47 w 48"/>
              <a:gd name="T1" fmla="*/ 25 h 45"/>
              <a:gd name="T2" fmla="*/ 44 w 48"/>
              <a:gd name="T3" fmla="*/ 22 h 45"/>
              <a:gd name="T4" fmla="*/ 26 w 48"/>
              <a:gd name="T5" fmla="*/ 0 h 45"/>
              <a:gd name="T6" fmla="*/ 0 w 48"/>
              <a:gd name="T7" fmla="*/ 22 h 45"/>
              <a:gd name="T8" fmla="*/ 19 w 48"/>
              <a:gd name="T9" fmla="*/ 44 h 45"/>
              <a:gd name="T10" fmla="*/ 16 w 48"/>
              <a:gd name="T11" fmla="*/ 40 h 45"/>
              <a:gd name="T12" fmla="*/ 47 w 48"/>
              <a:gd name="T13" fmla="*/ 25 h 45"/>
              <a:gd name="T14" fmla="*/ 46 w 48"/>
              <a:gd name="T15" fmla="*/ 23 h 45"/>
              <a:gd name="T16" fmla="*/ 44 w 48"/>
              <a:gd name="T17" fmla="*/ 22 h 45"/>
              <a:gd name="T18" fmla="*/ 47 w 48"/>
              <a:gd name="T19" fmla="*/ 25 h 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8"/>
              <a:gd name="T31" fmla="*/ 0 h 45"/>
              <a:gd name="T32" fmla="*/ 48 w 48"/>
              <a:gd name="T33" fmla="*/ 45 h 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" h="45">
                <a:moveTo>
                  <a:pt x="47" y="25"/>
                </a:moveTo>
                <a:lnTo>
                  <a:pt x="44" y="22"/>
                </a:lnTo>
                <a:lnTo>
                  <a:pt x="26" y="0"/>
                </a:lnTo>
                <a:lnTo>
                  <a:pt x="0" y="22"/>
                </a:lnTo>
                <a:lnTo>
                  <a:pt x="19" y="44"/>
                </a:lnTo>
                <a:lnTo>
                  <a:pt x="16" y="40"/>
                </a:lnTo>
                <a:lnTo>
                  <a:pt x="47" y="25"/>
                </a:lnTo>
                <a:lnTo>
                  <a:pt x="46" y="23"/>
                </a:lnTo>
                <a:lnTo>
                  <a:pt x="44" y="22"/>
                </a:lnTo>
                <a:lnTo>
                  <a:pt x="47" y="25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62" name="Freeform 41"/>
          <p:cNvSpPr>
            <a:spLocks/>
          </p:cNvSpPr>
          <p:nvPr/>
        </p:nvSpPr>
        <p:spPr bwMode="auto">
          <a:xfrm>
            <a:off x="3051175" y="2439988"/>
            <a:ext cx="79375" cy="96837"/>
          </a:xfrm>
          <a:custGeom>
            <a:avLst/>
            <a:gdLst>
              <a:gd name="T0" fmla="*/ 55 w 56"/>
              <a:gd name="T1" fmla="*/ 46 h 61"/>
              <a:gd name="T2" fmla="*/ 53 w 56"/>
              <a:gd name="T3" fmla="*/ 44 h 61"/>
              <a:gd name="T4" fmla="*/ 32 w 56"/>
              <a:gd name="T5" fmla="*/ 0 h 61"/>
              <a:gd name="T6" fmla="*/ 0 w 56"/>
              <a:gd name="T7" fmla="*/ 16 h 61"/>
              <a:gd name="T8" fmla="*/ 23 w 56"/>
              <a:gd name="T9" fmla="*/ 60 h 61"/>
              <a:gd name="T10" fmla="*/ 21 w 56"/>
              <a:gd name="T11" fmla="*/ 57 h 61"/>
              <a:gd name="T12" fmla="*/ 55 w 56"/>
              <a:gd name="T13" fmla="*/ 46 h 61"/>
              <a:gd name="T14" fmla="*/ 54 w 56"/>
              <a:gd name="T15" fmla="*/ 45 h 61"/>
              <a:gd name="T16" fmla="*/ 53 w 56"/>
              <a:gd name="T17" fmla="*/ 44 h 61"/>
              <a:gd name="T18" fmla="*/ 55 w 56"/>
              <a:gd name="T19" fmla="*/ 46 h 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6"/>
              <a:gd name="T31" fmla="*/ 0 h 61"/>
              <a:gd name="T32" fmla="*/ 56 w 56"/>
              <a:gd name="T33" fmla="*/ 61 h 6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6" h="61">
                <a:moveTo>
                  <a:pt x="55" y="46"/>
                </a:moveTo>
                <a:lnTo>
                  <a:pt x="53" y="44"/>
                </a:lnTo>
                <a:lnTo>
                  <a:pt x="32" y="0"/>
                </a:lnTo>
                <a:lnTo>
                  <a:pt x="0" y="16"/>
                </a:lnTo>
                <a:lnTo>
                  <a:pt x="23" y="60"/>
                </a:lnTo>
                <a:lnTo>
                  <a:pt x="21" y="57"/>
                </a:lnTo>
                <a:lnTo>
                  <a:pt x="55" y="46"/>
                </a:lnTo>
                <a:lnTo>
                  <a:pt x="54" y="45"/>
                </a:lnTo>
                <a:lnTo>
                  <a:pt x="53" y="44"/>
                </a:lnTo>
                <a:lnTo>
                  <a:pt x="55" y="46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63" name="Freeform 42"/>
          <p:cNvSpPr>
            <a:spLocks/>
          </p:cNvSpPr>
          <p:nvPr/>
        </p:nvSpPr>
        <p:spPr bwMode="auto">
          <a:xfrm>
            <a:off x="3084513" y="2520950"/>
            <a:ext cx="90487" cy="177800"/>
          </a:xfrm>
          <a:custGeom>
            <a:avLst/>
            <a:gdLst>
              <a:gd name="T0" fmla="*/ 64 w 65"/>
              <a:gd name="T1" fmla="*/ 102 h 112"/>
              <a:gd name="T2" fmla="*/ 64 w 65"/>
              <a:gd name="T3" fmla="*/ 101 h 112"/>
              <a:gd name="T4" fmla="*/ 35 w 65"/>
              <a:gd name="T5" fmla="*/ 0 h 112"/>
              <a:gd name="T6" fmla="*/ 0 w 65"/>
              <a:gd name="T7" fmla="*/ 11 h 112"/>
              <a:gd name="T8" fmla="*/ 30 w 65"/>
              <a:gd name="T9" fmla="*/ 111 h 112"/>
              <a:gd name="T10" fmla="*/ 30 w 65"/>
              <a:gd name="T11" fmla="*/ 110 h 112"/>
              <a:gd name="T12" fmla="*/ 64 w 65"/>
              <a:gd name="T13" fmla="*/ 102 h 112"/>
              <a:gd name="T14" fmla="*/ 64 w 65"/>
              <a:gd name="T15" fmla="*/ 101 h 112"/>
              <a:gd name="T16" fmla="*/ 64 w 65"/>
              <a:gd name="T17" fmla="*/ 102 h 11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5"/>
              <a:gd name="T28" fmla="*/ 0 h 112"/>
              <a:gd name="T29" fmla="*/ 65 w 65"/>
              <a:gd name="T30" fmla="*/ 112 h 11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5" h="112">
                <a:moveTo>
                  <a:pt x="64" y="102"/>
                </a:moveTo>
                <a:lnTo>
                  <a:pt x="64" y="101"/>
                </a:lnTo>
                <a:lnTo>
                  <a:pt x="35" y="0"/>
                </a:lnTo>
                <a:lnTo>
                  <a:pt x="0" y="11"/>
                </a:lnTo>
                <a:lnTo>
                  <a:pt x="30" y="111"/>
                </a:lnTo>
                <a:lnTo>
                  <a:pt x="30" y="110"/>
                </a:lnTo>
                <a:lnTo>
                  <a:pt x="64" y="102"/>
                </a:lnTo>
                <a:lnTo>
                  <a:pt x="64" y="101"/>
                </a:lnTo>
                <a:lnTo>
                  <a:pt x="64" y="10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64" name="Freeform 43"/>
          <p:cNvSpPr>
            <a:spLocks/>
          </p:cNvSpPr>
          <p:nvPr/>
        </p:nvSpPr>
        <p:spPr bwMode="auto">
          <a:xfrm>
            <a:off x="3130550" y="2692400"/>
            <a:ext cx="85725" cy="200025"/>
          </a:xfrm>
          <a:custGeom>
            <a:avLst/>
            <a:gdLst>
              <a:gd name="T0" fmla="*/ 59 w 60"/>
              <a:gd name="T1" fmla="*/ 117 h 126"/>
              <a:gd name="T2" fmla="*/ 34 w 60"/>
              <a:gd name="T3" fmla="*/ 0 h 126"/>
              <a:gd name="T4" fmla="*/ 0 w 60"/>
              <a:gd name="T5" fmla="*/ 8 h 126"/>
              <a:gd name="T6" fmla="*/ 25 w 60"/>
              <a:gd name="T7" fmla="*/ 125 h 126"/>
              <a:gd name="T8" fmla="*/ 25 w 60"/>
              <a:gd name="T9" fmla="*/ 124 h 126"/>
              <a:gd name="T10" fmla="*/ 59 w 60"/>
              <a:gd name="T11" fmla="*/ 117 h 1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0"/>
              <a:gd name="T19" fmla="*/ 0 h 126"/>
              <a:gd name="T20" fmla="*/ 60 w 60"/>
              <a:gd name="T21" fmla="*/ 126 h 1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0" h="126">
                <a:moveTo>
                  <a:pt x="59" y="117"/>
                </a:moveTo>
                <a:lnTo>
                  <a:pt x="34" y="0"/>
                </a:lnTo>
                <a:lnTo>
                  <a:pt x="0" y="8"/>
                </a:lnTo>
                <a:lnTo>
                  <a:pt x="25" y="125"/>
                </a:lnTo>
                <a:lnTo>
                  <a:pt x="25" y="124"/>
                </a:lnTo>
                <a:lnTo>
                  <a:pt x="59" y="117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65" name="Freeform 44"/>
          <p:cNvSpPr>
            <a:spLocks/>
          </p:cNvSpPr>
          <p:nvPr/>
        </p:nvSpPr>
        <p:spPr bwMode="auto">
          <a:xfrm>
            <a:off x="3168650" y="2887663"/>
            <a:ext cx="98425" cy="292100"/>
          </a:xfrm>
          <a:custGeom>
            <a:avLst/>
            <a:gdLst>
              <a:gd name="T0" fmla="*/ 68 w 69"/>
              <a:gd name="T1" fmla="*/ 174 h 184"/>
              <a:gd name="T2" fmla="*/ 68 w 69"/>
              <a:gd name="T3" fmla="*/ 175 h 184"/>
              <a:gd name="T4" fmla="*/ 35 w 69"/>
              <a:gd name="T5" fmla="*/ 0 h 184"/>
              <a:gd name="T6" fmla="*/ 0 w 69"/>
              <a:gd name="T7" fmla="*/ 7 h 184"/>
              <a:gd name="T8" fmla="*/ 33 w 69"/>
              <a:gd name="T9" fmla="*/ 182 h 184"/>
              <a:gd name="T10" fmla="*/ 33 w 69"/>
              <a:gd name="T11" fmla="*/ 183 h 184"/>
              <a:gd name="T12" fmla="*/ 33 w 69"/>
              <a:gd name="T13" fmla="*/ 182 h 184"/>
              <a:gd name="T14" fmla="*/ 33 w 69"/>
              <a:gd name="T15" fmla="*/ 183 h 184"/>
              <a:gd name="T16" fmla="*/ 68 w 69"/>
              <a:gd name="T17" fmla="*/ 174 h 1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9"/>
              <a:gd name="T28" fmla="*/ 0 h 184"/>
              <a:gd name="T29" fmla="*/ 69 w 69"/>
              <a:gd name="T30" fmla="*/ 184 h 1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9" h="184">
                <a:moveTo>
                  <a:pt x="68" y="174"/>
                </a:moveTo>
                <a:lnTo>
                  <a:pt x="68" y="175"/>
                </a:lnTo>
                <a:lnTo>
                  <a:pt x="35" y="0"/>
                </a:lnTo>
                <a:lnTo>
                  <a:pt x="0" y="7"/>
                </a:lnTo>
                <a:lnTo>
                  <a:pt x="33" y="182"/>
                </a:lnTo>
                <a:lnTo>
                  <a:pt x="33" y="183"/>
                </a:lnTo>
                <a:lnTo>
                  <a:pt x="33" y="182"/>
                </a:lnTo>
                <a:lnTo>
                  <a:pt x="33" y="183"/>
                </a:lnTo>
                <a:lnTo>
                  <a:pt x="68" y="174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66" name="Freeform 45"/>
          <p:cNvSpPr>
            <a:spLocks/>
          </p:cNvSpPr>
          <p:nvPr/>
        </p:nvSpPr>
        <p:spPr bwMode="auto">
          <a:xfrm>
            <a:off x="3219450" y="3173413"/>
            <a:ext cx="114300" cy="317500"/>
          </a:xfrm>
          <a:custGeom>
            <a:avLst/>
            <a:gdLst>
              <a:gd name="T0" fmla="*/ 80 w 81"/>
              <a:gd name="T1" fmla="*/ 189 h 200"/>
              <a:gd name="T2" fmla="*/ 35 w 81"/>
              <a:gd name="T3" fmla="*/ 0 h 200"/>
              <a:gd name="T4" fmla="*/ 0 w 81"/>
              <a:gd name="T5" fmla="*/ 9 h 200"/>
              <a:gd name="T6" fmla="*/ 45 w 81"/>
              <a:gd name="T7" fmla="*/ 199 h 200"/>
              <a:gd name="T8" fmla="*/ 80 w 81"/>
              <a:gd name="T9" fmla="*/ 189 h 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"/>
              <a:gd name="T16" fmla="*/ 0 h 200"/>
              <a:gd name="T17" fmla="*/ 81 w 81"/>
              <a:gd name="T18" fmla="*/ 200 h 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" h="200">
                <a:moveTo>
                  <a:pt x="80" y="189"/>
                </a:moveTo>
                <a:lnTo>
                  <a:pt x="35" y="0"/>
                </a:lnTo>
                <a:lnTo>
                  <a:pt x="0" y="9"/>
                </a:lnTo>
                <a:lnTo>
                  <a:pt x="45" y="199"/>
                </a:lnTo>
                <a:lnTo>
                  <a:pt x="80" y="189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67" name="Freeform 46"/>
          <p:cNvSpPr>
            <a:spLocks/>
          </p:cNvSpPr>
          <p:nvPr/>
        </p:nvSpPr>
        <p:spPr bwMode="auto">
          <a:xfrm>
            <a:off x="3287713" y="3482975"/>
            <a:ext cx="96837" cy="225425"/>
          </a:xfrm>
          <a:custGeom>
            <a:avLst/>
            <a:gdLst>
              <a:gd name="T0" fmla="*/ 67 w 69"/>
              <a:gd name="T1" fmla="*/ 128 h 142"/>
              <a:gd name="T2" fmla="*/ 68 w 69"/>
              <a:gd name="T3" fmla="*/ 129 h 142"/>
              <a:gd name="T4" fmla="*/ 35 w 69"/>
              <a:gd name="T5" fmla="*/ 0 h 142"/>
              <a:gd name="T6" fmla="*/ 0 w 69"/>
              <a:gd name="T7" fmla="*/ 10 h 142"/>
              <a:gd name="T8" fmla="*/ 33 w 69"/>
              <a:gd name="T9" fmla="*/ 139 h 142"/>
              <a:gd name="T10" fmla="*/ 34 w 69"/>
              <a:gd name="T11" fmla="*/ 141 h 142"/>
              <a:gd name="T12" fmla="*/ 33 w 69"/>
              <a:gd name="T13" fmla="*/ 139 h 142"/>
              <a:gd name="T14" fmla="*/ 33 w 69"/>
              <a:gd name="T15" fmla="*/ 140 h 142"/>
              <a:gd name="T16" fmla="*/ 34 w 69"/>
              <a:gd name="T17" fmla="*/ 141 h 142"/>
              <a:gd name="T18" fmla="*/ 67 w 69"/>
              <a:gd name="T19" fmla="*/ 128 h 1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9"/>
              <a:gd name="T31" fmla="*/ 0 h 142"/>
              <a:gd name="T32" fmla="*/ 69 w 69"/>
              <a:gd name="T33" fmla="*/ 142 h 1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9" h="142">
                <a:moveTo>
                  <a:pt x="67" y="128"/>
                </a:moveTo>
                <a:lnTo>
                  <a:pt x="68" y="129"/>
                </a:lnTo>
                <a:lnTo>
                  <a:pt x="35" y="0"/>
                </a:lnTo>
                <a:lnTo>
                  <a:pt x="0" y="10"/>
                </a:lnTo>
                <a:lnTo>
                  <a:pt x="33" y="139"/>
                </a:lnTo>
                <a:lnTo>
                  <a:pt x="34" y="141"/>
                </a:lnTo>
                <a:lnTo>
                  <a:pt x="33" y="139"/>
                </a:lnTo>
                <a:lnTo>
                  <a:pt x="33" y="140"/>
                </a:lnTo>
                <a:lnTo>
                  <a:pt x="34" y="141"/>
                </a:lnTo>
                <a:lnTo>
                  <a:pt x="67" y="128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68" name="Freeform 47"/>
          <p:cNvSpPr>
            <a:spLocks/>
          </p:cNvSpPr>
          <p:nvPr/>
        </p:nvSpPr>
        <p:spPr bwMode="auto">
          <a:xfrm>
            <a:off x="3338513" y="3694113"/>
            <a:ext cx="106362" cy="200025"/>
          </a:xfrm>
          <a:custGeom>
            <a:avLst/>
            <a:gdLst>
              <a:gd name="T0" fmla="*/ 72 w 74"/>
              <a:gd name="T1" fmla="*/ 108 h 126"/>
              <a:gd name="T2" fmla="*/ 73 w 74"/>
              <a:gd name="T3" fmla="*/ 110 h 126"/>
              <a:gd name="T4" fmla="*/ 33 w 74"/>
              <a:gd name="T5" fmla="*/ 0 h 126"/>
              <a:gd name="T6" fmla="*/ 0 w 74"/>
              <a:gd name="T7" fmla="*/ 13 h 126"/>
              <a:gd name="T8" fmla="*/ 40 w 74"/>
              <a:gd name="T9" fmla="*/ 123 h 126"/>
              <a:gd name="T10" fmla="*/ 40 w 74"/>
              <a:gd name="T11" fmla="*/ 125 h 126"/>
              <a:gd name="T12" fmla="*/ 40 w 74"/>
              <a:gd name="T13" fmla="*/ 123 h 126"/>
              <a:gd name="T14" fmla="*/ 40 w 74"/>
              <a:gd name="T15" fmla="*/ 124 h 126"/>
              <a:gd name="T16" fmla="*/ 40 w 74"/>
              <a:gd name="T17" fmla="*/ 125 h 126"/>
              <a:gd name="T18" fmla="*/ 72 w 74"/>
              <a:gd name="T19" fmla="*/ 108 h 12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4"/>
              <a:gd name="T31" fmla="*/ 0 h 126"/>
              <a:gd name="T32" fmla="*/ 74 w 74"/>
              <a:gd name="T33" fmla="*/ 126 h 1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4" h="126">
                <a:moveTo>
                  <a:pt x="72" y="108"/>
                </a:moveTo>
                <a:lnTo>
                  <a:pt x="73" y="110"/>
                </a:lnTo>
                <a:lnTo>
                  <a:pt x="33" y="0"/>
                </a:lnTo>
                <a:lnTo>
                  <a:pt x="0" y="13"/>
                </a:lnTo>
                <a:lnTo>
                  <a:pt x="40" y="123"/>
                </a:lnTo>
                <a:lnTo>
                  <a:pt x="40" y="125"/>
                </a:lnTo>
                <a:lnTo>
                  <a:pt x="40" y="123"/>
                </a:lnTo>
                <a:lnTo>
                  <a:pt x="40" y="124"/>
                </a:lnTo>
                <a:lnTo>
                  <a:pt x="40" y="125"/>
                </a:lnTo>
                <a:lnTo>
                  <a:pt x="72" y="108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69" name="Freeform 48"/>
          <p:cNvSpPr>
            <a:spLocks/>
          </p:cNvSpPr>
          <p:nvPr/>
        </p:nvSpPr>
        <p:spPr bwMode="auto">
          <a:xfrm>
            <a:off x="3398838" y="3873500"/>
            <a:ext cx="130175" cy="206375"/>
          </a:xfrm>
          <a:custGeom>
            <a:avLst/>
            <a:gdLst>
              <a:gd name="T0" fmla="*/ 87 w 91"/>
              <a:gd name="T1" fmla="*/ 105 h 130"/>
              <a:gd name="T2" fmla="*/ 90 w 91"/>
              <a:gd name="T3" fmla="*/ 109 h 130"/>
              <a:gd name="T4" fmla="*/ 33 w 91"/>
              <a:gd name="T5" fmla="*/ 0 h 130"/>
              <a:gd name="T6" fmla="*/ 0 w 91"/>
              <a:gd name="T7" fmla="*/ 17 h 130"/>
              <a:gd name="T8" fmla="*/ 57 w 91"/>
              <a:gd name="T9" fmla="*/ 126 h 130"/>
              <a:gd name="T10" fmla="*/ 60 w 91"/>
              <a:gd name="T11" fmla="*/ 129 h 130"/>
              <a:gd name="T12" fmla="*/ 57 w 91"/>
              <a:gd name="T13" fmla="*/ 126 h 130"/>
              <a:gd name="T14" fmla="*/ 58 w 91"/>
              <a:gd name="T15" fmla="*/ 128 h 130"/>
              <a:gd name="T16" fmla="*/ 60 w 91"/>
              <a:gd name="T17" fmla="*/ 129 h 130"/>
              <a:gd name="T18" fmla="*/ 87 w 91"/>
              <a:gd name="T19" fmla="*/ 105 h 13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1"/>
              <a:gd name="T31" fmla="*/ 0 h 130"/>
              <a:gd name="T32" fmla="*/ 91 w 91"/>
              <a:gd name="T33" fmla="*/ 130 h 13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1" h="130">
                <a:moveTo>
                  <a:pt x="87" y="105"/>
                </a:moveTo>
                <a:lnTo>
                  <a:pt x="90" y="109"/>
                </a:lnTo>
                <a:lnTo>
                  <a:pt x="33" y="0"/>
                </a:lnTo>
                <a:lnTo>
                  <a:pt x="0" y="17"/>
                </a:lnTo>
                <a:lnTo>
                  <a:pt x="57" y="126"/>
                </a:lnTo>
                <a:lnTo>
                  <a:pt x="60" y="129"/>
                </a:lnTo>
                <a:lnTo>
                  <a:pt x="57" y="126"/>
                </a:lnTo>
                <a:lnTo>
                  <a:pt x="58" y="128"/>
                </a:lnTo>
                <a:lnTo>
                  <a:pt x="60" y="129"/>
                </a:lnTo>
                <a:lnTo>
                  <a:pt x="87" y="105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70" name="Freeform 49"/>
          <p:cNvSpPr>
            <a:spLocks/>
          </p:cNvSpPr>
          <p:nvPr/>
        </p:nvSpPr>
        <p:spPr bwMode="auto">
          <a:xfrm>
            <a:off x="3490913" y="4048125"/>
            <a:ext cx="157162" cy="200025"/>
          </a:xfrm>
          <a:custGeom>
            <a:avLst/>
            <a:gdLst>
              <a:gd name="T0" fmla="*/ 107 w 111"/>
              <a:gd name="T1" fmla="*/ 95 h 126"/>
              <a:gd name="T2" fmla="*/ 110 w 111"/>
              <a:gd name="T3" fmla="*/ 98 h 126"/>
              <a:gd name="T4" fmla="*/ 28 w 111"/>
              <a:gd name="T5" fmla="*/ 0 h 126"/>
              <a:gd name="T6" fmla="*/ 0 w 111"/>
              <a:gd name="T7" fmla="*/ 24 h 126"/>
              <a:gd name="T8" fmla="*/ 83 w 111"/>
              <a:gd name="T9" fmla="*/ 122 h 126"/>
              <a:gd name="T10" fmla="*/ 84 w 111"/>
              <a:gd name="T11" fmla="*/ 125 h 126"/>
              <a:gd name="T12" fmla="*/ 83 w 111"/>
              <a:gd name="T13" fmla="*/ 122 h 126"/>
              <a:gd name="T14" fmla="*/ 83 w 111"/>
              <a:gd name="T15" fmla="*/ 124 h 126"/>
              <a:gd name="T16" fmla="*/ 84 w 111"/>
              <a:gd name="T17" fmla="*/ 125 h 126"/>
              <a:gd name="T18" fmla="*/ 107 w 111"/>
              <a:gd name="T19" fmla="*/ 95 h 12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1"/>
              <a:gd name="T31" fmla="*/ 0 h 126"/>
              <a:gd name="T32" fmla="*/ 111 w 111"/>
              <a:gd name="T33" fmla="*/ 126 h 1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1" h="126">
                <a:moveTo>
                  <a:pt x="107" y="95"/>
                </a:moveTo>
                <a:lnTo>
                  <a:pt x="110" y="98"/>
                </a:lnTo>
                <a:lnTo>
                  <a:pt x="28" y="0"/>
                </a:lnTo>
                <a:lnTo>
                  <a:pt x="0" y="24"/>
                </a:lnTo>
                <a:lnTo>
                  <a:pt x="83" y="122"/>
                </a:lnTo>
                <a:lnTo>
                  <a:pt x="84" y="125"/>
                </a:lnTo>
                <a:lnTo>
                  <a:pt x="83" y="122"/>
                </a:lnTo>
                <a:lnTo>
                  <a:pt x="83" y="124"/>
                </a:lnTo>
                <a:lnTo>
                  <a:pt x="84" y="125"/>
                </a:lnTo>
                <a:lnTo>
                  <a:pt x="107" y="95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71" name="Freeform 50"/>
          <p:cNvSpPr>
            <a:spLocks/>
          </p:cNvSpPr>
          <p:nvPr/>
        </p:nvSpPr>
        <p:spPr bwMode="auto">
          <a:xfrm>
            <a:off x="3614738" y="4206875"/>
            <a:ext cx="180975" cy="173038"/>
          </a:xfrm>
          <a:custGeom>
            <a:avLst/>
            <a:gdLst>
              <a:gd name="T0" fmla="*/ 122 w 127"/>
              <a:gd name="T1" fmla="*/ 74 h 109"/>
              <a:gd name="T2" fmla="*/ 126 w 127"/>
              <a:gd name="T3" fmla="*/ 77 h 109"/>
              <a:gd name="T4" fmla="*/ 23 w 127"/>
              <a:gd name="T5" fmla="*/ 0 h 109"/>
              <a:gd name="T6" fmla="*/ 0 w 127"/>
              <a:gd name="T7" fmla="*/ 29 h 109"/>
              <a:gd name="T8" fmla="*/ 104 w 127"/>
              <a:gd name="T9" fmla="*/ 106 h 109"/>
              <a:gd name="T10" fmla="*/ 109 w 127"/>
              <a:gd name="T11" fmla="*/ 108 h 109"/>
              <a:gd name="T12" fmla="*/ 104 w 127"/>
              <a:gd name="T13" fmla="*/ 106 h 109"/>
              <a:gd name="T14" fmla="*/ 106 w 127"/>
              <a:gd name="T15" fmla="*/ 108 h 109"/>
              <a:gd name="T16" fmla="*/ 109 w 127"/>
              <a:gd name="T17" fmla="*/ 108 h 109"/>
              <a:gd name="T18" fmla="*/ 122 w 127"/>
              <a:gd name="T19" fmla="*/ 74 h 10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7"/>
              <a:gd name="T31" fmla="*/ 0 h 109"/>
              <a:gd name="T32" fmla="*/ 127 w 127"/>
              <a:gd name="T33" fmla="*/ 109 h 10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7" h="109">
                <a:moveTo>
                  <a:pt x="122" y="74"/>
                </a:moveTo>
                <a:lnTo>
                  <a:pt x="126" y="77"/>
                </a:lnTo>
                <a:lnTo>
                  <a:pt x="23" y="0"/>
                </a:lnTo>
                <a:lnTo>
                  <a:pt x="0" y="29"/>
                </a:lnTo>
                <a:lnTo>
                  <a:pt x="104" y="106"/>
                </a:lnTo>
                <a:lnTo>
                  <a:pt x="109" y="108"/>
                </a:lnTo>
                <a:lnTo>
                  <a:pt x="104" y="106"/>
                </a:lnTo>
                <a:lnTo>
                  <a:pt x="106" y="108"/>
                </a:lnTo>
                <a:lnTo>
                  <a:pt x="109" y="108"/>
                </a:lnTo>
                <a:lnTo>
                  <a:pt x="122" y="74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72" name="Freeform 51"/>
          <p:cNvSpPr>
            <a:spLocks/>
          </p:cNvSpPr>
          <p:nvPr/>
        </p:nvSpPr>
        <p:spPr bwMode="auto">
          <a:xfrm>
            <a:off x="3776663" y="4330700"/>
            <a:ext cx="173037" cy="122238"/>
          </a:xfrm>
          <a:custGeom>
            <a:avLst/>
            <a:gdLst>
              <a:gd name="T0" fmla="*/ 119 w 123"/>
              <a:gd name="T1" fmla="*/ 42 h 77"/>
              <a:gd name="T2" fmla="*/ 122 w 123"/>
              <a:gd name="T3" fmla="*/ 42 h 77"/>
              <a:gd name="T4" fmla="*/ 13 w 123"/>
              <a:gd name="T5" fmla="*/ 0 h 77"/>
              <a:gd name="T6" fmla="*/ 0 w 123"/>
              <a:gd name="T7" fmla="*/ 33 h 77"/>
              <a:gd name="T8" fmla="*/ 110 w 123"/>
              <a:gd name="T9" fmla="*/ 76 h 77"/>
              <a:gd name="T10" fmla="*/ 112 w 123"/>
              <a:gd name="T11" fmla="*/ 76 h 77"/>
              <a:gd name="T12" fmla="*/ 110 w 123"/>
              <a:gd name="T13" fmla="*/ 76 h 77"/>
              <a:gd name="T14" fmla="*/ 111 w 123"/>
              <a:gd name="T15" fmla="*/ 76 h 77"/>
              <a:gd name="T16" fmla="*/ 112 w 123"/>
              <a:gd name="T17" fmla="*/ 76 h 77"/>
              <a:gd name="T18" fmla="*/ 119 w 123"/>
              <a:gd name="T19" fmla="*/ 42 h 7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3"/>
              <a:gd name="T31" fmla="*/ 0 h 77"/>
              <a:gd name="T32" fmla="*/ 123 w 123"/>
              <a:gd name="T33" fmla="*/ 77 h 7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3" h="77">
                <a:moveTo>
                  <a:pt x="119" y="42"/>
                </a:moveTo>
                <a:lnTo>
                  <a:pt x="122" y="42"/>
                </a:lnTo>
                <a:lnTo>
                  <a:pt x="13" y="0"/>
                </a:lnTo>
                <a:lnTo>
                  <a:pt x="0" y="33"/>
                </a:lnTo>
                <a:lnTo>
                  <a:pt x="110" y="76"/>
                </a:lnTo>
                <a:lnTo>
                  <a:pt x="112" y="76"/>
                </a:lnTo>
                <a:lnTo>
                  <a:pt x="110" y="76"/>
                </a:lnTo>
                <a:lnTo>
                  <a:pt x="111" y="76"/>
                </a:lnTo>
                <a:lnTo>
                  <a:pt x="112" y="76"/>
                </a:lnTo>
                <a:lnTo>
                  <a:pt x="119" y="4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73" name="Freeform 52"/>
          <p:cNvSpPr>
            <a:spLocks/>
          </p:cNvSpPr>
          <p:nvPr/>
        </p:nvSpPr>
        <p:spPr bwMode="auto">
          <a:xfrm>
            <a:off x="3943350" y="4402138"/>
            <a:ext cx="100013" cy="73025"/>
          </a:xfrm>
          <a:custGeom>
            <a:avLst/>
            <a:gdLst>
              <a:gd name="T0" fmla="*/ 64 w 71"/>
              <a:gd name="T1" fmla="*/ 11 h 46"/>
              <a:gd name="T2" fmla="*/ 70 w 71"/>
              <a:gd name="T3" fmla="*/ 11 h 46"/>
              <a:gd name="T4" fmla="*/ 6 w 71"/>
              <a:gd name="T5" fmla="*/ 0 h 46"/>
              <a:gd name="T6" fmla="*/ 0 w 71"/>
              <a:gd name="T7" fmla="*/ 33 h 46"/>
              <a:gd name="T8" fmla="*/ 64 w 71"/>
              <a:gd name="T9" fmla="*/ 44 h 46"/>
              <a:gd name="T10" fmla="*/ 68 w 71"/>
              <a:gd name="T11" fmla="*/ 45 h 46"/>
              <a:gd name="T12" fmla="*/ 64 w 71"/>
              <a:gd name="T13" fmla="*/ 44 h 46"/>
              <a:gd name="T14" fmla="*/ 66 w 71"/>
              <a:gd name="T15" fmla="*/ 45 h 46"/>
              <a:gd name="T16" fmla="*/ 68 w 71"/>
              <a:gd name="T17" fmla="*/ 45 h 46"/>
              <a:gd name="T18" fmla="*/ 64 w 71"/>
              <a:gd name="T19" fmla="*/ 11 h 4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1"/>
              <a:gd name="T31" fmla="*/ 0 h 46"/>
              <a:gd name="T32" fmla="*/ 71 w 71"/>
              <a:gd name="T33" fmla="*/ 46 h 4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1" h="46">
                <a:moveTo>
                  <a:pt x="64" y="11"/>
                </a:moveTo>
                <a:lnTo>
                  <a:pt x="70" y="11"/>
                </a:lnTo>
                <a:lnTo>
                  <a:pt x="6" y="0"/>
                </a:lnTo>
                <a:lnTo>
                  <a:pt x="0" y="33"/>
                </a:lnTo>
                <a:lnTo>
                  <a:pt x="64" y="44"/>
                </a:lnTo>
                <a:lnTo>
                  <a:pt x="68" y="45"/>
                </a:lnTo>
                <a:lnTo>
                  <a:pt x="64" y="44"/>
                </a:lnTo>
                <a:lnTo>
                  <a:pt x="66" y="45"/>
                </a:lnTo>
                <a:lnTo>
                  <a:pt x="68" y="45"/>
                </a:lnTo>
                <a:lnTo>
                  <a:pt x="64" y="1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74" name="Freeform 53"/>
          <p:cNvSpPr>
            <a:spLocks/>
          </p:cNvSpPr>
          <p:nvPr/>
        </p:nvSpPr>
        <p:spPr bwMode="auto">
          <a:xfrm>
            <a:off x="4041775" y="4410075"/>
            <a:ext cx="98425" cy="65088"/>
          </a:xfrm>
          <a:custGeom>
            <a:avLst/>
            <a:gdLst>
              <a:gd name="T0" fmla="*/ 57 w 70"/>
              <a:gd name="T1" fmla="*/ 2 h 41"/>
              <a:gd name="T2" fmla="*/ 61 w 70"/>
              <a:gd name="T3" fmla="*/ 0 h 41"/>
              <a:gd name="T4" fmla="*/ 0 w 70"/>
              <a:gd name="T5" fmla="*/ 6 h 41"/>
              <a:gd name="T6" fmla="*/ 4 w 70"/>
              <a:gd name="T7" fmla="*/ 40 h 41"/>
              <a:gd name="T8" fmla="*/ 65 w 70"/>
              <a:gd name="T9" fmla="*/ 34 h 41"/>
              <a:gd name="T10" fmla="*/ 69 w 70"/>
              <a:gd name="T11" fmla="*/ 33 h 41"/>
              <a:gd name="T12" fmla="*/ 65 w 70"/>
              <a:gd name="T13" fmla="*/ 34 h 41"/>
              <a:gd name="T14" fmla="*/ 67 w 70"/>
              <a:gd name="T15" fmla="*/ 34 h 41"/>
              <a:gd name="T16" fmla="*/ 69 w 70"/>
              <a:gd name="T17" fmla="*/ 33 h 41"/>
              <a:gd name="T18" fmla="*/ 57 w 70"/>
              <a:gd name="T19" fmla="*/ 2 h 4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0"/>
              <a:gd name="T31" fmla="*/ 0 h 41"/>
              <a:gd name="T32" fmla="*/ 70 w 70"/>
              <a:gd name="T33" fmla="*/ 41 h 4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0" h="41">
                <a:moveTo>
                  <a:pt x="57" y="2"/>
                </a:moveTo>
                <a:lnTo>
                  <a:pt x="61" y="0"/>
                </a:lnTo>
                <a:lnTo>
                  <a:pt x="0" y="6"/>
                </a:lnTo>
                <a:lnTo>
                  <a:pt x="4" y="40"/>
                </a:lnTo>
                <a:lnTo>
                  <a:pt x="65" y="34"/>
                </a:lnTo>
                <a:lnTo>
                  <a:pt x="69" y="33"/>
                </a:lnTo>
                <a:lnTo>
                  <a:pt x="65" y="34"/>
                </a:lnTo>
                <a:lnTo>
                  <a:pt x="67" y="34"/>
                </a:lnTo>
                <a:lnTo>
                  <a:pt x="69" y="33"/>
                </a:lnTo>
                <a:lnTo>
                  <a:pt x="57" y="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75" name="Freeform 54"/>
          <p:cNvSpPr>
            <a:spLocks/>
          </p:cNvSpPr>
          <p:nvPr/>
        </p:nvSpPr>
        <p:spPr bwMode="auto">
          <a:xfrm>
            <a:off x="4130675" y="4337050"/>
            <a:ext cx="185738" cy="125413"/>
          </a:xfrm>
          <a:custGeom>
            <a:avLst/>
            <a:gdLst>
              <a:gd name="T0" fmla="*/ 114 w 132"/>
              <a:gd name="T1" fmla="*/ 0 h 79"/>
              <a:gd name="T2" fmla="*/ 116 w 132"/>
              <a:gd name="T3" fmla="*/ 0 h 79"/>
              <a:gd name="T4" fmla="*/ 0 w 132"/>
              <a:gd name="T5" fmla="*/ 45 h 79"/>
              <a:gd name="T6" fmla="*/ 12 w 132"/>
              <a:gd name="T7" fmla="*/ 78 h 79"/>
              <a:gd name="T8" fmla="*/ 129 w 132"/>
              <a:gd name="T9" fmla="*/ 33 h 79"/>
              <a:gd name="T10" fmla="*/ 131 w 132"/>
              <a:gd name="T11" fmla="*/ 33 h 79"/>
              <a:gd name="T12" fmla="*/ 129 w 132"/>
              <a:gd name="T13" fmla="*/ 33 h 79"/>
              <a:gd name="T14" fmla="*/ 130 w 132"/>
              <a:gd name="T15" fmla="*/ 33 h 79"/>
              <a:gd name="T16" fmla="*/ 131 w 132"/>
              <a:gd name="T17" fmla="*/ 33 h 79"/>
              <a:gd name="T18" fmla="*/ 114 w 132"/>
              <a:gd name="T19" fmla="*/ 0 h 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"/>
              <a:gd name="T31" fmla="*/ 0 h 79"/>
              <a:gd name="T32" fmla="*/ 132 w 132"/>
              <a:gd name="T33" fmla="*/ 79 h 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" h="79">
                <a:moveTo>
                  <a:pt x="114" y="0"/>
                </a:moveTo>
                <a:lnTo>
                  <a:pt x="116" y="0"/>
                </a:lnTo>
                <a:lnTo>
                  <a:pt x="0" y="45"/>
                </a:lnTo>
                <a:lnTo>
                  <a:pt x="12" y="78"/>
                </a:lnTo>
                <a:lnTo>
                  <a:pt x="129" y="33"/>
                </a:lnTo>
                <a:lnTo>
                  <a:pt x="131" y="33"/>
                </a:lnTo>
                <a:lnTo>
                  <a:pt x="129" y="33"/>
                </a:lnTo>
                <a:lnTo>
                  <a:pt x="130" y="33"/>
                </a:lnTo>
                <a:lnTo>
                  <a:pt x="131" y="33"/>
                </a:lnTo>
                <a:lnTo>
                  <a:pt x="114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76" name="Freeform 55"/>
          <p:cNvSpPr>
            <a:spLocks/>
          </p:cNvSpPr>
          <p:nvPr/>
        </p:nvSpPr>
        <p:spPr bwMode="auto">
          <a:xfrm>
            <a:off x="4297363" y="4240213"/>
            <a:ext cx="179387" cy="144462"/>
          </a:xfrm>
          <a:custGeom>
            <a:avLst/>
            <a:gdLst>
              <a:gd name="T0" fmla="*/ 110 w 127"/>
              <a:gd name="T1" fmla="*/ 0 h 91"/>
              <a:gd name="T2" fmla="*/ 109 w 127"/>
              <a:gd name="T3" fmla="*/ 1 h 91"/>
              <a:gd name="T4" fmla="*/ 0 w 127"/>
              <a:gd name="T5" fmla="*/ 57 h 91"/>
              <a:gd name="T6" fmla="*/ 17 w 127"/>
              <a:gd name="T7" fmla="*/ 90 h 91"/>
              <a:gd name="T8" fmla="*/ 126 w 127"/>
              <a:gd name="T9" fmla="*/ 34 h 91"/>
              <a:gd name="T10" fmla="*/ 124 w 127"/>
              <a:gd name="T11" fmla="*/ 34 h 91"/>
              <a:gd name="T12" fmla="*/ 110 w 127"/>
              <a:gd name="T13" fmla="*/ 0 h 91"/>
              <a:gd name="T14" fmla="*/ 109 w 127"/>
              <a:gd name="T15" fmla="*/ 1 h 91"/>
              <a:gd name="T16" fmla="*/ 110 w 127"/>
              <a:gd name="T17" fmla="*/ 0 h 9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7"/>
              <a:gd name="T28" fmla="*/ 0 h 91"/>
              <a:gd name="T29" fmla="*/ 127 w 127"/>
              <a:gd name="T30" fmla="*/ 91 h 9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7" h="91">
                <a:moveTo>
                  <a:pt x="110" y="0"/>
                </a:moveTo>
                <a:lnTo>
                  <a:pt x="109" y="1"/>
                </a:lnTo>
                <a:lnTo>
                  <a:pt x="0" y="57"/>
                </a:lnTo>
                <a:lnTo>
                  <a:pt x="17" y="90"/>
                </a:lnTo>
                <a:lnTo>
                  <a:pt x="126" y="34"/>
                </a:lnTo>
                <a:lnTo>
                  <a:pt x="124" y="34"/>
                </a:lnTo>
                <a:lnTo>
                  <a:pt x="110" y="0"/>
                </a:lnTo>
                <a:lnTo>
                  <a:pt x="109" y="1"/>
                </a:lnTo>
                <a:lnTo>
                  <a:pt x="110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77" name="Freeform 56"/>
          <p:cNvSpPr>
            <a:spLocks/>
          </p:cNvSpPr>
          <p:nvPr/>
        </p:nvSpPr>
        <p:spPr bwMode="auto">
          <a:xfrm>
            <a:off x="4460875" y="4167188"/>
            <a:ext cx="161925" cy="122237"/>
          </a:xfrm>
          <a:custGeom>
            <a:avLst/>
            <a:gdLst>
              <a:gd name="T0" fmla="*/ 103 w 116"/>
              <a:gd name="T1" fmla="*/ 0 h 77"/>
              <a:gd name="T2" fmla="*/ 101 w 116"/>
              <a:gd name="T3" fmla="*/ 1 h 77"/>
              <a:gd name="T4" fmla="*/ 0 w 116"/>
              <a:gd name="T5" fmla="*/ 43 h 77"/>
              <a:gd name="T6" fmla="*/ 14 w 116"/>
              <a:gd name="T7" fmla="*/ 76 h 77"/>
              <a:gd name="T8" fmla="*/ 115 w 116"/>
              <a:gd name="T9" fmla="*/ 34 h 77"/>
              <a:gd name="T10" fmla="*/ 113 w 116"/>
              <a:gd name="T11" fmla="*/ 35 h 77"/>
              <a:gd name="T12" fmla="*/ 103 w 116"/>
              <a:gd name="T13" fmla="*/ 0 h 77"/>
              <a:gd name="T14" fmla="*/ 102 w 116"/>
              <a:gd name="T15" fmla="*/ 1 h 77"/>
              <a:gd name="T16" fmla="*/ 101 w 116"/>
              <a:gd name="T17" fmla="*/ 1 h 77"/>
              <a:gd name="T18" fmla="*/ 103 w 116"/>
              <a:gd name="T19" fmla="*/ 0 h 7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6"/>
              <a:gd name="T31" fmla="*/ 0 h 77"/>
              <a:gd name="T32" fmla="*/ 116 w 116"/>
              <a:gd name="T33" fmla="*/ 77 h 7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6" h="77">
                <a:moveTo>
                  <a:pt x="103" y="0"/>
                </a:moveTo>
                <a:lnTo>
                  <a:pt x="101" y="1"/>
                </a:lnTo>
                <a:lnTo>
                  <a:pt x="0" y="43"/>
                </a:lnTo>
                <a:lnTo>
                  <a:pt x="14" y="76"/>
                </a:lnTo>
                <a:lnTo>
                  <a:pt x="115" y="34"/>
                </a:lnTo>
                <a:lnTo>
                  <a:pt x="113" y="35"/>
                </a:lnTo>
                <a:lnTo>
                  <a:pt x="103" y="0"/>
                </a:lnTo>
                <a:lnTo>
                  <a:pt x="102" y="1"/>
                </a:lnTo>
                <a:lnTo>
                  <a:pt x="101" y="1"/>
                </a:lnTo>
                <a:lnTo>
                  <a:pt x="103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78" name="Freeform 57"/>
          <p:cNvSpPr>
            <a:spLocks/>
          </p:cNvSpPr>
          <p:nvPr/>
        </p:nvSpPr>
        <p:spPr bwMode="auto">
          <a:xfrm>
            <a:off x="4613275" y="4119563"/>
            <a:ext cx="147638" cy="100012"/>
          </a:xfrm>
          <a:custGeom>
            <a:avLst/>
            <a:gdLst>
              <a:gd name="T0" fmla="*/ 98 w 106"/>
              <a:gd name="T1" fmla="*/ 0 h 63"/>
              <a:gd name="T2" fmla="*/ 94 w 106"/>
              <a:gd name="T3" fmla="*/ 1 h 63"/>
              <a:gd name="T4" fmla="*/ 0 w 106"/>
              <a:gd name="T5" fmla="*/ 27 h 63"/>
              <a:gd name="T6" fmla="*/ 10 w 106"/>
              <a:gd name="T7" fmla="*/ 62 h 63"/>
              <a:gd name="T8" fmla="*/ 105 w 106"/>
              <a:gd name="T9" fmla="*/ 35 h 63"/>
              <a:gd name="T10" fmla="*/ 100 w 106"/>
              <a:gd name="T11" fmla="*/ 36 h 63"/>
              <a:gd name="T12" fmla="*/ 98 w 106"/>
              <a:gd name="T13" fmla="*/ 0 h 63"/>
              <a:gd name="T14" fmla="*/ 96 w 106"/>
              <a:gd name="T15" fmla="*/ 0 h 63"/>
              <a:gd name="T16" fmla="*/ 94 w 106"/>
              <a:gd name="T17" fmla="*/ 1 h 63"/>
              <a:gd name="T18" fmla="*/ 98 w 106"/>
              <a:gd name="T19" fmla="*/ 0 h 6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6"/>
              <a:gd name="T31" fmla="*/ 0 h 63"/>
              <a:gd name="T32" fmla="*/ 106 w 106"/>
              <a:gd name="T33" fmla="*/ 63 h 6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6" h="63">
                <a:moveTo>
                  <a:pt x="98" y="0"/>
                </a:moveTo>
                <a:lnTo>
                  <a:pt x="94" y="1"/>
                </a:lnTo>
                <a:lnTo>
                  <a:pt x="0" y="27"/>
                </a:lnTo>
                <a:lnTo>
                  <a:pt x="10" y="62"/>
                </a:lnTo>
                <a:lnTo>
                  <a:pt x="105" y="35"/>
                </a:lnTo>
                <a:lnTo>
                  <a:pt x="100" y="36"/>
                </a:lnTo>
                <a:lnTo>
                  <a:pt x="98" y="0"/>
                </a:lnTo>
                <a:lnTo>
                  <a:pt x="96" y="0"/>
                </a:lnTo>
                <a:lnTo>
                  <a:pt x="94" y="1"/>
                </a:lnTo>
                <a:lnTo>
                  <a:pt x="98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79" name="Freeform 58"/>
          <p:cNvSpPr>
            <a:spLocks/>
          </p:cNvSpPr>
          <p:nvPr/>
        </p:nvSpPr>
        <p:spPr bwMode="auto">
          <a:xfrm>
            <a:off x="4757738" y="4114800"/>
            <a:ext cx="76200" cy="58738"/>
          </a:xfrm>
          <a:custGeom>
            <a:avLst/>
            <a:gdLst>
              <a:gd name="T0" fmla="*/ 53 w 54"/>
              <a:gd name="T1" fmla="*/ 1 h 37"/>
              <a:gd name="T2" fmla="*/ 49 w 54"/>
              <a:gd name="T3" fmla="*/ 0 h 37"/>
              <a:gd name="T4" fmla="*/ 0 w 54"/>
              <a:gd name="T5" fmla="*/ 3 h 37"/>
              <a:gd name="T6" fmla="*/ 2 w 54"/>
              <a:gd name="T7" fmla="*/ 36 h 37"/>
              <a:gd name="T8" fmla="*/ 50 w 54"/>
              <a:gd name="T9" fmla="*/ 33 h 37"/>
              <a:gd name="T10" fmla="*/ 46 w 54"/>
              <a:gd name="T11" fmla="*/ 33 h 37"/>
              <a:gd name="T12" fmla="*/ 53 w 54"/>
              <a:gd name="T13" fmla="*/ 1 h 37"/>
              <a:gd name="T14" fmla="*/ 51 w 54"/>
              <a:gd name="T15" fmla="*/ 0 h 37"/>
              <a:gd name="T16" fmla="*/ 49 w 54"/>
              <a:gd name="T17" fmla="*/ 0 h 37"/>
              <a:gd name="T18" fmla="*/ 53 w 54"/>
              <a:gd name="T19" fmla="*/ 1 h 3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4"/>
              <a:gd name="T31" fmla="*/ 0 h 37"/>
              <a:gd name="T32" fmla="*/ 54 w 54"/>
              <a:gd name="T33" fmla="*/ 37 h 3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4" h="37">
                <a:moveTo>
                  <a:pt x="53" y="1"/>
                </a:moveTo>
                <a:lnTo>
                  <a:pt x="49" y="0"/>
                </a:lnTo>
                <a:lnTo>
                  <a:pt x="0" y="3"/>
                </a:lnTo>
                <a:lnTo>
                  <a:pt x="2" y="36"/>
                </a:lnTo>
                <a:lnTo>
                  <a:pt x="50" y="33"/>
                </a:lnTo>
                <a:lnTo>
                  <a:pt x="46" y="33"/>
                </a:lnTo>
                <a:lnTo>
                  <a:pt x="53" y="1"/>
                </a:lnTo>
                <a:lnTo>
                  <a:pt x="51" y="0"/>
                </a:lnTo>
                <a:lnTo>
                  <a:pt x="49" y="0"/>
                </a:lnTo>
                <a:lnTo>
                  <a:pt x="53" y="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80" name="Freeform 59"/>
          <p:cNvSpPr>
            <a:spLocks/>
          </p:cNvSpPr>
          <p:nvPr/>
        </p:nvSpPr>
        <p:spPr bwMode="auto">
          <a:xfrm>
            <a:off x="4830763" y="4116388"/>
            <a:ext cx="87312" cy="69850"/>
          </a:xfrm>
          <a:custGeom>
            <a:avLst/>
            <a:gdLst>
              <a:gd name="T0" fmla="*/ 60 w 61"/>
              <a:gd name="T1" fmla="*/ 11 h 44"/>
              <a:gd name="T2" fmla="*/ 56 w 61"/>
              <a:gd name="T3" fmla="*/ 11 h 44"/>
              <a:gd name="T4" fmla="*/ 7 w 61"/>
              <a:gd name="T5" fmla="*/ 0 h 44"/>
              <a:gd name="T6" fmla="*/ 0 w 61"/>
              <a:gd name="T7" fmla="*/ 32 h 44"/>
              <a:gd name="T8" fmla="*/ 49 w 61"/>
              <a:gd name="T9" fmla="*/ 43 h 44"/>
              <a:gd name="T10" fmla="*/ 45 w 61"/>
              <a:gd name="T11" fmla="*/ 42 h 44"/>
              <a:gd name="T12" fmla="*/ 60 w 61"/>
              <a:gd name="T13" fmla="*/ 11 h 44"/>
              <a:gd name="T14" fmla="*/ 58 w 61"/>
              <a:gd name="T15" fmla="*/ 11 h 44"/>
              <a:gd name="T16" fmla="*/ 56 w 61"/>
              <a:gd name="T17" fmla="*/ 11 h 44"/>
              <a:gd name="T18" fmla="*/ 60 w 61"/>
              <a:gd name="T19" fmla="*/ 11 h 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1"/>
              <a:gd name="T31" fmla="*/ 0 h 44"/>
              <a:gd name="T32" fmla="*/ 61 w 61"/>
              <a:gd name="T33" fmla="*/ 44 h 4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1" h="44">
                <a:moveTo>
                  <a:pt x="60" y="11"/>
                </a:moveTo>
                <a:lnTo>
                  <a:pt x="56" y="11"/>
                </a:lnTo>
                <a:lnTo>
                  <a:pt x="7" y="0"/>
                </a:lnTo>
                <a:lnTo>
                  <a:pt x="0" y="32"/>
                </a:lnTo>
                <a:lnTo>
                  <a:pt x="49" y="43"/>
                </a:lnTo>
                <a:lnTo>
                  <a:pt x="45" y="42"/>
                </a:lnTo>
                <a:lnTo>
                  <a:pt x="60" y="11"/>
                </a:lnTo>
                <a:lnTo>
                  <a:pt x="58" y="11"/>
                </a:lnTo>
                <a:lnTo>
                  <a:pt x="56" y="11"/>
                </a:lnTo>
                <a:lnTo>
                  <a:pt x="60" y="1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81" name="Freeform 60"/>
          <p:cNvSpPr>
            <a:spLocks/>
          </p:cNvSpPr>
          <p:nvPr/>
        </p:nvSpPr>
        <p:spPr bwMode="auto">
          <a:xfrm>
            <a:off x="4900613" y="4137025"/>
            <a:ext cx="144462" cy="114300"/>
          </a:xfrm>
          <a:custGeom>
            <a:avLst/>
            <a:gdLst>
              <a:gd name="T0" fmla="*/ 102 w 103"/>
              <a:gd name="T1" fmla="*/ 39 h 72"/>
              <a:gd name="T2" fmla="*/ 16 w 103"/>
              <a:gd name="T3" fmla="*/ 0 h 72"/>
              <a:gd name="T4" fmla="*/ 0 w 103"/>
              <a:gd name="T5" fmla="*/ 32 h 72"/>
              <a:gd name="T6" fmla="*/ 86 w 103"/>
              <a:gd name="T7" fmla="*/ 71 h 72"/>
              <a:gd name="T8" fmla="*/ 102 w 103"/>
              <a:gd name="T9" fmla="*/ 39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3"/>
              <a:gd name="T16" fmla="*/ 0 h 72"/>
              <a:gd name="T17" fmla="*/ 103 w 103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3" h="72">
                <a:moveTo>
                  <a:pt x="102" y="39"/>
                </a:moveTo>
                <a:lnTo>
                  <a:pt x="16" y="0"/>
                </a:lnTo>
                <a:lnTo>
                  <a:pt x="0" y="32"/>
                </a:lnTo>
                <a:lnTo>
                  <a:pt x="86" y="71"/>
                </a:lnTo>
                <a:lnTo>
                  <a:pt x="102" y="39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82" name="Freeform 61"/>
          <p:cNvSpPr>
            <a:spLocks/>
          </p:cNvSpPr>
          <p:nvPr/>
        </p:nvSpPr>
        <p:spPr bwMode="auto">
          <a:xfrm>
            <a:off x="5027613" y="4203700"/>
            <a:ext cx="139700" cy="115888"/>
          </a:xfrm>
          <a:custGeom>
            <a:avLst/>
            <a:gdLst>
              <a:gd name="T0" fmla="*/ 98 w 99"/>
              <a:gd name="T1" fmla="*/ 38 h 73"/>
              <a:gd name="T2" fmla="*/ 98 w 99"/>
              <a:gd name="T3" fmla="*/ 39 h 73"/>
              <a:gd name="T4" fmla="*/ 16 w 99"/>
              <a:gd name="T5" fmla="*/ 0 h 73"/>
              <a:gd name="T6" fmla="*/ 0 w 99"/>
              <a:gd name="T7" fmla="*/ 32 h 73"/>
              <a:gd name="T8" fmla="*/ 83 w 99"/>
              <a:gd name="T9" fmla="*/ 71 h 73"/>
              <a:gd name="T10" fmla="*/ 83 w 99"/>
              <a:gd name="T11" fmla="*/ 72 h 73"/>
              <a:gd name="T12" fmla="*/ 83 w 99"/>
              <a:gd name="T13" fmla="*/ 71 h 73"/>
              <a:gd name="T14" fmla="*/ 83 w 99"/>
              <a:gd name="T15" fmla="*/ 72 h 73"/>
              <a:gd name="T16" fmla="*/ 98 w 99"/>
              <a:gd name="T17" fmla="*/ 38 h 7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73"/>
              <a:gd name="T29" fmla="*/ 99 w 99"/>
              <a:gd name="T30" fmla="*/ 73 h 7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73">
                <a:moveTo>
                  <a:pt x="98" y="38"/>
                </a:moveTo>
                <a:lnTo>
                  <a:pt x="98" y="39"/>
                </a:lnTo>
                <a:lnTo>
                  <a:pt x="16" y="0"/>
                </a:lnTo>
                <a:lnTo>
                  <a:pt x="0" y="32"/>
                </a:lnTo>
                <a:lnTo>
                  <a:pt x="83" y="71"/>
                </a:lnTo>
                <a:lnTo>
                  <a:pt x="83" y="72"/>
                </a:lnTo>
                <a:lnTo>
                  <a:pt x="83" y="71"/>
                </a:lnTo>
                <a:lnTo>
                  <a:pt x="83" y="72"/>
                </a:lnTo>
                <a:lnTo>
                  <a:pt x="98" y="38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83" name="Freeform 62"/>
          <p:cNvSpPr>
            <a:spLocks/>
          </p:cNvSpPr>
          <p:nvPr/>
        </p:nvSpPr>
        <p:spPr bwMode="auto">
          <a:xfrm>
            <a:off x="5151438" y="4268788"/>
            <a:ext cx="155575" cy="119062"/>
          </a:xfrm>
          <a:custGeom>
            <a:avLst/>
            <a:gdLst>
              <a:gd name="T0" fmla="*/ 104 w 110"/>
              <a:gd name="T1" fmla="*/ 38 h 75"/>
              <a:gd name="T2" fmla="*/ 109 w 110"/>
              <a:gd name="T3" fmla="*/ 40 h 75"/>
              <a:gd name="T4" fmla="*/ 15 w 110"/>
              <a:gd name="T5" fmla="*/ 0 h 75"/>
              <a:gd name="T6" fmla="*/ 0 w 110"/>
              <a:gd name="T7" fmla="*/ 34 h 75"/>
              <a:gd name="T8" fmla="*/ 95 w 110"/>
              <a:gd name="T9" fmla="*/ 73 h 75"/>
              <a:gd name="T10" fmla="*/ 100 w 110"/>
              <a:gd name="T11" fmla="*/ 74 h 75"/>
              <a:gd name="T12" fmla="*/ 95 w 110"/>
              <a:gd name="T13" fmla="*/ 73 h 75"/>
              <a:gd name="T14" fmla="*/ 98 w 110"/>
              <a:gd name="T15" fmla="*/ 74 h 75"/>
              <a:gd name="T16" fmla="*/ 100 w 110"/>
              <a:gd name="T17" fmla="*/ 74 h 75"/>
              <a:gd name="T18" fmla="*/ 104 w 110"/>
              <a:gd name="T19" fmla="*/ 38 h 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0"/>
              <a:gd name="T31" fmla="*/ 0 h 75"/>
              <a:gd name="T32" fmla="*/ 110 w 110"/>
              <a:gd name="T33" fmla="*/ 75 h 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0" h="75">
                <a:moveTo>
                  <a:pt x="104" y="38"/>
                </a:moveTo>
                <a:lnTo>
                  <a:pt x="109" y="40"/>
                </a:lnTo>
                <a:lnTo>
                  <a:pt x="15" y="0"/>
                </a:lnTo>
                <a:lnTo>
                  <a:pt x="0" y="34"/>
                </a:lnTo>
                <a:lnTo>
                  <a:pt x="95" y="73"/>
                </a:lnTo>
                <a:lnTo>
                  <a:pt x="100" y="74"/>
                </a:lnTo>
                <a:lnTo>
                  <a:pt x="95" y="73"/>
                </a:lnTo>
                <a:lnTo>
                  <a:pt x="98" y="74"/>
                </a:lnTo>
                <a:lnTo>
                  <a:pt x="100" y="74"/>
                </a:lnTo>
                <a:lnTo>
                  <a:pt x="104" y="38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84" name="Freeform 63"/>
          <p:cNvSpPr>
            <a:spLocks/>
          </p:cNvSpPr>
          <p:nvPr/>
        </p:nvSpPr>
        <p:spPr bwMode="auto">
          <a:xfrm>
            <a:off x="5300663" y="4333875"/>
            <a:ext cx="173037" cy="77788"/>
          </a:xfrm>
          <a:custGeom>
            <a:avLst/>
            <a:gdLst>
              <a:gd name="T0" fmla="*/ 112 w 123"/>
              <a:gd name="T1" fmla="*/ 14 h 49"/>
              <a:gd name="T2" fmla="*/ 119 w 123"/>
              <a:gd name="T3" fmla="*/ 13 h 49"/>
              <a:gd name="T4" fmla="*/ 5 w 123"/>
              <a:gd name="T5" fmla="*/ 0 h 49"/>
              <a:gd name="T6" fmla="*/ 0 w 123"/>
              <a:gd name="T7" fmla="*/ 35 h 49"/>
              <a:gd name="T8" fmla="*/ 115 w 123"/>
              <a:gd name="T9" fmla="*/ 48 h 49"/>
              <a:gd name="T10" fmla="*/ 122 w 123"/>
              <a:gd name="T11" fmla="*/ 47 h 49"/>
              <a:gd name="T12" fmla="*/ 115 w 123"/>
              <a:gd name="T13" fmla="*/ 48 h 49"/>
              <a:gd name="T14" fmla="*/ 118 w 123"/>
              <a:gd name="T15" fmla="*/ 48 h 49"/>
              <a:gd name="T16" fmla="*/ 122 w 123"/>
              <a:gd name="T17" fmla="*/ 47 h 49"/>
              <a:gd name="T18" fmla="*/ 112 w 123"/>
              <a:gd name="T19" fmla="*/ 14 h 4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3"/>
              <a:gd name="T31" fmla="*/ 0 h 49"/>
              <a:gd name="T32" fmla="*/ 123 w 123"/>
              <a:gd name="T33" fmla="*/ 49 h 4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3" h="49">
                <a:moveTo>
                  <a:pt x="112" y="14"/>
                </a:moveTo>
                <a:lnTo>
                  <a:pt x="119" y="13"/>
                </a:lnTo>
                <a:lnTo>
                  <a:pt x="5" y="0"/>
                </a:lnTo>
                <a:lnTo>
                  <a:pt x="0" y="35"/>
                </a:lnTo>
                <a:lnTo>
                  <a:pt x="115" y="48"/>
                </a:lnTo>
                <a:lnTo>
                  <a:pt x="122" y="47"/>
                </a:lnTo>
                <a:lnTo>
                  <a:pt x="115" y="48"/>
                </a:lnTo>
                <a:lnTo>
                  <a:pt x="118" y="48"/>
                </a:lnTo>
                <a:lnTo>
                  <a:pt x="122" y="47"/>
                </a:lnTo>
                <a:lnTo>
                  <a:pt x="112" y="14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85" name="Freeform 64"/>
          <p:cNvSpPr>
            <a:spLocks/>
          </p:cNvSpPr>
          <p:nvPr/>
        </p:nvSpPr>
        <p:spPr bwMode="auto">
          <a:xfrm>
            <a:off x="5467350" y="4316413"/>
            <a:ext cx="152400" cy="93662"/>
          </a:xfrm>
          <a:custGeom>
            <a:avLst/>
            <a:gdLst>
              <a:gd name="T0" fmla="*/ 90 w 109"/>
              <a:gd name="T1" fmla="*/ 2 h 59"/>
              <a:gd name="T2" fmla="*/ 94 w 109"/>
              <a:gd name="T3" fmla="*/ 0 h 59"/>
              <a:gd name="T4" fmla="*/ 0 w 109"/>
              <a:gd name="T5" fmla="*/ 24 h 59"/>
              <a:gd name="T6" fmla="*/ 9 w 109"/>
              <a:gd name="T7" fmla="*/ 58 h 59"/>
              <a:gd name="T8" fmla="*/ 103 w 109"/>
              <a:gd name="T9" fmla="*/ 34 h 59"/>
              <a:gd name="T10" fmla="*/ 108 w 109"/>
              <a:gd name="T11" fmla="*/ 32 h 59"/>
              <a:gd name="T12" fmla="*/ 103 w 109"/>
              <a:gd name="T13" fmla="*/ 34 h 59"/>
              <a:gd name="T14" fmla="*/ 106 w 109"/>
              <a:gd name="T15" fmla="*/ 33 h 59"/>
              <a:gd name="T16" fmla="*/ 108 w 109"/>
              <a:gd name="T17" fmla="*/ 32 h 59"/>
              <a:gd name="T18" fmla="*/ 90 w 109"/>
              <a:gd name="T19" fmla="*/ 2 h 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9"/>
              <a:gd name="T31" fmla="*/ 0 h 59"/>
              <a:gd name="T32" fmla="*/ 109 w 109"/>
              <a:gd name="T33" fmla="*/ 59 h 5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9" h="59">
                <a:moveTo>
                  <a:pt x="90" y="2"/>
                </a:moveTo>
                <a:lnTo>
                  <a:pt x="94" y="0"/>
                </a:lnTo>
                <a:lnTo>
                  <a:pt x="0" y="24"/>
                </a:lnTo>
                <a:lnTo>
                  <a:pt x="9" y="58"/>
                </a:lnTo>
                <a:lnTo>
                  <a:pt x="103" y="34"/>
                </a:lnTo>
                <a:lnTo>
                  <a:pt x="108" y="32"/>
                </a:lnTo>
                <a:lnTo>
                  <a:pt x="103" y="34"/>
                </a:lnTo>
                <a:lnTo>
                  <a:pt x="106" y="33"/>
                </a:lnTo>
                <a:lnTo>
                  <a:pt x="108" y="32"/>
                </a:lnTo>
                <a:lnTo>
                  <a:pt x="90" y="2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86" name="Freeform 65"/>
          <p:cNvSpPr>
            <a:spLocks/>
          </p:cNvSpPr>
          <p:nvPr/>
        </p:nvSpPr>
        <p:spPr bwMode="auto">
          <a:xfrm>
            <a:off x="5600700" y="4238625"/>
            <a:ext cx="138113" cy="125413"/>
          </a:xfrm>
          <a:custGeom>
            <a:avLst/>
            <a:gdLst>
              <a:gd name="T0" fmla="*/ 79 w 98"/>
              <a:gd name="T1" fmla="*/ 0 h 79"/>
              <a:gd name="T2" fmla="*/ 0 w 98"/>
              <a:gd name="T3" fmla="*/ 47 h 79"/>
              <a:gd name="T4" fmla="*/ 18 w 98"/>
              <a:gd name="T5" fmla="*/ 78 h 79"/>
              <a:gd name="T6" fmla="*/ 97 w 98"/>
              <a:gd name="T7" fmla="*/ 31 h 79"/>
              <a:gd name="T8" fmla="*/ 79 w 98"/>
              <a:gd name="T9" fmla="*/ 0 h 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8"/>
              <a:gd name="T16" fmla="*/ 0 h 79"/>
              <a:gd name="T17" fmla="*/ 98 w 98"/>
              <a:gd name="T18" fmla="*/ 79 h 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8" h="79">
                <a:moveTo>
                  <a:pt x="79" y="0"/>
                </a:moveTo>
                <a:lnTo>
                  <a:pt x="0" y="47"/>
                </a:lnTo>
                <a:lnTo>
                  <a:pt x="18" y="78"/>
                </a:lnTo>
                <a:lnTo>
                  <a:pt x="97" y="31"/>
                </a:lnTo>
                <a:lnTo>
                  <a:pt x="79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87" name="Freeform 66"/>
          <p:cNvSpPr>
            <a:spLocks/>
          </p:cNvSpPr>
          <p:nvPr/>
        </p:nvSpPr>
        <p:spPr bwMode="auto">
          <a:xfrm>
            <a:off x="5719763" y="4160838"/>
            <a:ext cx="134937" cy="122237"/>
          </a:xfrm>
          <a:custGeom>
            <a:avLst/>
            <a:gdLst>
              <a:gd name="T0" fmla="*/ 80 w 96"/>
              <a:gd name="T1" fmla="*/ 0 h 77"/>
              <a:gd name="T2" fmla="*/ 76 w 96"/>
              <a:gd name="T3" fmla="*/ 1 h 77"/>
              <a:gd name="T4" fmla="*/ 0 w 96"/>
              <a:gd name="T5" fmla="*/ 45 h 77"/>
              <a:gd name="T6" fmla="*/ 18 w 96"/>
              <a:gd name="T7" fmla="*/ 76 h 77"/>
              <a:gd name="T8" fmla="*/ 95 w 96"/>
              <a:gd name="T9" fmla="*/ 32 h 77"/>
              <a:gd name="T10" fmla="*/ 91 w 96"/>
              <a:gd name="T11" fmla="*/ 33 h 77"/>
              <a:gd name="T12" fmla="*/ 80 w 96"/>
              <a:gd name="T13" fmla="*/ 0 h 77"/>
              <a:gd name="T14" fmla="*/ 78 w 96"/>
              <a:gd name="T15" fmla="*/ 0 h 77"/>
              <a:gd name="T16" fmla="*/ 76 w 96"/>
              <a:gd name="T17" fmla="*/ 1 h 77"/>
              <a:gd name="T18" fmla="*/ 80 w 96"/>
              <a:gd name="T19" fmla="*/ 0 h 7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6"/>
              <a:gd name="T31" fmla="*/ 0 h 77"/>
              <a:gd name="T32" fmla="*/ 96 w 96"/>
              <a:gd name="T33" fmla="*/ 77 h 7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6" h="77">
                <a:moveTo>
                  <a:pt x="80" y="0"/>
                </a:moveTo>
                <a:lnTo>
                  <a:pt x="76" y="1"/>
                </a:lnTo>
                <a:lnTo>
                  <a:pt x="0" y="45"/>
                </a:lnTo>
                <a:lnTo>
                  <a:pt x="18" y="76"/>
                </a:lnTo>
                <a:lnTo>
                  <a:pt x="95" y="32"/>
                </a:lnTo>
                <a:lnTo>
                  <a:pt x="91" y="33"/>
                </a:lnTo>
                <a:lnTo>
                  <a:pt x="80" y="0"/>
                </a:lnTo>
                <a:lnTo>
                  <a:pt x="78" y="0"/>
                </a:lnTo>
                <a:lnTo>
                  <a:pt x="76" y="1"/>
                </a:lnTo>
                <a:lnTo>
                  <a:pt x="80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88" name="Freeform 67"/>
          <p:cNvSpPr>
            <a:spLocks/>
          </p:cNvSpPr>
          <p:nvPr/>
        </p:nvSpPr>
        <p:spPr bwMode="auto">
          <a:xfrm>
            <a:off x="5840413" y="4119563"/>
            <a:ext cx="107950" cy="90487"/>
          </a:xfrm>
          <a:custGeom>
            <a:avLst/>
            <a:gdLst>
              <a:gd name="T0" fmla="*/ 68 w 77"/>
              <a:gd name="T1" fmla="*/ 0 h 57"/>
              <a:gd name="T2" fmla="*/ 64 w 77"/>
              <a:gd name="T3" fmla="*/ 1 h 57"/>
              <a:gd name="T4" fmla="*/ 0 w 77"/>
              <a:gd name="T5" fmla="*/ 23 h 57"/>
              <a:gd name="T6" fmla="*/ 11 w 77"/>
              <a:gd name="T7" fmla="*/ 56 h 57"/>
              <a:gd name="T8" fmla="*/ 76 w 77"/>
              <a:gd name="T9" fmla="*/ 33 h 57"/>
              <a:gd name="T10" fmla="*/ 72 w 77"/>
              <a:gd name="T11" fmla="*/ 35 h 57"/>
              <a:gd name="T12" fmla="*/ 68 w 77"/>
              <a:gd name="T13" fmla="*/ 0 h 57"/>
              <a:gd name="T14" fmla="*/ 66 w 77"/>
              <a:gd name="T15" fmla="*/ 1 h 57"/>
              <a:gd name="T16" fmla="*/ 64 w 77"/>
              <a:gd name="T17" fmla="*/ 1 h 57"/>
              <a:gd name="T18" fmla="*/ 68 w 77"/>
              <a:gd name="T19" fmla="*/ 0 h 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7"/>
              <a:gd name="T31" fmla="*/ 0 h 57"/>
              <a:gd name="T32" fmla="*/ 77 w 77"/>
              <a:gd name="T33" fmla="*/ 57 h 5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7" h="57">
                <a:moveTo>
                  <a:pt x="68" y="0"/>
                </a:moveTo>
                <a:lnTo>
                  <a:pt x="64" y="1"/>
                </a:lnTo>
                <a:lnTo>
                  <a:pt x="0" y="23"/>
                </a:lnTo>
                <a:lnTo>
                  <a:pt x="11" y="56"/>
                </a:lnTo>
                <a:lnTo>
                  <a:pt x="76" y="33"/>
                </a:lnTo>
                <a:lnTo>
                  <a:pt x="72" y="35"/>
                </a:lnTo>
                <a:lnTo>
                  <a:pt x="68" y="0"/>
                </a:lnTo>
                <a:lnTo>
                  <a:pt x="66" y="1"/>
                </a:lnTo>
                <a:lnTo>
                  <a:pt x="64" y="1"/>
                </a:lnTo>
                <a:lnTo>
                  <a:pt x="68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89" name="Freeform 68"/>
          <p:cNvSpPr>
            <a:spLocks/>
          </p:cNvSpPr>
          <p:nvPr/>
        </p:nvSpPr>
        <p:spPr bwMode="auto">
          <a:xfrm>
            <a:off x="5942013" y="4105275"/>
            <a:ext cx="133350" cy="68263"/>
          </a:xfrm>
          <a:custGeom>
            <a:avLst/>
            <a:gdLst>
              <a:gd name="T0" fmla="*/ 93 w 94"/>
              <a:gd name="T1" fmla="*/ 0 h 43"/>
              <a:gd name="T2" fmla="*/ 88 w 94"/>
              <a:gd name="T3" fmla="*/ 0 h 43"/>
              <a:gd name="T4" fmla="*/ 0 w 94"/>
              <a:gd name="T5" fmla="*/ 8 h 43"/>
              <a:gd name="T6" fmla="*/ 5 w 94"/>
              <a:gd name="T7" fmla="*/ 42 h 43"/>
              <a:gd name="T8" fmla="*/ 92 w 94"/>
              <a:gd name="T9" fmla="*/ 34 h 43"/>
              <a:gd name="T10" fmla="*/ 87 w 94"/>
              <a:gd name="T11" fmla="*/ 34 h 43"/>
              <a:gd name="T12" fmla="*/ 93 w 94"/>
              <a:gd name="T13" fmla="*/ 0 h 43"/>
              <a:gd name="T14" fmla="*/ 90 w 94"/>
              <a:gd name="T15" fmla="*/ 0 h 43"/>
              <a:gd name="T16" fmla="*/ 88 w 94"/>
              <a:gd name="T17" fmla="*/ 0 h 43"/>
              <a:gd name="T18" fmla="*/ 93 w 94"/>
              <a:gd name="T19" fmla="*/ 0 h 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43"/>
              <a:gd name="T32" fmla="*/ 94 w 94"/>
              <a:gd name="T33" fmla="*/ 43 h 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43">
                <a:moveTo>
                  <a:pt x="93" y="0"/>
                </a:moveTo>
                <a:lnTo>
                  <a:pt x="88" y="0"/>
                </a:lnTo>
                <a:lnTo>
                  <a:pt x="0" y="8"/>
                </a:lnTo>
                <a:lnTo>
                  <a:pt x="5" y="42"/>
                </a:lnTo>
                <a:lnTo>
                  <a:pt x="92" y="34"/>
                </a:lnTo>
                <a:lnTo>
                  <a:pt x="87" y="34"/>
                </a:lnTo>
                <a:lnTo>
                  <a:pt x="93" y="0"/>
                </a:lnTo>
                <a:lnTo>
                  <a:pt x="90" y="0"/>
                </a:lnTo>
                <a:lnTo>
                  <a:pt x="88" y="0"/>
                </a:lnTo>
                <a:lnTo>
                  <a:pt x="93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90" name="Freeform 69"/>
          <p:cNvSpPr>
            <a:spLocks/>
          </p:cNvSpPr>
          <p:nvPr/>
        </p:nvSpPr>
        <p:spPr bwMode="auto">
          <a:xfrm>
            <a:off x="6073775" y="4105275"/>
            <a:ext cx="96838" cy="68263"/>
          </a:xfrm>
          <a:custGeom>
            <a:avLst/>
            <a:gdLst>
              <a:gd name="T0" fmla="*/ 67 w 68"/>
              <a:gd name="T1" fmla="*/ 9 h 43"/>
              <a:gd name="T2" fmla="*/ 63 w 68"/>
              <a:gd name="T3" fmla="*/ 8 h 43"/>
              <a:gd name="T4" fmla="*/ 6 w 68"/>
              <a:gd name="T5" fmla="*/ 0 h 43"/>
              <a:gd name="T6" fmla="*/ 0 w 68"/>
              <a:gd name="T7" fmla="*/ 34 h 43"/>
              <a:gd name="T8" fmla="*/ 58 w 68"/>
              <a:gd name="T9" fmla="*/ 42 h 43"/>
              <a:gd name="T10" fmla="*/ 54 w 68"/>
              <a:gd name="T11" fmla="*/ 40 h 43"/>
              <a:gd name="T12" fmla="*/ 67 w 68"/>
              <a:gd name="T13" fmla="*/ 9 h 43"/>
              <a:gd name="T14" fmla="*/ 65 w 68"/>
              <a:gd name="T15" fmla="*/ 9 h 43"/>
              <a:gd name="T16" fmla="*/ 63 w 68"/>
              <a:gd name="T17" fmla="*/ 8 h 43"/>
              <a:gd name="T18" fmla="*/ 67 w 68"/>
              <a:gd name="T19" fmla="*/ 9 h 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8"/>
              <a:gd name="T31" fmla="*/ 0 h 43"/>
              <a:gd name="T32" fmla="*/ 68 w 68"/>
              <a:gd name="T33" fmla="*/ 43 h 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8" h="43">
                <a:moveTo>
                  <a:pt x="67" y="9"/>
                </a:moveTo>
                <a:lnTo>
                  <a:pt x="63" y="8"/>
                </a:lnTo>
                <a:lnTo>
                  <a:pt x="6" y="0"/>
                </a:lnTo>
                <a:lnTo>
                  <a:pt x="0" y="34"/>
                </a:lnTo>
                <a:lnTo>
                  <a:pt x="58" y="42"/>
                </a:lnTo>
                <a:lnTo>
                  <a:pt x="54" y="40"/>
                </a:lnTo>
                <a:lnTo>
                  <a:pt x="67" y="9"/>
                </a:lnTo>
                <a:lnTo>
                  <a:pt x="65" y="9"/>
                </a:lnTo>
                <a:lnTo>
                  <a:pt x="63" y="8"/>
                </a:lnTo>
                <a:lnTo>
                  <a:pt x="67" y="9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91" name="Freeform 70"/>
          <p:cNvSpPr>
            <a:spLocks/>
          </p:cNvSpPr>
          <p:nvPr/>
        </p:nvSpPr>
        <p:spPr bwMode="auto">
          <a:xfrm>
            <a:off x="6157913" y="4121150"/>
            <a:ext cx="115887" cy="92075"/>
          </a:xfrm>
          <a:custGeom>
            <a:avLst/>
            <a:gdLst>
              <a:gd name="T0" fmla="*/ 82 w 83"/>
              <a:gd name="T1" fmla="*/ 25 h 58"/>
              <a:gd name="T2" fmla="*/ 80 w 83"/>
              <a:gd name="T3" fmla="*/ 24 h 58"/>
              <a:gd name="T4" fmla="*/ 13 w 83"/>
              <a:gd name="T5" fmla="*/ 0 h 58"/>
              <a:gd name="T6" fmla="*/ 0 w 83"/>
              <a:gd name="T7" fmla="*/ 33 h 58"/>
              <a:gd name="T8" fmla="*/ 67 w 83"/>
              <a:gd name="T9" fmla="*/ 57 h 58"/>
              <a:gd name="T10" fmla="*/ 65 w 83"/>
              <a:gd name="T11" fmla="*/ 57 h 58"/>
              <a:gd name="T12" fmla="*/ 82 w 83"/>
              <a:gd name="T13" fmla="*/ 25 h 58"/>
              <a:gd name="T14" fmla="*/ 81 w 83"/>
              <a:gd name="T15" fmla="*/ 25 h 58"/>
              <a:gd name="T16" fmla="*/ 80 w 83"/>
              <a:gd name="T17" fmla="*/ 24 h 58"/>
              <a:gd name="T18" fmla="*/ 82 w 83"/>
              <a:gd name="T19" fmla="*/ 25 h 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3"/>
              <a:gd name="T31" fmla="*/ 0 h 58"/>
              <a:gd name="T32" fmla="*/ 83 w 83"/>
              <a:gd name="T33" fmla="*/ 58 h 5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3" h="58">
                <a:moveTo>
                  <a:pt x="82" y="25"/>
                </a:moveTo>
                <a:lnTo>
                  <a:pt x="80" y="24"/>
                </a:lnTo>
                <a:lnTo>
                  <a:pt x="13" y="0"/>
                </a:lnTo>
                <a:lnTo>
                  <a:pt x="0" y="33"/>
                </a:lnTo>
                <a:lnTo>
                  <a:pt x="67" y="57"/>
                </a:lnTo>
                <a:lnTo>
                  <a:pt x="65" y="57"/>
                </a:lnTo>
                <a:lnTo>
                  <a:pt x="82" y="25"/>
                </a:lnTo>
                <a:lnTo>
                  <a:pt x="81" y="25"/>
                </a:lnTo>
                <a:lnTo>
                  <a:pt x="80" y="24"/>
                </a:lnTo>
                <a:lnTo>
                  <a:pt x="82" y="25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92" name="Freeform 71"/>
          <p:cNvSpPr>
            <a:spLocks/>
          </p:cNvSpPr>
          <p:nvPr/>
        </p:nvSpPr>
        <p:spPr bwMode="auto">
          <a:xfrm>
            <a:off x="6254750" y="4165600"/>
            <a:ext cx="149225" cy="123825"/>
          </a:xfrm>
          <a:custGeom>
            <a:avLst/>
            <a:gdLst>
              <a:gd name="T0" fmla="*/ 103 w 104"/>
              <a:gd name="T1" fmla="*/ 45 h 78"/>
              <a:gd name="T2" fmla="*/ 102 w 104"/>
              <a:gd name="T3" fmla="*/ 45 h 78"/>
              <a:gd name="T4" fmla="*/ 17 w 104"/>
              <a:gd name="T5" fmla="*/ 0 h 78"/>
              <a:gd name="T6" fmla="*/ 0 w 104"/>
              <a:gd name="T7" fmla="*/ 32 h 78"/>
              <a:gd name="T8" fmla="*/ 85 w 104"/>
              <a:gd name="T9" fmla="*/ 77 h 78"/>
              <a:gd name="T10" fmla="*/ 84 w 104"/>
              <a:gd name="T11" fmla="*/ 76 h 78"/>
              <a:gd name="T12" fmla="*/ 103 w 104"/>
              <a:gd name="T13" fmla="*/ 45 h 78"/>
              <a:gd name="T14" fmla="*/ 102 w 104"/>
              <a:gd name="T15" fmla="*/ 45 h 78"/>
              <a:gd name="T16" fmla="*/ 103 w 104"/>
              <a:gd name="T17" fmla="*/ 45 h 7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78"/>
              <a:gd name="T29" fmla="*/ 104 w 104"/>
              <a:gd name="T30" fmla="*/ 78 h 7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78">
                <a:moveTo>
                  <a:pt x="103" y="45"/>
                </a:moveTo>
                <a:lnTo>
                  <a:pt x="102" y="45"/>
                </a:lnTo>
                <a:lnTo>
                  <a:pt x="17" y="0"/>
                </a:lnTo>
                <a:lnTo>
                  <a:pt x="0" y="32"/>
                </a:lnTo>
                <a:lnTo>
                  <a:pt x="85" y="77"/>
                </a:lnTo>
                <a:lnTo>
                  <a:pt x="84" y="76"/>
                </a:lnTo>
                <a:lnTo>
                  <a:pt x="103" y="45"/>
                </a:lnTo>
                <a:lnTo>
                  <a:pt x="102" y="45"/>
                </a:lnTo>
                <a:lnTo>
                  <a:pt x="103" y="45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93" name="Freeform 72"/>
          <p:cNvSpPr>
            <a:spLocks/>
          </p:cNvSpPr>
          <p:nvPr/>
        </p:nvSpPr>
        <p:spPr bwMode="auto">
          <a:xfrm>
            <a:off x="6381750" y="4243388"/>
            <a:ext cx="152400" cy="133350"/>
          </a:xfrm>
          <a:custGeom>
            <a:avLst/>
            <a:gdLst>
              <a:gd name="T0" fmla="*/ 105 w 109"/>
              <a:gd name="T1" fmla="*/ 49 h 84"/>
              <a:gd name="T2" fmla="*/ 108 w 109"/>
              <a:gd name="T3" fmla="*/ 50 h 84"/>
              <a:gd name="T4" fmla="*/ 19 w 109"/>
              <a:gd name="T5" fmla="*/ 0 h 84"/>
              <a:gd name="T6" fmla="*/ 0 w 109"/>
              <a:gd name="T7" fmla="*/ 31 h 84"/>
              <a:gd name="T8" fmla="*/ 89 w 109"/>
              <a:gd name="T9" fmla="*/ 81 h 84"/>
              <a:gd name="T10" fmla="*/ 92 w 109"/>
              <a:gd name="T11" fmla="*/ 83 h 84"/>
              <a:gd name="T12" fmla="*/ 89 w 109"/>
              <a:gd name="T13" fmla="*/ 81 h 84"/>
              <a:gd name="T14" fmla="*/ 91 w 109"/>
              <a:gd name="T15" fmla="*/ 82 h 84"/>
              <a:gd name="T16" fmla="*/ 92 w 109"/>
              <a:gd name="T17" fmla="*/ 83 h 84"/>
              <a:gd name="T18" fmla="*/ 105 w 109"/>
              <a:gd name="T19" fmla="*/ 49 h 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9"/>
              <a:gd name="T31" fmla="*/ 0 h 84"/>
              <a:gd name="T32" fmla="*/ 109 w 109"/>
              <a:gd name="T33" fmla="*/ 84 h 8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9" h="84">
                <a:moveTo>
                  <a:pt x="105" y="49"/>
                </a:moveTo>
                <a:lnTo>
                  <a:pt x="108" y="50"/>
                </a:lnTo>
                <a:lnTo>
                  <a:pt x="19" y="0"/>
                </a:lnTo>
                <a:lnTo>
                  <a:pt x="0" y="31"/>
                </a:lnTo>
                <a:lnTo>
                  <a:pt x="89" y="81"/>
                </a:lnTo>
                <a:lnTo>
                  <a:pt x="92" y="83"/>
                </a:lnTo>
                <a:lnTo>
                  <a:pt x="89" y="81"/>
                </a:lnTo>
                <a:lnTo>
                  <a:pt x="91" y="82"/>
                </a:lnTo>
                <a:lnTo>
                  <a:pt x="92" y="83"/>
                </a:lnTo>
                <a:lnTo>
                  <a:pt x="105" y="49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94" name="Freeform 73"/>
          <p:cNvSpPr>
            <a:spLocks/>
          </p:cNvSpPr>
          <p:nvPr/>
        </p:nvSpPr>
        <p:spPr bwMode="auto">
          <a:xfrm>
            <a:off x="6518275" y="4327525"/>
            <a:ext cx="130175" cy="103188"/>
          </a:xfrm>
          <a:custGeom>
            <a:avLst/>
            <a:gdLst>
              <a:gd name="T0" fmla="*/ 88 w 93"/>
              <a:gd name="T1" fmla="*/ 28 h 65"/>
              <a:gd name="T2" fmla="*/ 92 w 93"/>
              <a:gd name="T3" fmla="*/ 30 h 65"/>
              <a:gd name="T4" fmla="*/ 13 w 93"/>
              <a:gd name="T5" fmla="*/ 0 h 65"/>
              <a:gd name="T6" fmla="*/ 0 w 93"/>
              <a:gd name="T7" fmla="*/ 33 h 65"/>
              <a:gd name="T8" fmla="*/ 79 w 93"/>
              <a:gd name="T9" fmla="*/ 63 h 65"/>
              <a:gd name="T10" fmla="*/ 84 w 93"/>
              <a:gd name="T11" fmla="*/ 64 h 65"/>
              <a:gd name="T12" fmla="*/ 79 w 93"/>
              <a:gd name="T13" fmla="*/ 63 h 65"/>
              <a:gd name="T14" fmla="*/ 81 w 93"/>
              <a:gd name="T15" fmla="*/ 64 h 65"/>
              <a:gd name="T16" fmla="*/ 84 w 93"/>
              <a:gd name="T17" fmla="*/ 64 h 65"/>
              <a:gd name="T18" fmla="*/ 88 w 93"/>
              <a:gd name="T19" fmla="*/ 28 h 6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3"/>
              <a:gd name="T31" fmla="*/ 0 h 65"/>
              <a:gd name="T32" fmla="*/ 93 w 93"/>
              <a:gd name="T33" fmla="*/ 65 h 6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3" h="65">
                <a:moveTo>
                  <a:pt x="88" y="28"/>
                </a:moveTo>
                <a:lnTo>
                  <a:pt x="92" y="30"/>
                </a:lnTo>
                <a:lnTo>
                  <a:pt x="13" y="0"/>
                </a:lnTo>
                <a:lnTo>
                  <a:pt x="0" y="33"/>
                </a:lnTo>
                <a:lnTo>
                  <a:pt x="79" y="63"/>
                </a:lnTo>
                <a:lnTo>
                  <a:pt x="84" y="64"/>
                </a:lnTo>
                <a:lnTo>
                  <a:pt x="79" y="63"/>
                </a:lnTo>
                <a:lnTo>
                  <a:pt x="81" y="64"/>
                </a:lnTo>
                <a:lnTo>
                  <a:pt x="84" y="64"/>
                </a:lnTo>
                <a:lnTo>
                  <a:pt x="88" y="28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95" name="Freeform 74"/>
          <p:cNvSpPr>
            <a:spLocks/>
          </p:cNvSpPr>
          <p:nvPr/>
        </p:nvSpPr>
        <p:spPr bwMode="auto">
          <a:xfrm>
            <a:off x="6645275" y="4376738"/>
            <a:ext cx="122238" cy="73025"/>
          </a:xfrm>
          <a:custGeom>
            <a:avLst/>
            <a:gdLst>
              <a:gd name="T0" fmla="*/ 80 w 88"/>
              <a:gd name="T1" fmla="*/ 11 h 46"/>
              <a:gd name="T2" fmla="*/ 86 w 88"/>
              <a:gd name="T3" fmla="*/ 11 h 46"/>
              <a:gd name="T4" fmla="*/ 5 w 88"/>
              <a:gd name="T5" fmla="*/ 0 h 46"/>
              <a:gd name="T6" fmla="*/ 0 w 88"/>
              <a:gd name="T7" fmla="*/ 34 h 46"/>
              <a:gd name="T8" fmla="*/ 81 w 88"/>
              <a:gd name="T9" fmla="*/ 45 h 46"/>
              <a:gd name="T10" fmla="*/ 87 w 88"/>
              <a:gd name="T11" fmla="*/ 45 h 46"/>
              <a:gd name="T12" fmla="*/ 81 w 88"/>
              <a:gd name="T13" fmla="*/ 45 h 46"/>
              <a:gd name="T14" fmla="*/ 84 w 88"/>
              <a:gd name="T15" fmla="*/ 45 h 46"/>
              <a:gd name="T16" fmla="*/ 87 w 88"/>
              <a:gd name="T17" fmla="*/ 45 h 46"/>
              <a:gd name="T18" fmla="*/ 80 w 88"/>
              <a:gd name="T19" fmla="*/ 11 h 4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"/>
              <a:gd name="T31" fmla="*/ 0 h 46"/>
              <a:gd name="T32" fmla="*/ 88 w 88"/>
              <a:gd name="T33" fmla="*/ 46 h 4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" h="46">
                <a:moveTo>
                  <a:pt x="80" y="11"/>
                </a:moveTo>
                <a:lnTo>
                  <a:pt x="86" y="11"/>
                </a:lnTo>
                <a:lnTo>
                  <a:pt x="5" y="0"/>
                </a:lnTo>
                <a:lnTo>
                  <a:pt x="0" y="34"/>
                </a:lnTo>
                <a:lnTo>
                  <a:pt x="81" y="45"/>
                </a:lnTo>
                <a:lnTo>
                  <a:pt x="87" y="45"/>
                </a:lnTo>
                <a:lnTo>
                  <a:pt x="81" y="45"/>
                </a:lnTo>
                <a:lnTo>
                  <a:pt x="84" y="45"/>
                </a:lnTo>
                <a:lnTo>
                  <a:pt x="87" y="45"/>
                </a:lnTo>
                <a:lnTo>
                  <a:pt x="80" y="1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96" name="Freeform 75"/>
          <p:cNvSpPr>
            <a:spLocks/>
          </p:cNvSpPr>
          <p:nvPr/>
        </p:nvSpPr>
        <p:spPr bwMode="auto">
          <a:xfrm>
            <a:off x="6764338" y="4367213"/>
            <a:ext cx="150812" cy="82550"/>
          </a:xfrm>
          <a:custGeom>
            <a:avLst/>
            <a:gdLst>
              <a:gd name="T0" fmla="*/ 96 w 107"/>
              <a:gd name="T1" fmla="*/ 1 h 52"/>
              <a:gd name="T2" fmla="*/ 97 w 107"/>
              <a:gd name="T3" fmla="*/ 0 h 52"/>
              <a:gd name="T4" fmla="*/ 0 w 107"/>
              <a:gd name="T5" fmla="*/ 16 h 52"/>
              <a:gd name="T6" fmla="*/ 7 w 107"/>
              <a:gd name="T7" fmla="*/ 51 h 52"/>
              <a:gd name="T8" fmla="*/ 104 w 107"/>
              <a:gd name="T9" fmla="*/ 35 h 52"/>
              <a:gd name="T10" fmla="*/ 106 w 107"/>
              <a:gd name="T11" fmla="*/ 34 h 52"/>
              <a:gd name="T12" fmla="*/ 104 w 107"/>
              <a:gd name="T13" fmla="*/ 35 h 52"/>
              <a:gd name="T14" fmla="*/ 104 w 107"/>
              <a:gd name="T15" fmla="*/ 34 h 52"/>
              <a:gd name="T16" fmla="*/ 106 w 107"/>
              <a:gd name="T17" fmla="*/ 34 h 52"/>
              <a:gd name="T18" fmla="*/ 96 w 107"/>
              <a:gd name="T19" fmla="*/ 1 h 5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7"/>
              <a:gd name="T31" fmla="*/ 0 h 52"/>
              <a:gd name="T32" fmla="*/ 107 w 107"/>
              <a:gd name="T33" fmla="*/ 52 h 5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7" h="52">
                <a:moveTo>
                  <a:pt x="96" y="1"/>
                </a:moveTo>
                <a:lnTo>
                  <a:pt x="97" y="0"/>
                </a:lnTo>
                <a:lnTo>
                  <a:pt x="0" y="16"/>
                </a:lnTo>
                <a:lnTo>
                  <a:pt x="7" y="51"/>
                </a:lnTo>
                <a:lnTo>
                  <a:pt x="104" y="35"/>
                </a:lnTo>
                <a:lnTo>
                  <a:pt x="106" y="34"/>
                </a:lnTo>
                <a:lnTo>
                  <a:pt x="104" y="35"/>
                </a:lnTo>
                <a:lnTo>
                  <a:pt x="104" y="34"/>
                </a:lnTo>
                <a:lnTo>
                  <a:pt x="106" y="34"/>
                </a:lnTo>
                <a:lnTo>
                  <a:pt x="96" y="1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97" name="Freeform 76"/>
          <p:cNvSpPr>
            <a:spLocks/>
          </p:cNvSpPr>
          <p:nvPr/>
        </p:nvSpPr>
        <p:spPr bwMode="auto">
          <a:xfrm>
            <a:off x="6907213" y="4316413"/>
            <a:ext cx="165100" cy="103187"/>
          </a:xfrm>
          <a:custGeom>
            <a:avLst/>
            <a:gdLst>
              <a:gd name="T0" fmla="*/ 106 w 117"/>
              <a:gd name="T1" fmla="*/ 0 h 65"/>
              <a:gd name="T2" fmla="*/ 0 w 117"/>
              <a:gd name="T3" fmla="*/ 30 h 65"/>
              <a:gd name="T4" fmla="*/ 10 w 117"/>
              <a:gd name="T5" fmla="*/ 64 h 65"/>
              <a:gd name="T6" fmla="*/ 116 w 117"/>
              <a:gd name="T7" fmla="*/ 34 h 65"/>
              <a:gd name="T8" fmla="*/ 106 w 117"/>
              <a:gd name="T9" fmla="*/ 0 h 65"/>
              <a:gd name="T10" fmla="*/ 106 w 117"/>
              <a:gd name="T11" fmla="*/ 0 h 6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7"/>
              <a:gd name="T19" fmla="*/ 0 h 65"/>
              <a:gd name="T20" fmla="*/ 117 w 117"/>
              <a:gd name="T21" fmla="*/ 65 h 6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7" h="65">
                <a:moveTo>
                  <a:pt x="106" y="0"/>
                </a:moveTo>
                <a:lnTo>
                  <a:pt x="0" y="30"/>
                </a:lnTo>
                <a:lnTo>
                  <a:pt x="10" y="64"/>
                </a:lnTo>
                <a:lnTo>
                  <a:pt x="116" y="34"/>
                </a:lnTo>
                <a:lnTo>
                  <a:pt x="106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98" name="Freeform 77"/>
          <p:cNvSpPr>
            <a:spLocks/>
          </p:cNvSpPr>
          <p:nvPr/>
        </p:nvSpPr>
        <p:spPr bwMode="auto">
          <a:xfrm>
            <a:off x="7065963" y="4271963"/>
            <a:ext cx="150812" cy="95250"/>
          </a:xfrm>
          <a:custGeom>
            <a:avLst/>
            <a:gdLst>
              <a:gd name="T0" fmla="*/ 98 w 107"/>
              <a:gd name="T1" fmla="*/ 0 h 60"/>
              <a:gd name="T2" fmla="*/ 97 w 107"/>
              <a:gd name="T3" fmla="*/ 0 h 60"/>
              <a:gd name="T4" fmla="*/ 0 w 107"/>
              <a:gd name="T5" fmla="*/ 25 h 60"/>
              <a:gd name="T6" fmla="*/ 9 w 107"/>
              <a:gd name="T7" fmla="*/ 59 h 60"/>
              <a:gd name="T8" fmla="*/ 106 w 107"/>
              <a:gd name="T9" fmla="*/ 34 h 60"/>
              <a:gd name="T10" fmla="*/ 104 w 107"/>
              <a:gd name="T11" fmla="*/ 35 h 60"/>
              <a:gd name="T12" fmla="*/ 98 w 107"/>
              <a:gd name="T13" fmla="*/ 0 h 60"/>
              <a:gd name="T14" fmla="*/ 97 w 107"/>
              <a:gd name="T15" fmla="*/ 0 h 60"/>
              <a:gd name="T16" fmla="*/ 98 w 107"/>
              <a:gd name="T17" fmla="*/ 0 h 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7"/>
              <a:gd name="T28" fmla="*/ 0 h 60"/>
              <a:gd name="T29" fmla="*/ 107 w 107"/>
              <a:gd name="T30" fmla="*/ 60 h 6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7" h="60">
                <a:moveTo>
                  <a:pt x="98" y="0"/>
                </a:moveTo>
                <a:lnTo>
                  <a:pt x="97" y="0"/>
                </a:lnTo>
                <a:lnTo>
                  <a:pt x="0" y="25"/>
                </a:lnTo>
                <a:lnTo>
                  <a:pt x="9" y="59"/>
                </a:lnTo>
                <a:lnTo>
                  <a:pt x="106" y="34"/>
                </a:lnTo>
                <a:lnTo>
                  <a:pt x="104" y="35"/>
                </a:lnTo>
                <a:lnTo>
                  <a:pt x="98" y="0"/>
                </a:lnTo>
                <a:lnTo>
                  <a:pt x="97" y="0"/>
                </a:lnTo>
                <a:lnTo>
                  <a:pt x="98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299" name="Freeform 78"/>
          <p:cNvSpPr>
            <a:spLocks/>
          </p:cNvSpPr>
          <p:nvPr/>
        </p:nvSpPr>
        <p:spPr bwMode="auto">
          <a:xfrm>
            <a:off x="7212013" y="4248150"/>
            <a:ext cx="153987" cy="77788"/>
          </a:xfrm>
          <a:custGeom>
            <a:avLst/>
            <a:gdLst>
              <a:gd name="T0" fmla="*/ 104 w 109"/>
              <a:gd name="T1" fmla="*/ 0 h 49"/>
              <a:gd name="T2" fmla="*/ 103 w 109"/>
              <a:gd name="T3" fmla="*/ 0 h 49"/>
              <a:gd name="T4" fmla="*/ 0 w 109"/>
              <a:gd name="T5" fmla="*/ 13 h 49"/>
              <a:gd name="T6" fmla="*/ 6 w 109"/>
              <a:gd name="T7" fmla="*/ 48 h 49"/>
              <a:gd name="T8" fmla="*/ 108 w 109"/>
              <a:gd name="T9" fmla="*/ 35 h 49"/>
              <a:gd name="T10" fmla="*/ 107 w 109"/>
              <a:gd name="T11" fmla="*/ 35 h 49"/>
              <a:gd name="T12" fmla="*/ 104 w 109"/>
              <a:gd name="T13" fmla="*/ 0 h 49"/>
              <a:gd name="T14" fmla="*/ 103 w 109"/>
              <a:gd name="T15" fmla="*/ 0 h 49"/>
              <a:gd name="T16" fmla="*/ 104 w 109"/>
              <a:gd name="T17" fmla="*/ 0 h 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"/>
              <a:gd name="T28" fmla="*/ 0 h 49"/>
              <a:gd name="T29" fmla="*/ 109 w 109"/>
              <a:gd name="T30" fmla="*/ 49 h 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" h="49">
                <a:moveTo>
                  <a:pt x="104" y="0"/>
                </a:moveTo>
                <a:lnTo>
                  <a:pt x="103" y="0"/>
                </a:lnTo>
                <a:lnTo>
                  <a:pt x="0" y="13"/>
                </a:lnTo>
                <a:lnTo>
                  <a:pt x="6" y="48"/>
                </a:lnTo>
                <a:lnTo>
                  <a:pt x="108" y="35"/>
                </a:lnTo>
                <a:lnTo>
                  <a:pt x="107" y="35"/>
                </a:lnTo>
                <a:lnTo>
                  <a:pt x="104" y="0"/>
                </a:lnTo>
                <a:lnTo>
                  <a:pt x="103" y="0"/>
                </a:lnTo>
                <a:lnTo>
                  <a:pt x="104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00" name="Freeform 79"/>
          <p:cNvSpPr>
            <a:spLocks/>
          </p:cNvSpPr>
          <p:nvPr/>
        </p:nvSpPr>
        <p:spPr bwMode="auto">
          <a:xfrm>
            <a:off x="7369175" y="4238625"/>
            <a:ext cx="139700" cy="63500"/>
          </a:xfrm>
          <a:custGeom>
            <a:avLst/>
            <a:gdLst>
              <a:gd name="T0" fmla="*/ 98 w 100"/>
              <a:gd name="T1" fmla="*/ 0 h 40"/>
              <a:gd name="T2" fmla="*/ 96 w 100"/>
              <a:gd name="T3" fmla="*/ 0 h 40"/>
              <a:gd name="T4" fmla="*/ 0 w 100"/>
              <a:gd name="T5" fmla="*/ 5 h 40"/>
              <a:gd name="T6" fmla="*/ 3 w 100"/>
              <a:gd name="T7" fmla="*/ 39 h 40"/>
              <a:gd name="T8" fmla="*/ 99 w 100"/>
              <a:gd name="T9" fmla="*/ 34 h 40"/>
              <a:gd name="T10" fmla="*/ 97 w 100"/>
              <a:gd name="T11" fmla="*/ 34 h 40"/>
              <a:gd name="T12" fmla="*/ 98 w 100"/>
              <a:gd name="T13" fmla="*/ 0 h 40"/>
              <a:gd name="T14" fmla="*/ 96 w 100"/>
              <a:gd name="T15" fmla="*/ 0 h 40"/>
              <a:gd name="T16" fmla="*/ 98 w 100"/>
              <a:gd name="T17" fmla="*/ 0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0"/>
              <a:gd name="T28" fmla="*/ 0 h 40"/>
              <a:gd name="T29" fmla="*/ 100 w 10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0" h="40">
                <a:moveTo>
                  <a:pt x="98" y="0"/>
                </a:moveTo>
                <a:lnTo>
                  <a:pt x="96" y="0"/>
                </a:lnTo>
                <a:lnTo>
                  <a:pt x="0" y="5"/>
                </a:lnTo>
                <a:lnTo>
                  <a:pt x="3" y="39"/>
                </a:lnTo>
                <a:lnTo>
                  <a:pt x="99" y="34"/>
                </a:lnTo>
                <a:lnTo>
                  <a:pt x="97" y="34"/>
                </a:lnTo>
                <a:lnTo>
                  <a:pt x="98" y="0"/>
                </a:lnTo>
                <a:lnTo>
                  <a:pt x="96" y="0"/>
                </a:lnTo>
                <a:lnTo>
                  <a:pt x="98" y="0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01" name="Freeform 80"/>
          <p:cNvSpPr>
            <a:spLocks/>
          </p:cNvSpPr>
          <p:nvPr/>
        </p:nvSpPr>
        <p:spPr bwMode="auto">
          <a:xfrm>
            <a:off x="7512050" y="4238625"/>
            <a:ext cx="152400" cy="58738"/>
          </a:xfrm>
          <a:custGeom>
            <a:avLst/>
            <a:gdLst>
              <a:gd name="T0" fmla="*/ 106 w 108"/>
              <a:gd name="T1" fmla="*/ 19 h 37"/>
              <a:gd name="T2" fmla="*/ 107 w 108"/>
              <a:gd name="T3" fmla="*/ 3 h 37"/>
              <a:gd name="T4" fmla="*/ 1 w 108"/>
              <a:gd name="T5" fmla="*/ 0 h 37"/>
              <a:gd name="T6" fmla="*/ 0 w 108"/>
              <a:gd name="T7" fmla="*/ 33 h 37"/>
              <a:gd name="T8" fmla="*/ 105 w 108"/>
              <a:gd name="T9" fmla="*/ 36 h 37"/>
              <a:gd name="T10" fmla="*/ 106 w 108"/>
              <a:gd name="T11" fmla="*/ 19 h 3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8"/>
              <a:gd name="T19" fmla="*/ 0 h 37"/>
              <a:gd name="T20" fmla="*/ 108 w 108"/>
              <a:gd name="T21" fmla="*/ 37 h 3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8" h="37">
                <a:moveTo>
                  <a:pt x="106" y="19"/>
                </a:moveTo>
                <a:lnTo>
                  <a:pt x="107" y="3"/>
                </a:lnTo>
                <a:lnTo>
                  <a:pt x="1" y="0"/>
                </a:lnTo>
                <a:lnTo>
                  <a:pt x="0" y="33"/>
                </a:lnTo>
                <a:lnTo>
                  <a:pt x="105" y="36"/>
                </a:lnTo>
                <a:lnTo>
                  <a:pt x="106" y="19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02" name="Freeform 81"/>
          <p:cNvSpPr>
            <a:spLocks/>
          </p:cNvSpPr>
          <p:nvPr/>
        </p:nvSpPr>
        <p:spPr bwMode="auto">
          <a:xfrm>
            <a:off x="1225550" y="5824538"/>
            <a:ext cx="454025" cy="53975"/>
          </a:xfrm>
          <a:custGeom>
            <a:avLst/>
            <a:gdLst>
              <a:gd name="T0" fmla="*/ 319 w 320"/>
              <a:gd name="T1" fmla="*/ 0 h 34"/>
              <a:gd name="T2" fmla="*/ 0 w 320"/>
              <a:gd name="T3" fmla="*/ 0 h 34"/>
              <a:gd name="T4" fmla="*/ 0 w 320"/>
              <a:gd name="T5" fmla="*/ 33 h 34"/>
              <a:gd name="T6" fmla="*/ 319 w 320"/>
              <a:gd name="T7" fmla="*/ 33 h 34"/>
              <a:gd name="T8" fmla="*/ 319 w 320"/>
              <a:gd name="T9" fmla="*/ 0 h 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0"/>
              <a:gd name="T16" fmla="*/ 0 h 34"/>
              <a:gd name="T17" fmla="*/ 320 w 320"/>
              <a:gd name="T18" fmla="*/ 34 h 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0" h="34">
                <a:moveTo>
                  <a:pt x="319" y="0"/>
                </a:moveTo>
                <a:lnTo>
                  <a:pt x="0" y="0"/>
                </a:lnTo>
                <a:lnTo>
                  <a:pt x="0" y="33"/>
                </a:lnTo>
                <a:lnTo>
                  <a:pt x="319" y="33"/>
                </a:lnTo>
                <a:lnTo>
                  <a:pt x="319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03" name="Freeform 82"/>
          <p:cNvSpPr>
            <a:spLocks/>
          </p:cNvSpPr>
          <p:nvPr/>
        </p:nvSpPr>
        <p:spPr bwMode="auto">
          <a:xfrm>
            <a:off x="1684338" y="5824538"/>
            <a:ext cx="422275" cy="53975"/>
          </a:xfrm>
          <a:custGeom>
            <a:avLst/>
            <a:gdLst>
              <a:gd name="T0" fmla="*/ 288 w 299"/>
              <a:gd name="T1" fmla="*/ 1 h 34"/>
              <a:gd name="T2" fmla="*/ 293 w 299"/>
              <a:gd name="T3" fmla="*/ 0 h 34"/>
              <a:gd name="T4" fmla="*/ 0 w 299"/>
              <a:gd name="T5" fmla="*/ 0 h 34"/>
              <a:gd name="T6" fmla="*/ 0 w 299"/>
              <a:gd name="T7" fmla="*/ 33 h 34"/>
              <a:gd name="T8" fmla="*/ 293 w 299"/>
              <a:gd name="T9" fmla="*/ 33 h 34"/>
              <a:gd name="T10" fmla="*/ 298 w 299"/>
              <a:gd name="T11" fmla="*/ 33 h 34"/>
              <a:gd name="T12" fmla="*/ 293 w 299"/>
              <a:gd name="T13" fmla="*/ 33 h 34"/>
              <a:gd name="T14" fmla="*/ 296 w 299"/>
              <a:gd name="T15" fmla="*/ 33 h 34"/>
              <a:gd name="T16" fmla="*/ 298 w 299"/>
              <a:gd name="T17" fmla="*/ 33 h 34"/>
              <a:gd name="T18" fmla="*/ 288 w 299"/>
              <a:gd name="T19" fmla="*/ 1 h 3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99"/>
              <a:gd name="T31" fmla="*/ 0 h 34"/>
              <a:gd name="T32" fmla="*/ 299 w 299"/>
              <a:gd name="T33" fmla="*/ 34 h 3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99" h="34">
                <a:moveTo>
                  <a:pt x="288" y="1"/>
                </a:moveTo>
                <a:lnTo>
                  <a:pt x="293" y="0"/>
                </a:lnTo>
                <a:lnTo>
                  <a:pt x="0" y="0"/>
                </a:lnTo>
                <a:lnTo>
                  <a:pt x="0" y="33"/>
                </a:lnTo>
                <a:lnTo>
                  <a:pt x="293" y="33"/>
                </a:lnTo>
                <a:lnTo>
                  <a:pt x="298" y="33"/>
                </a:lnTo>
                <a:lnTo>
                  <a:pt x="293" y="33"/>
                </a:lnTo>
                <a:lnTo>
                  <a:pt x="296" y="33"/>
                </a:lnTo>
                <a:lnTo>
                  <a:pt x="298" y="33"/>
                </a:lnTo>
                <a:lnTo>
                  <a:pt x="288" y="1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04" name="Freeform 83"/>
          <p:cNvSpPr>
            <a:spLocks/>
          </p:cNvSpPr>
          <p:nvPr/>
        </p:nvSpPr>
        <p:spPr bwMode="auto">
          <a:xfrm>
            <a:off x="2100263" y="5797550"/>
            <a:ext cx="103187" cy="80963"/>
          </a:xfrm>
          <a:custGeom>
            <a:avLst/>
            <a:gdLst>
              <a:gd name="T0" fmla="*/ 63 w 74"/>
              <a:gd name="T1" fmla="*/ 0 h 51"/>
              <a:gd name="T2" fmla="*/ 64 w 74"/>
              <a:gd name="T3" fmla="*/ 0 h 51"/>
              <a:gd name="T4" fmla="*/ 0 w 74"/>
              <a:gd name="T5" fmla="*/ 16 h 51"/>
              <a:gd name="T6" fmla="*/ 9 w 74"/>
              <a:gd name="T7" fmla="*/ 50 h 51"/>
              <a:gd name="T8" fmla="*/ 73 w 74"/>
              <a:gd name="T9" fmla="*/ 33 h 51"/>
              <a:gd name="T10" fmla="*/ 63 w 74"/>
              <a:gd name="T11" fmla="*/ 0 h 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4"/>
              <a:gd name="T19" fmla="*/ 0 h 51"/>
              <a:gd name="T20" fmla="*/ 74 w 74"/>
              <a:gd name="T21" fmla="*/ 51 h 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4" h="51">
                <a:moveTo>
                  <a:pt x="63" y="0"/>
                </a:moveTo>
                <a:lnTo>
                  <a:pt x="64" y="0"/>
                </a:lnTo>
                <a:lnTo>
                  <a:pt x="0" y="16"/>
                </a:lnTo>
                <a:lnTo>
                  <a:pt x="9" y="50"/>
                </a:lnTo>
                <a:lnTo>
                  <a:pt x="73" y="33"/>
                </a:lnTo>
                <a:lnTo>
                  <a:pt x="63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05" name="Freeform 84"/>
          <p:cNvSpPr>
            <a:spLocks/>
          </p:cNvSpPr>
          <p:nvPr/>
        </p:nvSpPr>
        <p:spPr bwMode="auto">
          <a:xfrm>
            <a:off x="2195513" y="5768975"/>
            <a:ext cx="96837" cy="79375"/>
          </a:xfrm>
          <a:custGeom>
            <a:avLst/>
            <a:gdLst>
              <a:gd name="T0" fmla="*/ 50 w 68"/>
              <a:gd name="T1" fmla="*/ 2 h 50"/>
              <a:gd name="T2" fmla="*/ 53 w 68"/>
              <a:gd name="T3" fmla="*/ 0 h 50"/>
              <a:gd name="T4" fmla="*/ 0 w 68"/>
              <a:gd name="T5" fmla="*/ 16 h 50"/>
              <a:gd name="T6" fmla="*/ 10 w 68"/>
              <a:gd name="T7" fmla="*/ 49 h 50"/>
              <a:gd name="T8" fmla="*/ 63 w 68"/>
              <a:gd name="T9" fmla="*/ 33 h 50"/>
              <a:gd name="T10" fmla="*/ 67 w 68"/>
              <a:gd name="T11" fmla="*/ 31 h 50"/>
              <a:gd name="T12" fmla="*/ 63 w 68"/>
              <a:gd name="T13" fmla="*/ 33 h 50"/>
              <a:gd name="T14" fmla="*/ 65 w 68"/>
              <a:gd name="T15" fmla="*/ 33 h 50"/>
              <a:gd name="T16" fmla="*/ 67 w 68"/>
              <a:gd name="T17" fmla="*/ 31 h 50"/>
              <a:gd name="T18" fmla="*/ 50 w 68"/>
              <a:gd name="T19" fmla="*/ 2 h 5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8"/>
              <a:gd name="T31" fmla="*/ 0 h 50"/>
              <a:gd name="T32" fmla="*/ 68 w 68"/>
              <a:gd name="T33" fmla="*/ 50 h 5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8" h="50">
                <a:moveTo>
                  <a:pt x="50" y="2"/>
                </a:moveTo>
                <a:lnTo>
                  <a:pt x="53" y="0"/>
                </a:lnTo>
                <a:lnTo>
                  <a:pt x="0" y="16"/>
                </a:lnTo>
                <a:lnTo>
                  <a:pt x="10" y="49"/>
                </a:lnTo>
                <a:lnTo>
                  <a:pt x="63" y="33"/>
                </a:lnTo>
                <a:lnTo>
                  <a:pt x="67" y="31"/>
                </a:lnTo>
                <a:lnTo>
                  <a:pt x="63" y="33"/>
                </a:lnTo>
                <a:lnTo>
                  <a:pt x="65" y="33"/>
                </a:lnTo>
                <a:lnTo>
                  <a:pt x="67" y="31"/>
                </a:lnTo>
                <a:lnTo>
                  <a:pt x="50" y="2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06" name="Freeform 85"/>
          <p:cNvSpPr>
            <a:spLocks/>
          </p:cNvSpPr>
          <p:nvPr/>
        </p:nvSpPr>
        <p:spPr bwMode="auto">
          <a:xfrm>
            <a:off x="2271713" y="5722938"/>
            <a:ext cx="98425" cy="93662"/>
          </a:xfrm>
          <a:custGeom>
            <a:avLst/>
            <a:gdLst>
              <a:gd name="T0" fmla="*/ 49 w 70"/>
              <a:gd name="T1" fmla="*/ 1 h 59"/>
              <a:gd name="T2" fmla="*/ 50 w 70"/>
              <a:gd name="T3" fmla="*/ 0 h 59"/>
              <a:gd name="T4" fmla="*/ 0 w 70"/>
              <a:gd name="T5" fmla="*/ 28 h 59"/>
              <a:gd name="T6" fmla="*/ 17 w 70"/>
              <a:gd name="T7" fmla="*/ 58 h 59"/>
              <a:gd name="T8" fmla="*/ 67 w 70"/>
              <a:gd name="T9" fmla="*/ 31 h 59"/>
              <a:gd name="T10" fmla="*/ 69 w 70"/>
              <a:gd name="T11" fmla="*/ 30 h 59"/>
              <a:gd name="T12" fmla="*/ 67 w 70"/>
              <a:gd name="T13" fmla="*/ 31 h 59"/>
              <a:gd name="T14" fmla="*/ 68 w 70"/>
              <a:gd name="T15" fmla="*/ 31 h 59"/>
              <a:gd name="T16" fmla="*/ 69 w 70"/>
              <a:gd name="T17" fmla="*/ 30 h 59"/>
              <a:gd name="T18" fmla="*/ 49 w 70"/>
              <a:gd name="T19" fmla="*/ 1 h 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0"/>
              <a:gd name="T31" fmla="*/ 0 h 59"/>
              <a:gd name="T32" fmla="*/ 70 w 70"/>
              <a:gd name="T33" fmla="*/ 59 h 5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0" h="59">
                <a:moveTo>
                  <a:pt x="49" y="1"/>
                </a:moveTo>
                <a:lnTo>
                  <a:pt x="50" y="0"/>
                </a:lnTo>
                <a:lnTo>
                  <a:pt x="0" y="28"/>
                </a:lnTo>
                <a:lnTo>
                  <a:pt x="17" y="58"/>
                </a:lnTo>
                <a:lnTo>
                  <a:pt x="67" y="31"/>
                </a:lnTo>
                <a:lnTo>
                  <a:pt x="69" y="30"/>
                </a:lnTo>
                <a:lnTo>
                  <a:pt x="67" y="31"/>
                </a:lnTo>
                <a:lnTo>
                  <a:pt x="68" y="31"/>
                </a:lnTo>
                <a:lnTo>
                  <a:pt x="69" y="30"/>
                </a:lnTo>
                <a:lnTo>
                  <a:pt x="49" y="1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07" name="Freeform 86"/>
          <p:cNvSpPr>
            <a:spLocks/>
          </p:cNvSpPr>
          <p:nvPr/>
        </p:nvSpPr>
        <p:spPr bwMode="auto">
          <a:xfrm>
            <a:off x="2347913" y="5676900"/>
            <a:ext cx="84137" cy="90488"/>
          </a:xfrm>
          <a:custGeom>
            <a:avLst/>
            <a:gdLst>
              <a:gd name="T0" fmla="*/ 35 w 61"/>
              <a:gd name="T1" fmla="*/ 3 h 57"/>
              <a:gd name="T2" fmla="*/ 37 w 61"/>
              <a:gd name="T3" fmla="*/ 0 h 57"/>
              <a:gd name="T4" fmla="*/ 0 w 61"/>
              <a:gd name="T5" fmla="*/ 27 h 57"/>
              <a:gd name="T6" fmla="*/ 20 w 61"/>
              <a:gd name="T7" fmla="*/ 56 h 57"/>
              <a:gd name="T8" fmla="*/ 58 w 61"/>
              <a:gd name="T9" fmla="*/ 29 h 57"/>
              <a:gd name="T10" fmla="*/ 60 w 61"/>
              <a:gd name="T11" fmla="*/ 26 h 57"/>
              <a:gd name="T12" fmla="*/ 58 w 61"/>
              <a:gd name="T13" fmla="*/ 29 h 57"/>
              <a:gd name="T14" fmla="*/ 59 w 61"/>
              <a:gd name="T15" fmla="*/ 28 h 57"/>
              <a:gd name="T16" fmla="*/ 60 w 61"/>
              <a:gd name="T17" fmla="*/ 26 h 57"/>
              <a:gd name="T18" fmla="*/ 35 w 61"/>
              <a:gd name="T19" fmla="*/ 3 h 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1"/>
              <a:gd name="T31" fmla="*/ 0 h 57"/>
              <a:gd name="T32" fmla="*/ 61 w 61"/>
              <a:gd name="T33" fmla="*/ 57 h 5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1" h="57">
                <a:moveTo>
                  <a:pt x="35" y="3"/>
                </a:moveTo>
                <a:lnTo>
                  <a:pt x="37" y="0"/>
                </a:lnTo>
                <a:lnTo>
                  <a:pt x="0" y="27"/>
                </a:lnTo>
                <a:lnTo>
                  <a:pt x="20" y="56"/>
                </a:lnTo>
                <a:lnTo>
                  <a:pt x="58" y="29"/>
                </a:lnTo>
                <a:lnTo>
                  <a:pt x="60" y="26"/>
                </a:lnTo>
                <a:lnTo>
                  <a:pt x="58" y="29"/>
                </a:lnTo>
                <a:lnTo>
                  <a:pt x="59" y="28"/>
                </a:lnTo>
                <a:lnTo>
                  <a:pt x="60" y="26"/>
                </a:lnTo>
                <a:lnTo>
                  <a:pt x="35" y="3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08" name="Freeform 87"/>
          <p:cNvSpPr>
            <a:spLocks/>
          </p:cNvSpPr>
          <p:nvPr/>
        </p:nvSpPr>
        <p:spPr bwMode="auto">
          <a:xfrm>
            <a:off x="2403475" y="5614988"/>
            <a:ext cx="92075" cy="100012"/>
          </a:xfrm>
          <a:custGeom>
            <a:avLst/>
            <a:gdLst>
              <a:gd name="T0" fmla="*/ 33 w 66"/>
              <a:gd name="T1" fmla="*/ 4 h 63"/>
              <a:gd name="T2" fmla="*/ 36 w 66"/>
              <a:gd name="T3" fmla="*/ 0 h 63"/>
              <a:gd name="T4" fmla="*/ 0 w 66"/>
              <a:gd name="T5" fmla="*/ 38 h 63"/>
              <a:gd name="T6" fmla="*/ 25 w 66"/>
              <a:gd name="T7" fmla="*/ 62 h 63"/>
              <a:gd name="T8" fmla="*/ 61 w 66"/>
              <a:gd name="T9" fmla="*/ 24 h 63"/>
              <a:gd name="T10" fmla="*/ 65 w 66"/>
              <a:gd name="T11" fmla="*/ 20 h 63"/>
              <a:gd name="T12" fmla="*/ 61 w 66"/>
              <a:gd name="T13" fmla="*/ 24 h 63"/>
              <a:gd name="T14" fmla="*/ 63 w 66"/>
              <a:gd name="T15" fmla="*/ 22 h 63"/>
              <a:gd name="T16" fmla="*/ 65 w 66"/>
              <a:gd name="T17" fmla="*/ 20 h 63"/>
              <a:gd name="T18" fmla="*/ 33 w 66"/>
              <a:gd name="T19" fmla="*/ 4 h 6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6"/>
              <a:gd name="T31" fmla="*/ 0 h 63"/>
              <a:gd name="T32" fmla="*/ 66 w 66"/>
              <a:gd name="T33" fmla="*/ 63 h 6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6" h="63">
                <a:moveTo>
                  <a:pt x="33" y="4"/>
                </a:moveTo>
                <a:lnTo>
                  <a:pt x="36" y="0"/>
                </a:lnTo>
                <a:lnTo>
                  <a:pt x="0" y="38"/>
                </a:lnTo>
                <a:lnTo>
                  <a:pt x="25" y="62"/>
                </a:lnTo>
                <a:lnTo>
                  <a:pt x="61" y="24"/>
                </a:lnTo>
                <a:lnTo>
                  <a:pt x="65" y="20"/>
                </a:lnTo>
                <a:lnTo>
                  <a:pt x="61" y="24"/>
                </a:lnTo>
                <a:lnTo>
                  <a:pt x="63" y="22"/>
                </a:lnTo>
                <a:lnTo>
                  <a:pt x="65" y="20"/>
                </a:lnTo>
                <a:lnTo>
                  <a:pt x="33" y="4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09" name="Freeform 88"/>
          <p:cNvSpPr>
            <a:spLocks/>
          </p:cNvSpPr>
          <p:nvPr/>
        </p:nvSpPr>
        <p:spPr bwMode="auto">
          <a:xfrm>
            <a:off x="2454275" y="5535613"/>
            <a:ext cx="79375" cy="106362"/>
          </a:xfrm>
          <a:custGeom>
            <a:avLst/>
            <a:gdLst>
              <a:gd name="T0" fmla="*/ 23 w 57"/>
              <a:gd name="T1" fmla="*/ 2 h 67"/>
              <a:gd name="T2" fmla="*/ 24 w 57"/>
              <a:gd name="T3" fmla="*/ 0 h 67"/>
              <a:gd name="T4" fmla="*/ 0 w 57"/>
              <a:gd name="T5" fmla="*/ 50 h 67"/>
              <a:gd name="T6" fmla="*/ 32 w 57"/>
              <a:gd name="T7" fmla="*/ 66 h 67"/>
              <a:gd name="T8" fmla="*/ 56 w 57"/>
              <a:gd name="T9" fmla="*/ 17 h 67"/>
              <a:gd name="T10" fmla="*/ 56 w 57"/>
              <a:gd name="T11" fmla="*/ 15 h 67"/>
              <a:gd name="T12" fmla="*/ 56 w 57"/>
              <a:gd name="T13" fmla="*/ 17 h 67"/>
              <a:gd name="T14" fmla="*/ 56 w 57"/>
              <a:gd name="T15" fmla="*/ 16 h 67"/>
              <a:gd name="T16" fmla="*/ 56 w 57"/>
              <a:gd name="T17" fmla="*/ 15 h 67"/>
              <a:gd name="T18" fmla="*/ 23 w 57"/>
              <a:gd name="T19" fmla="*/ 2 h 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7"/>
              <a:gd name="T31" fmla="*/ 0 h 67"/>
              <a:gd name="T32" fmla="*/ 57 w 57"/>
              <a:gd name="T33" fmla="*/ 67 h 6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7" h="67">
                <a:moveTo>
                  <a:pt x="23" y="2"/>
                </a:moveTo>
                <a:lnTo>
                  <a:pt x="24" y="0"/>
                </a:lnTo>
                <a:lnTo>
                  <a:pt x="0" y="50"/>
                </a:lnTo>
                <a:lnTo>
                  <a:pt x="32" y="66"/>
                </a:lnTo>
                <a:lnTo>
                  <a:pt x="56" y="17"/>
                </a:lnTo>
                <a:lnTo>
                  <a:pt x="56" y="15"/>
                </a:lnTo>
                <a:lnTo>
                  <a:pt x="56" y="17"/>
                </a:lnTo>
                <a:lnTo>
                  <a:pt x="56" y="16"/>
                </a:lnTo>
                <a:lnTo>
                  <a:pt x="56" y="15"/>
                </a:lnTo>
                <a:lnTo>
                  <a:pt x="23" y="2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10" name="Freeform 89"/>
          <p:cNvSpPr>
            <a:spLocks/>
          </p:cNvSpPr>
          <p:nvPr/>
        </p:nvSpPr>
        <p:spPr bwMode="auto">
          <a:xfrm>
            <a:off x="2489200" y="5429250"/>
            <a:ext cx="82550" cy="123825"/>
          </a:xfrm>
          <a:custGeom>
            <a:avLst/>
            <a:gdLst>
              <a:gd name="T0" fmla="*/ 24 w 58"/>
              <a:gd name="T1" fmla="*/ 1 h 78"/>
              <a:gd name="T2" fmla="*/ 24 w 58"/>
              <a:gd name="T3" fmla="*/ 0 h 78"/>
              <a:gd name="T4" fmla="*/ 0 w 58"/>
              <a:gd name="T5" fmla="*/ 64 h 78"/>
              <a:gd name="T6" fmla="*/ 33 w 58"/>
              <a:gd name="T7" fmla="*/ 77 h 78"/>
              <a:gd name="T8" fmla="*/ 57 w 58"/>
              <a:gd name="T9" fmla="*/ 13 h 78"/>
              <a:gd name="T10" fmla="*/ 57 w 58"/>
              <a:gd name="T11" fmla="*/ 11 h 78"/>
              <a:gd name="T12" fmla="*/ 57 w 58"/>
              <a:gd name="T13" fmla="*/ 13 h 78"/>
              <a:gd name="T14" fmla="*/ 57 w 58"/>
              <a:gd name="T15" fmla="*/ 12 h 78"/>
              <a:gd name="T16" fmla="*/ 57 w 58"/>
              <a:gd name="T17" fmla="*/ 11 h 78"/>
              <a:gd name="T18" fmla="*/ 24 w 58"/>
              <a:gd name="T19" fmla="*/ 1 h 7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8"/>
              <a:gd name="T31" fmla="*/ 0 h 78"/>
              <a:gd name="T32" fmla="*/ 58 w 58"/>
              <a:gd name="T33" fmla="*/ 78 h 7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8" h="78">
                <a:moveTo>
                  <a:pt x="24" y="1"/>
                </a:moveTo>
                <a:lnTo>
                  <a:pt x="24" y="0"/>
                </a:lnTo>
                <a:lnTo>
                  <a:pt x="0" y="64"/>
                </a:lnTo>
                <a:lnTo>
                  <a:pt x="33" y="77"/>
                </a:lnTo>
                <a:lnTo>
                  <a:pt x="57" y="13"/>
                </a:lnTo>
                <a:lnTo>
                  <a:pt x="57" y="11"/>
                </a:lnTo>
                <a:lnTo>
                  <a:pt x="57" y="13"/>
                </a:lnTo>
                <a:lnTo>
                  <a:pt x="57" y="12"/>
                </a:lnTo>
                <a:lnTo>
                  <a:pt x="57" y="11"/>
                </a:lnTo>
                <a:lnTo>
                  <a:pt x="24" y="1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11" name="Freeform 90"/>
          <p:cNvSpPr>
            <a:spLocks/>
          </p:cNvSpPr>
          <p:nvPr/>
        </p:nvSpPr>
        <p:spPr bwMode="auto">
          <a:xfrm>
            <a:off x="2525713" y="5219700"/>
            <a:ext cx="101600" cy="220663"/>
          </a:xfrm>
          <a:custGeom>
            <a:avLst/>
            <a:gdLst>
              <a:gd name="T0" fmla="*/ 37 w 72"/>
              <a:gd name="T1" fmla="*/ 0 h 139"/>
              <a:gd name="T2" fmla="*/ 0 w 72"/>
              <a:gd name="T3" fmla="*/ 127 h 139"/>
              <a:gd name="T4" fmla="*/ 34 w 72"/>
              <a:gd name="T5" fmla="*/ 138 h 139"/>
              <a:gd name="T6" fmla="*/ 71 w 72"/>
              <a:gd name="T7" fmla="*/ 12 h 139"/>
              <a:gd name="T8" fmla="*/ 37 w 72"/>
              <a:gd name="T9" fmla="*/ 0 h 1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"/>
              <a:gd name="T16" fmla="*/ 0 h 139"/>
              <a:gd name="T17" fmla="*/ 72 w 72"/>
              <a:gd name="T18" fmla="*/ 139 h 1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" h="139">
                <a:moveTo>
                  <a:pt x="37" y="0"/>
                </a:moveTo>
                <a:lnTo>
                  <a:pt x="0" y="127"/>
                </a:lnTo>
                <a:lnTo>
                  <a:pt x="34" y="138"/>
                </a:lnTo>
                <a:lnTo>
                  <a:pt x="71" y="12"/>
                </a:lnTo>
                <a:lnTo>
                  <a:pt x="37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12" name="Freeform 91"/>
          <p:cNvSpPr>
            <a:spLocks/>
          </p:cNvSpPr>
          <p:nvPr/>
        </p:nvSpPr>
        <p:spPr bwMode="auto">
          <a:xfrm>
            <a:off x="2582863" y="5029200"/>
            <a:ext cx="95250" cy="201613"/>
          </a:xfrm>
          <a:custGeom>
            <a:avLst/>
            <a:gdLst>
              <a:gd name="T0" fmla="*/ 33 w 68"/>
              <a:gd name="T1" fmla="*/ 1 h 127"/>
              <a:gd name="T2" fmla="*/ 33 w 68"/>
              <a:gd name="T3" fmla="*/ 0 h 127"/>
              <a:gd name="T4" fmla="*/ 0 w 68"/>
              <a:gd name="T5" fmla="*/ 115 h 127"/>
              <a:gd name="T6" fmla="*/ 34 w 68"/>
              <a:gd name="T7" fmla="*/ 126 h 127"/>
              <a:gd name="T8" fmla="*/ 67 w 68"/>
              <a:gd name="T9" fmla="*/ 11 h 127"/>
              <a:gd name="T10" fmla="*/ 33 w 68"/>
              <a:gd name="T11" fmla="*/ 1 h 1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27"/>
              <a:gd name="T20" fmla="*/ 68 w 68"/>
              <a:gd name="T21" fmla="*/ 127 h 12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27">
                <a:moveTo>
                  <a:pt x="33" y="1"/>
                </a:moveTo>
                <a:lnTo>
                  <a:pt x="33" y="0"/>
                </a:lnTo>
                <a:lnTo>
                  <a:pt x="0" y="115"/>
                </a:lnTo>
                <a:lnTo>
                  <a:pt x="34" y="126"/>
                </a:lnTo>
                <a:lnTo>
                  <a:pt x="67" y="11"/>
                </a:lnTo>
                <a:lnTo>
                  <a:pt x="33" y="1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13" name="Freeform 92"/>
          <p:cNvSpPr>
            <a:spLocks/>
          </p:cNvSpPr>
          <p:nvPr/>
        </p:nvSpPr>
        <p:spPr bwMode="auto">
          <a:xfrm>
            <a:off x="2633663" y="4840288"/>
            <a:ext cx="90487" cy="198437"/>
          </a:xfrm>
          <a:custGeom>
            <a:avLst/>
            <a:gdLst>
              <a:gd name="T0" fmla="*/ 29 w 65"/>
              <a:gd name="T1" fmla="*/ 0 h 125"/>
              <a:gd name="T2" fmla="*/ 0 w 65"/>
              <a:gd name="T3" fmla="*/ 114 h 125"/>
              <a:gd name="T4" fmla="*/ 34 w 65"/>
              <a:gd name="T5" fmla="*/ 124 h 125"/>
              <a:gd name="T6" fmla="*/ 64 w 65"/>
              <a:gd name="T7" fmla="*/ 9 h 125"/>
              <a:gd name="T8" fmla="*/ 29 w 65"/>
              <a:gd name="T9" fmla="*/ 0 h 1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"/>
              <a:gd name="T16" fmla="*/ 0 h 125"/>
              <a:gd name="T17" fmla="*/ 65 w 65"/>
              <a:gd name="T18" fmla="*/ 125 h 1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" h="125">
                <a:moveTo>
                  <a:pt x="29" y="0"/>
                </a:moveTo>
                <a:lnTo>
                  <a:pt x="0" y="114"/>
                </a:lnTo>
                <a:lnTo>
                  <a:pt x="34" y="124"/>
                </a:lnTo>
                <a:lnTo>
                  <a:pt x="64" y="9"/>
                </a:lnTo>
                <a:lnTo>
                  <a:pt x="29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14" name="Freeform 93"/>
          <p:cNvSpPr>
            <a:spLocks/>
          </p:cNvSpPr>
          <p:nvPr/>
        </p:nvSpPr>
        <p:spPr bwMode="auto">
          <a:xfrm>
            <a:off x="2678113" y="4657725"/>
            <a:ext cx="90487" cy="188913"/>
          </a:xfrm>
          <a:custGeom>
            <a:avLst/>
            <a:gdLst>
              <a:gd name="T0" fmla="*/ 28 w 64"/>
              <a:gd name="T1" fmla="*/ 0 h 119"/>
              <a:gd name="T2" fmla="*/ 28 w 64"/>
              <a:gd name="T3" fmla="*/ 1 h 119"/>
              <a:gd name="T4" fmla="*/ 0 w 64"/>
              <a:gd name="T5" fmla="*/ 109 h 119"/>
              <a:gd name="T6" fmla="*/ 35 w 64"/>
              <a:gd name="T7" fmla="*/ 118 h 119"/>
              <a:gd name="T8" fmla="*/ 63 w 64"/>
              <a:gd name="T9" fmla="*/ 10 h 119"/>
              <a:gd name="T10" fmla="*/ 28 w 64"/>
              <a:gd name="T11" fmla="*/ 0 h 119"/>
              <a:gd name="T12" fmla="*/ 28 w 64"/>
              <a:gd name="T13" fmla="*/ 1 h 119"/>
              <a:gd name="T14" fmla="*/ 28 w 64"/>
              <a:gd name="T15" fmla="*/ 0 h 1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4"/>
              <a:gd name="T25" fmla="*/ 0 h 119"/>
              <a:gd name="T26" fmla="*/ 64 w 64"/>
              <a:gd name="T27" fmla="*/ 119 h 1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4" h="119">
                <a:moveTo>
                  <a:pt x="28" y="0"/>
                </a:moveTo>
                <a:lnTo>
                  <a:pt x="28" y="1"/>
                </a:lnTo>
                <a:lnTo>
                  <a:pt x="0" y="109"/>
                </a:lnTo>
                <a:lnTo>
                  <a:pt x="35" y="118"/>
                </a:lnTo>
                <a:lnTo>
                  <a:pt x="63" y="10"/>
                </a:lnTo>
                <a:lnTo>
                  <a:pt x="28" y="0"/>
                </a:lnTo>
                <a:lnTo>
                  <a:pt x="28" y="1"/>
                </a:lnTo>
                <a:lnTo>
                  <a:pt x="28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15" name="Freeform 94"/>
          <p:cNvSpPr>
            <a:spLocks/>
          </p:cNvSpPr>
          <p:nvPr/>
        </p:nvSpPr>
        <p:spPr bwMode="auto">
          <a:xfrm>
            <a:off x="2722563" y="4422775"/>
            <a:ext cx="103187" cy="244475"/>
          </a:xfrm>
          <a:custGeom>
            <a:avLst/>
            <a:gdLst>
              <a:gd name="T0" fmla="*/ 39 w 74"/>
              <a:gd name="T1" fmla="*/ 0 h 154"/>
              <a:gd name="T2" fmla="*/ 0 w 74"/>
              <a:gd name="T3" fmla="*/ 142 h 154"/>
              <a:gd name="T4" fmla="*/ 35 w 74"/>
              <a:gd name="T5" fmla="*/ 153 h 154"/>
              <a:gd name="T6" fmla="*/ 73 w 74"/>
              <a:gd name="T7" fmla="*/ 11 h 154"/>
              <a:gd name="T8" fmla="*/ 39 w 74"/>
              <a:gd name="T9" fmla="*/ 0 h 1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4"/>
              <a:gd name="T16" fmla="*/ 0 h 154"/>
              <a:gd name="T17" fmla="*/ 74 w 74"/>
              <a:gd name="T18" fmla="*/ 154 h 1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4" h="154">
                <a:moveTo>
                  <a:pt x="39" y="0"/>
                </a:moveTo>
                <a:lnTo>
                  <a:pt x="0" y="142"/>
                </a:lnTo>
                <a:lnTo>
                  <a:pt x="35" y="153"/>
                </a:lnTo>
                <a:lnTo>
                  <a:pt x="73" y="11"/>
                </a:lnTo>
                <a:lnTo>
                  <a:pt x="39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16" name="Freeform 95"/>
          <p:cNvSpPr>
            <a:spLocks/>
          </p:cNvSpPr>
          <p:nvPr/>
        </p:nvSpPr>
        <p:spPr bwMode="auto">
          <a:xfrm>
            <a:off x="2781300" y="4171950"/>
            <a:ext cx="109538" cy="260350"/>
          </a:xfrm>
          <a:custGeom>
            <a:avLst/>
            <a:gdLst>
              <a:gd name="T0" fmla="*/ 43 w 78"/>
              <a:gd name="T1" fmla="*/ 0 h 164"/>
              <a:gd name="T2" fmla="*/ 42 w 78"/>
              <a:gd name="T3" fmla="*/ 2 h 164"/>
              <a:gd name="T4" fmla="*/ 0 w 78"/>
              <a:gd name="T5" fmla="*/ 152 h 164"/>
              <a:gd name="T6" fmla="*/ 34 w 78"/>
              <a:gd name="T7" fmla="*/ 163 h 164"/>
              <a:gd name="T8" fmla="*/ 77 w 78"/>
              <a:gd name="T9" fmla="*/ 13 h 164"/>
              <a:gd name="T10" fmla="*/ 76 w 78"/>
              <a:gd name="T11" fmla="*/ 14 h 164"/>
              <a:gd name="T12" fmla="*/ 43 w 78"/>
              <a:gd name="T13" fmla="*/ 0 h 164"/>
              <a:gd name="T14" fmla="*/ 43 w 78"/>
              <a:gd name="T15" fmla="*/ 1 h 164"/>
              <a:gd name="T16" fmla="*/ 42 w 78"/>
              <a:gd name="T17" fmla="*/ 2 h 164"/>
              <a:gd name="T18" fmla="*/ 43 w 78"/>
              <a:gd name="T19" fmla="*/ 0 h 16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8"/>
              <a:gd name="T31" fmla="*/ 0 h 164"/>
              <a:gd name="T32" fmla="*/ 78 w 78"/>
              <a:gd name="T33" fmla="*/ 164 h 16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8" h="164">
                <a:moveTo>
                  <a:pt x="43" y="0"/>
                </a:moveTo>
                <a:lnTo>
                  <a:pt x="42" y="2"/>
                </a:lnTo>
                <a:lnTo>
                  <a:pt x="0" y="152"/>
                </a:lnTo>
                <a:lnTo>
                  <a:pt x="34" y="163"/>
                </a:lnTo>
                <a:lnTo>
                  <a:pt x="77" y="13"/>
                </a:lnTo>
                <a:lnTo>
                  <a:pt x="76" y="14"/>
                </a:lnTo>
                <a:lnTo>
                  <a:pt x="43" y="0"/>
                </a:lnTo>
                <a:lnTo>
                  <a:pt x="43" y="1"/>
                </a:lnTo>
                <a:lnTo>
                  <a:pt x="42" y="2"/>
                </a:lnTo>
                <a:lnTo>
                  <a:pt x="43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17" name="Freeform 96"/>
          <p:cNvSpPr>
            <a:spLocks/>
          </p:cNvSpPr>
          <p:nvPr/>
        </p:nvSpPr>
        <p:spPr bwMode="auto">
          <a:xfrm>
            <a:off x="2847975" y="3979863"/>
            <a:ext cx="109538" cy="207962"/>
          </a:xfrm>
          <a:custGeom>
            <a:avLst/>
            <a:gdLst>
              <a:gd name="T0" fmla="*/ 46 w 79"/>
              <a:gd name="T1" fmla="*/ 0 h 131"/>
              <a:gd name="T2" fmla="*/ 45 w 79"/>
              <a:gd name="T3" fmla="*/ 3 h 131"/>
              <a:gd name="T4" fmla="*/ 0 w 79"/>
              <a:gd name="T5" fmla="*/ 116 h 131"/>
              <a:gd name="T6" fmla="*/ 33 w 79"/>
              <a:gd name="T7" fmla="*/ 130 h 131"/>
              <a:gd name="T8" fmla="*/ 78 w 79"/>
              <a:gd name="T9" fmla="*/ 17 h 131"/>
              <a:gd name="T10" fmla="*/ 76 w 79"/>
              <a:gd name="T11" fmla="*/ 20 h 131"/>
              <a:gd name="T12" fmla="*/ 46 w 79"/>
              <a:gd name="T13" fmla="*/ 0 h 131"/>
              <a:gd name="T14" fmla="*/ 45 w 79"/>
              <a:gd name="T15" fmla="*/ 2 h 131"/>
              <a:gd name="T16" fmla="*/ 45 w 79"/>
              <a:gd name="T17" fmla="*/ 3 h 131"/>
              <a:gd name="T18" fmla="*/ 46 w 79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9"/>
              <a:gd name="T31" fmla="*/ 0 h 131"/>
              <a:gd name="T32" fmla="*/ 79 w 79"/>
              <a:gd name="T33" fmla="*/ 131 h 13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9" h="131">
                <a:moveTo>
                  <a:pt x="46" y="0"/>
                </a:moveTo>
                <a:lnTo>
                  <a:pt x="45" y="3"/>
                </a:lnTo>
                <a:lnTo>
                  <a:pt x="0" y="116"/>
                </a:lnTo>
                <a:lnTo>
                  <a:pt x="33" y="130"/>
                </a:lnTo>
                <a:lnTo>
                  <a:pt x="78" y="17"/>
                </a:lnTo>
                <a:lnTo>
                  <a:pt x="76" y="20"/>
                </a:lnTo>
                <a:lnTo>
                  <a:pt x="46" y="0"/>
                </a:lnTo>
                <a:lnTo>
                  <a:pt x="45" y="2"/>
                </a:lnTo>
                <a:lnTo>
                  <a:pt x="45" y="3"/>
                </a:lnTo>
                <a:lnTo>
                  <a:pt x="46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18" name="Freeform 97"/>
          <p:cNvSpPr>
            <a:spLocks/>
          </p:cNvSpPr>
          <p:nvPr/>
        </p:nvSpPr>
        <p:spPr bwMode="auto">
          <a:xfrm>
            <a:off x="2916238" y="3822700"/>
            <a:ext cx="127000" cy="182563"/>
          </a:xfrm>
          <a:custGeom>
            <a:avLst/>
            <a:gdLst>
              <a:gd name="T0" fmla="*/ 62 w 90"/>
              <a:gd name="T1" fmla="*/ 0 h 115"/>
              <a:gd name="T2" fmla="*/ 59 w 90"/>
              <a:gd name="T3" fmla="*/ 3 h 115"/>
              <a:gd name="T4" fmla="*/ 0 w 90"/>
              <a:gd name="T5" fmla="*/ 94 h 115"/>
              <a:gd name="T6" fmla="*/ 30 w 90"/>
              <a:gd name="T7" fmla="*/ 114 h 115"/>
              <a:gd name="T8" fmla="*/ 89 w 90"/>
              <a:gd name="T9" fmla="*/ 23 h 115"/>
              <a:gd name="T10" fmla="*/ 86 w 90"/>
              <a:gd name="T11" fmla="*/ 27 h 115"/>
              <a:gd name="T12" fmla="*/ 62 w 90"/>
              <a:gd name="T13" fmla="*/ 0 h 115"/>
              <a:gd name="T14" fmla="*/ 61 w 90"/>
              <a:gd name="T15" fmla="*/ 1 h 115"/>
              <a:gd name="T16" fmla="*/ 59 w 90"/>
              <a:gd name="T17" fmla="*/ 3 h 115"/>
              <a:gd name="T18" fmla="*/ 62 w 90"/>
              <a:gd name="T19" fmla="*/ 0 h 11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0"/>
              <a:gd name="T31" fmla="*/ 0 h 115"/>
              <a:gd name="T32" fmla="*/ 90 w 90"/>
              <a:gd name="T33" fmla="*/ 115 h 11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0" h="115">
                <a:moveTo>
                  <a:pt x="62" y="0"/>
                </a:moveTo>
                <a:lnTo>
                  <a:pt x="59" y="3"/>
                </a:lnTo>
                <a:lnTo>
                  <a:pt x="0" y="94"/>
                </a:lnTo>
                <a:lnTo>
                  <a:pt x="30" y="114"/>
                </a:lnTo>
                <a:lnTo>
                  <a:pt x="89" y="23"/>
                </a:lnTo>
                <a:lnTo>
                  <a:pt x="86" y="27"/>
                </a:lnTo>
                <a:lnTo>
                  <a:pt x="62" y="0"/>
                </a:lnTo>
                <a:lnTo>
                  <a:pt x="61" y="1"/>
                </a:lnTo>
                <a:lnTo>
                  <a:pt x="59" y="3"/>
                </a:lnTo>
                <a:lnTo>
                  <a:pt x="62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19" name="Freeform 98"/>
          <p:cNvSpPr>
            <a:spLocks/>
          </p:cNvSpPr>
          <p:nvPr/>
        </p:nvSpPr>
        <p:spPr bwMode="auto">
          <a:xfrm>
            <a:off x="3009900" y="3678238"/>
            <a:ext cx="163513" cy="180975"/>
          </a:xfrm>
          <a:custGeom>
            <a:avLst/>
            <a:gdLst>
              <a:gd name="T0" fmla="*/ 93 w 115"/>
              <a:gd name="T1" fmla="*/ 0 h 114"/>
              <a:gd name="T2" fmla="*/ 89 w 115"/>
              <a:gd name="T3" fmla="*/ 3 h 114"/>
              <a:gd name="T4" fmla="*/ 0 w 115"/>
              <a:gd name="T5" fmla="*/ 86 h 114"/>
              <a:gd name="T6" fmla="*/ 25 w 115"/>
              <a:gd name="T7" fmla="*/ 113 h 114"/>
              <a:gd name="T8" fmla="*/ 114 w 115"/>
              <a:gd name="T9" fmla="*/ 29 h 114"/>
              <a:gd name="T10" fmla="*/ 110 w 115"/>
              <a:gd name="T11" fmla="*/ 33 h 114"/>
              <a:gd name="T12" fmla="*/ 93 w 115"/>
              <a:gd name="T13" fmla="*/ 0 h 114"/>
              <a:gd name="T14" fmla="*/ 91 w 115"/>
              <a:gd name="T15" fmla="*/ 1 h 114"/>
              <a:gd name="T16" fmla="*/ 89 w 115"/>
              <a:gd name="T17" fmla="*/ 3 h 114"/>
              <a:gd name="T18" fmla="*/ 93 w 115"/>
              <a:gd name="T19" fmla="*/ 0 h 11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5"/>
              <a:gd name="T31" fmla="*/ 0 h 114"/>
              <a:gd name="T32" fmla="*/ 115 w 115"/>
              <a:gd name="T33" fmla="*/ 114 h 11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5" h="114">
                <a:moveTo>
                  <a:pt x="93" y="0"/>
                </a:moveTo>
                <a:lnTo>
                  <a:pt x="89" y="3"/>
                </a:lnTo>
                <a:lnTo>
                  <a:pt x="0" y="86"/>
                </a:lnTo>
                <a:lnTo>
                  <a:pt x="25" y="113"/>
                </a:lnTo>
                <a:lnTo>
                  <a:pt x="114" y="29"/>
                </a:lnTo>
                <a:lnTo>
                  <a:pt x="110" y="33"/>
                </a:lnTo>
                <a:lnTo>
                  <a:pt x="93" y="0"/>
                </a:lnTo>
                <a:lnTo>
                  <a:pt x="91" y="1"/>
                </a:lnTo>
                <a:lnTo>
                  <a:pt x="89" y="3"/>
                </a:lnTo>
                <a:lnTo>
                  <a:pt x="93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20" name="Freeform 99"/>
          <p:cNvSpPr>
            <a:spLocks/>
          </p:cNvSpPr>
          <p:nvPr/>
        </p:nvSpPr>
        <p:spPr bwMode="auto">
          <a:xfrm>
            <a:off x="3148013" y="3624263"/>
            <a:ext cx="107950" cy="101600"/>
          </a:xfrm>
          <a:custGeom>
            <a:avLst/>
            <a:gdLst>
              <a:gd name="T0" fmla="*/ 61 w 76"/>
              <a:gd name="T1" fmla="*/ 0 h 64"/>
              <a:gd name="T2" fmla="*/ 58 w 76"/>
              <a:gd name="T3" fmla="*/ 1 h 64"/>
              <a:gd name="T4" fmla="*/ 0 w 76"/>
              <a:gd name="T5" fmla="*/ 31 h 64"/>
              <a:gd name="T6" fmla="*/ 17 w 76"/>
              <a:gd name="T7" fmla="*/ 63 h 64"/>
              <a:gd name="T8" fmla="*/ 75 w 76"/>
              <a:gd name="T9" fmla="*/ 33 h 64"/>
              <a:gd name="T10" fmla="*/ 73 w 76"/>
              <a:gd name="T11" fmla="*/ 34 h 64"/>
              <a:gd name="T12" fmla="*/ 61 w 76"/>
              <a:gd name="T13" fmla="*/ 0 h 64"/>
              <a:gd name="T14" fmla="*/ 60 w 76"/>
              <a:gd name="T15" fmla="*/ 0 h 64"/>
              <a:gd name="T16" fmla="*/ 58 w 76"/>
              <a:gd name="T17" fmla="*/ 1 h 64"/>
              <a:gd name="T18" fmla="*/ 61 w 76"/>
              <a:gd name="T19" fmla="*/ 0 h 6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6"/>
              <a:gd name="T31" fmla="*/ 0 h 64"/>
              <a:gd name="T32" fmla="*/ 76 w 76"/>
              <a:gd name="T33" fmla="*/ 64 h 6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6" h="64">
                <a:moveTo>
                  <a:pt x="61" y="0"/>
                </a:moveTo>
                <a:lnTo>
                  <a:pt x="58" y="1"/>
                </a:lnTo>
                <a:lnTo>
                  <a:pt x="0" y="31"/>
                </a:lnTo>
                <a:lnTo>
                  <a:pt x="17" y="63"/>
                </a:lnTo>
                <a:lnTo>
                  <a:pt x="75" y="33"/>
                </a:lnTo>
                <a:lnTo>
                  <a:pt x="73" y="34"/>
                </a:lnTo>
                <a:lnTo>
                  <a:pt x="61" y="0"/>
                </a:lnTo>
                <a:lnTo>
                  <a:pt x="60" y="0"/>
                </a:lnTo>
                <a:lnTo>
                  <a:pt x="58" y="1"/>
                </a:lnTo>
                <a:lnTo>
                  <a:pt x="61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21" name="Freeform 100"/>
          <p:cNvSpPr>
            <a:spLocks/>
          </p:cNvSpPr>
          <p:nvPr/>
        </p:nvSpPr>
        <p:spPr bwMode="auto">
          <a:xfrm>
            <a:off x="3241675" y="3595688"/>
            <a:ext cx="80963" cy="79375"/>
          </a:xfrm>
          <a:custGeom>
            <a:avLst/>
            <a:gdLst>
              <a:gd name="T0" fmla="*/ 46 w 58"/>
              <a:gd name="T1" fmla="*/ 0 h 50"/>
              <a:gd name="T2" fmla="*/ 0 w 58"/>
              <a:gd name="T3" fmla="*/ 16 h 50"/>
              <a:gd name="T4" fmla="*/ 12 w 58"/>
              <a:gd name="T5" fmla="*/ 49 h 50"/>
              <a:gd name="T6" fmla="*/ 57 w 58"/>
              <a:gd name="T7" fmla="*/ 33 h 50"/>
              <a:gd name="T8" fmla="*/ 46 w 58"/>
              <a:gd name="T9" fmla="*/ 0 h 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8"/>
              <a:gd name="T16" fmla="*/ 0 h 50"/>
              <a:gd name="T17" fmla="*/ 58 w 58"/>
              <a:gd name="T18" fmla="*/ 50 h 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8" h="50">
                <a:moveTo>
                  <a:pt x="46" y="0"/>
                </a:moveTo>
                <a:lnTo>
                  <a:pt x="0" y="16"/>
                </a:lnTo>
                <a:lnTo>
                  <a:pt x="12" y="49"/>
                </a:lnTo>
                <a:lnTo>
                  <a:pt x="57" y="33"/>
                </a:lnTo>
                <a:lnTo>
                  <a:pt x="46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22" name="Freeform 101"/>
          <p:cNvSpPr>
            <a:spLocks/>
          </p:cNvSpPr>
          <p:nvPr/>
        </p:nvSpPr>
        <p:spPr bwMode="auto">
          <a:xfrm>
            <a:off x="3313113" y="3538538"/>
            <a:ext cx="157162" cy="107950"/>
          </a:xfrm>
          <a:custGeom>
            <a:avLst/>
            <a:gdLst>
              <a:gd name="T0" fmla="*/ 97 w 110"/>
              <a:gd name="T1" fmla="*/ 0 h 68"/>
              <a:gd name="T2" fmla="*/ 0 w 110"/>
              <a:gd name="T3" fmla="*/ 33 h 68"/>
              <a:gd name="T4" fmla="*/ 11 w 110"/>
              <a:gd name="T5" fmla="*/ 67 h 68"/>
              <a:gd name="T6" fmla="*/ 109 w 110"/>
              <a:gd name="T7" fmla="*/ 33 h 68"/>
              <a:gd name="T8" fmla="*/ 97 w 110"/>
              <a:gd name="T9" fmla="*/ 0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"/>
              <a:gd name="T16" fmla="*/ 0 h 68"/>
              <a:gd name="T17" fmla="*/ 110 w 110"/>
              <a:gd name="T18" fmla="*/ 68 h 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0" h="68">
                <a:moveTo>
                  <a:pt x="97" y="0"/>
                </a:moveTo>
                <a:lnTo>
                  <a:pt x="0" y="33"/>
                </a:lnTo>
                <a:lnTo>
                  <a:pt x="11" y="67"/>
                </a:lnTo>
                <a:lnTo>
                  <a:pt x="109" y="33"/>
                </a:lnTo>
                <a:lnTo>
                  <a:pt x="97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23" name="Freeform 102"/>
          <p:cNvSpPr>
            <a:spLocks/>
          </p:cNvSpPr>
          <p:nvPr/>
        </p:nvSpPr>
        <p:spPr bwMode="auto">
          <a:xfrm>
            <a:off x="3457575" y="3475038"/>
            <a:ext cx="177800" cy="112712"/>
          </a:xfrm>
          <a:custGeom>
            <a:avLst/>
            <a:gdLst>
              <a:gd name="T0" fmla="*/ 114 w 125"/>
              <a:gd name="T1" fmla="*/ 0 h 71"/>
              <a:gd name="T2" fmla="*/ 113 w 125"/>
              <a:gd name="T3" fmla="*/ 1 h 71"/>
              <a:gd name="T4" fmla="*/ 0 w 125"/>
              <a:gd name="T5" fmla="*/ 37 h 71"/>
              <a:gd name="T6" fmla="*/ 12 w 125"/>
              <a:gd name="T7" fmla="*/ 70 h 71"/>
              <a:gd name="T8" fmla="*/ 124 w 125"/>
              <a:gd name="T9" fmla="*/ 34 h 71"/>
              <a:gd name="T10" fmla="*/ 124 w 125"/>
              <a:gd name="T11" fmla="*/ 35 h 71"/>
              <a:gd name="T12" fmla="*/ 114 w 125"/>
              <a:gd name="T13" fmla="*/ 0 h 71"/>
              <a:gd name="T14" fmla="*/ 113 w 125"/>
              <a:gd name="T15" fmla="*/ 0 h 71"/>
              <a:gd name="T16" fmla="*/ 113 w 125"/>
              <a:gd name="T17" fmla="*/ 1 h 71"/>
              <a:gd name="T18" fmla="*/ 114 w 125"/>
              <a:gd name="T19" fmla="*/ 0 h 7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5"/>
              <a:gd name="T31" fmla="*/ 0 h 71"/>
              <a:gd name="T32" fmla="*/ 125 w 125"/>
              <a:gd name="T33" fmla="*/ 71 h 7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5" h="71">
                <a:moveTo>
                  <a:pt x="114" y="0"/>
                </a:moveTo>
                <a:lnTo>
                  <a:pt x="113" y="1"/>
                </a:lnTo>
                <a:lnTo>
                  <a:pt x="0" y="37"/>
                </a:lnTo>
                <a:lnTo>
                  <a:pt x="12" y="70"/>
                </a:lnTo>
                <a:lnTo>
                  <a:pt x="124" y="34"/>
                </a:lnTo>
                <a:lnTo>
                  <a:pt x="124" y="35"/>
                </a:lnTo>
                <a:lnTo>
                  <a:pt x="114" y="0"/>
                </a:lnTo>
                <a:lnTo>
                  <a:pt x="113" y="0"/>
                </a:lnTo>
                <a:lnTo>
                  <a:pt x="113" y="1"/>
                </a:lnTo>
                <a:lnTo>
                  <a:pt x="114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24" name="Freeform 103"/>
          <p:cNvSpPr>
            <a:spLocks/>
          </p:cNvSpPr>
          <p:nvPr/>
        </p:nvSpPr>
        <p:spPr bwMode="auto">
          <a:xfrm>
            <a:off x="3625850" y="3394075"/>
            <a:ext cx="241300" cy="133350"/>
          </a:xfrm>
          <a:custGeom>
            <a:avLst/>
            <a:gdLst>
              <a:gd name="T0" fmla="*/ 159 w 171"/>
              <a:gd name="T1" fmla="*/ 0 h 84"/>
              <a:gd name="T2" fmla="*/ 0 w 171"/>
              <a:gd name="T3" fmla="*/ 48 h 84"/>
              <a:gd name="T4" fmla="*/ 11 w 171"/>
              <a:gd name="T5" fmla="*/ 83 h 84"/>
              <a:gd name="T6" fmla="*/ 170 w 171"/>
              <a:gd name="T7" fmla="*/ 35 h 84"/>
              <a:gd name="T8" fmla="*/ 159 w 171"/>
              <a:gd name="T9" fmla="*/ 0 h 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1"/>
              <a:gd name="T16" fmla="*/ 0 h 84"/>
              <a:gd name="T17" fmla="*/ 171 w 171"/>
              <a:gd name="T18" fmla="*/ 84 h 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1" h="84">
                <a:moveTo>
                  <a:pt x="159" y="0"/>
                </a:moveTo>
                <a:lnTo>
                  <a:pt x="0" y="48"/>
                </a:lnTo>
                <a:lnTo>
                  <a:pt x="11" y="83"/>
                </a:lnTo>
                <a:lnTo>
                  <a:pt x="170" y="35"/>
                </a:lnTo>
                <a:lnTo>
                  <a:pt x="159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25" name="Freeform 104"/>
          <p:cNvSpPr>
            <a:spLocks/>
          </p:cNvSpPr>
          <p:nvPr/>
        </p:nvSpPr>
        <p:spPr bwMode="auto">
          <a:xfrm>
            <a:off x="3859213" y="3327400"/>
            <a:ext cx="195262" cy="119063"/>
          </a:xfrm>
          <a:custGeom>
            <a:avLst/>
            <a:gdLst>
              <a:gd name="T0" fmla="*/ 127 w 139"/>
              <a:gd name="T1" fmla="*/ 0 h 75"/>
              <a:gd name="T2" fmla="*/ 0 w 139"/>
              <a:gd name="T3" fmla="*/ 39 h 75"/>
              <a:gd name="T4" fmla="*/ 11 w 139"/>
              <a:gd name="T5" fmla="*/ 74 h 75"/>
              <a:gd name="T6" fmla="*/ 138 w 139"/>
              <a:gd name="T7" fmla="*/ 34 h 75"/>
              <a:gd name="T8" fmla="*/ 127 w 139"/>
              <a:gd name="T9" fmla="*/ 0 h 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9"/>
              <a:gd name="T16" fmla="*/ 0 h 75"/>
              <a:gd name="T17" fmla="*/ 139 w 139"/>
              <a:gd name="T18" fmla="*/ 75 h 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9" h="75">
                <a:moveTo>
                  <a:pt x="127" y="0"/>
                </a:moveTo>
                <a:lnTo>
                  <a:pt x="0" y="39"/>
                </a:lnTo>
                <a:lnTo>
                  <a:pt x="11" y="74"/>
                </a:lnTo>
                <a:lnTo>
                  <a:pt x="138" y="34"/>
                </a:lnTo>
                <a:lnTo>
                  <a:pt x="127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26" name="Freeform 105"/>
          <p:cNvSpPr>
            <a:spLocks/>
          </p:cNvSpPr>
          <p:nvPr/>
        </p:nvSpPr>
        <p:spPr bwMode="auto">
          <a:xfrm>
            <a:off x="4044950" y="3260725"/>
            <a:ext cx="207963" cy="117475"/>
          </a:xfrm>
          <a:custGeom>
            <a:avLst/>
            <a:gdLst>
              <a:gd name="T0" fmla="*/ 135 w 147"/>
              <a:gd name="T1" fmla="*/ 0 h 74"/>
              <a:gd name="T2" fmla="*/ 0 w 147"/>
              <a:gd name="T3" fmla="*/ 39 h 74"/>
              <a:gd name="T4" fmla="*/ 11 w 147"/>
              <a:gd name="T5" fmla="*/ 73 h 74"/>
              <a:gd name="T6" fmla="*/ 146 w 147"/>
              <a:gd name="T7" fmla="*/ 35 h 74"/>
              <a:gd name="T8" fmla="*/ 135 w 147"/>
              <a:gd name="T9" fmla="*/ 0 h 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7"/>
              <a:gd name="T16" fmla="*/ 0 h 74"/>
              <a:gd name="T17" fmla="*/ 147 w 147"/>
              <a:gd name="T18" fmla="*/ 74 h 7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7" h="74">
                <a:moveTo>
                  <a:pt x="135" y="0"/>
                </a:moveTo>
                <a:lnTo>
                  <a:pt x="0" y="39"/>
                </a:lnTo>
                <a:lnTo>
                  <a:pt x="11" y="73"/>
                </a:lnTo>
                <a:lnTo>
                  <a:pt x="146" y="35"/>
                </a:lnTo>
                <a:lnTo>
                  <a:pt x="135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27" name="Freeform 106"/>
          <p:cNvSpPr>
            <a:spLocks/>
          </p:cNvSpPr>
          <p:nvPr/>
        </p:nvSpPr>
        <p:spPr bwMode="auto">
          <a:xfrm>
            <a:off x="4244975" y="3189288"/>
            <a:ext cx="225425" cy="123825"/>
          </a:xfrm>
          <a:custGeom>
            <a:avLst/>
            <a:gdLst>
              <a:gd name="T0" fmla="*/ 148 w 160"/>
              <a:gd name="T1" fmla="*/ 0 h 78"/>
              <a:gd name="T2" fmla="*/ 0 w 160"/>
              <a:gd name="T3" fmla="*/ 42 h 78"/>
              <a:gd name="T4" fmla="*/ 11 w 160"/>
              <a:gd name="T5" fmla="*/ 77 h 78"/>
              <a:gd name="T6" fmla="*/ 159 w 160"/>
              <a:gd name="T7" fmla="*/ 34 h 78"/>
              <a:gd name="T8" fmla="*/ 148 w 160"/>
              <a:gd name="T9" fmla="*/ 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0"/>
              <a:gd name="T16" fmla="*/ 0 h 78"/>
              <a:gd name="T17" fmla="*/ 160 w 160"/>
              <a:gd name="T18" fmla="*/ 78 h 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0" h="78">
                <a:moveTo>
                  <a:pt x="148" y="0"/>
                </a:moveTo>
                <a:lnTo>
                  <a:pt x="0" y="42"/>
                </a:lnTo>
                <a:lnTo>
                  <a:pt x="11" y="77"/>
                </a:lnTo>
                <a:lnTo>
                  <a:pt x="159" y="34"/>
                </a:lnTo>
                <a:lnTo>
                  <a:pt x="148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28" name="Freeform 107"/>
          <p:cNvSpPr>
            <a:spLocks/>
          </p:cNvSpPr>
          <p:nvPr/>
        </p:nvSpPr>
        <p:spPr bwMode="auto">
          <a:xfrm>
            <a:off x="4462463" y="3111500"/>
            <a:ext cx="239712" cy="128588"/>
          </a:xfrm>
          <a:custGeom>
            <a:avLst/>
            <a:gdLst>
              <a:gd name="T0" fmla="*/ 157 w 169"/>
              <a:gd name="T1" fmla="*/ 0 h 81"/>
              <a:gd name="T2" fmla="*/ 0 w 169"/>
              <a:gd name="T3" fmla="*/ 46 h 81"/>
              <a:gd name="T4" fmla="*/ 11 w 169"/>
              <a:gd name="T5" fmla="*/ 80 h 81"/>
              <a:gd name="T6" fmla="*/ 168 w 169"/>
              <a:gd name="T7" fmla="*/ 35 h 81"/>
              <a:gd name="T8" fmla="*/ 157 w 169"/>
              <a:gd name="T9" fmla="*/ 0 h 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9"/>
              <a:gd name="T16" fmla="*/ 0 h 81"/>
              <a:gd name="T17" fmla="*/ 169 w 169"/>
              <a:gd name="T18" fmla="*/ 81 h 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9" h="81">
                <a:moveTo>
                  <a:pt x="157" y="0"/>
                </a:moveTo>
                <a:lnTo>
                  <a:pt x="0" y="46"/>
                </a:lnTo>
                <a:lnTo>
                  <a:pt x="11" y="80"/>
                </a:lnTo>
                <a:lnTo>
                  <a:pt x="168" y="35"/>
                </a:lnTo>
                <a:lnTo>
                  <a:pt x="157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29" name="Freeform 108"/>
          <p:cNvSpPr>
            <a:spLocks/>
          </p:cNvSpPr>
          <p:nvPr/>
        </p:nvSpPr>
        <p:spPr bwMode="auto">
          <a:xfrm>
            <a:off x="4692650" y="3040063"/>
            <a:ext cx="233363" cy="123825"/>
          </a:xfrm>
          <a:custGeom>
            <a:avLst/>
            <a:gdLst>
              <a:gd name="T0" fmla="*/ 155 w 165"/>
              <a:gd name="T1" fmla="*/ 0 h 78"/>
              <a:gd name="T2" fmla="*/ 153 w 165"/>
              <a:gd name="T3" fmla="*/ 0 h 78"/>
              <a:gd name="T4" fmla="*/ 0 w 165"/>
              <a:gd name="T5" fmla="*/ 42 h 78"/>
              <a:gd name="T6" fmla="*/ 11 w 165"/>
              <a:gd name="T7" fmla="*/ 77 h 78"/>
              <a:gd name="T8" fmla="*/ 164 w 165"/>
              <a:gd name="T9" fmla="*/ 35 h 78"/>
              <a:gd name="T10" fmla="*/ 163 w 165"/>
              <a:gd name="T11" fmla="*/ 35 h 78"/>
              <a:gd name="T12" fmla="*/ 155 w 165"/>
              <a:gd name="T13" fmla="*/ 0 h 78"/>
              <a:gd name="T14" fmla="*/ 154 w 165"/>
              <a:gd name="T15" fmla="*/ 0 h 78"/>
              <a:gd name="T16" fmla="*/ 153 w 165"/>
              <a:gd name="T17" fmla="*/ 0 h 78"/>
              <a:gd name="T18" fmla="*/ 155 w 165"/>
              <a:gd name="T19" fmla="*/ 0 h 7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5"/>
              <a:gd name="T31" fmla="*/ 0 h 78"/>
              <a:gd name="T32" fmla="*/ 165 w 165"/>
              <a:gd name="T33" fmla="*/ 78 h 7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5" h="78">
                <a:moveTo>
                  <a:pt x="155" y="0"/>
                </a:moveTo>
                <a:lnTo>
                  <a:pt x="153" y="0"/>
                </a:lnTo>
                <a:lnTo>
                  <a:pt x="0" y="42"/>
                </a:lnTo>
                <a:lnTo>
                  <a:pt x="11" y="77"/>
                </a:lnTo>
                <a:lnTo>
                  <a:pt x="164" y="35"/>
                </a:lnTo>
                <a:lnTo>
                  <a:pt x="163" y="35"/>
                </a:lnTo>
                <a:lnTo>
                  <a:pt x="155" y="0"/>
                </a:lnTo>
                <a:lnTo>
                  <a:pt x="154" y="0"/>
                </a:lnTo>
                <a:lnTo>
                  <a:pt x="153" y="0"/>
                </a:lnTo>
                <a:lnTo>
                  <a:pt x="155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30" name="Freeform 109"/>
          <p:cNvSpPr>
            <a:spLocks/>
          </p:cNvSpPr>
          <p:nvPr/>
        </p:nvSpPr>
        <p:spPr bwMode="auto">
          <a:xfrm>
            <a:off x="4919663" y="2987675"/>
            <a:ext cx="196850" cy="104775"/>
          </a:xfrm>
          <a:custGeom>
            <a:avLst/>
            <a:gdLst>
              <a:gd name="T0" fmla="*/ 129 w 139"/>
              <a:gd name="T1" fmla="*/ 0 h 66"/>
              <a:gd name="T2" fmla="*/ 0 w 139"/>
              <a:gd name="T3" fmla="*/ 30 h 66"/>
              <a:gd name="T4" fmla="*/ 8 w 139"/>
              <a:gd name="T5" fmla="*/ 65 h 66"/>
              <a:gd name="T6" fmla="*/ 138 w 139"/>
              <a:gd name="T7" fmla="*/ 35 h 66"/>
              <a:gd name="T8" fmla="*/ 129 w 139"/>
              <a:gd name="T9" fmla="*/ 0 h 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9"/>
              <a:gd name="T16" fmla="*/ 0 h 66"/>
              <a:gd name="T17" fmla="*/ 139 w 139"/>
              <a:gd name="T18" fmla="*/ 66 h 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9" h="66">
                <a:moveTo>
                  <a:pt x="129" y="0"/>
                </a:moveTo>
                <a:lnTo>
                  <a:pt x="0" y="30"/>
                </a:lnTo>
                <a:lnTo>
                  <a:pt x="8" y="65"/>
                </a:lnTo>
                <a:lnTo>
                  <a:pt x="138" y="35"/>
                </a:lnTo>
                <a:lnTo>
                  <a:pt x="129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31" name="Freeform 110"/>
          <p:cNvSpPr>
            <a:spLocks/>
          </p:cNvSpPr>
          <p:nvPr/>
        </p:nvSpPr>
        <p:spPr bwMode="auto">
          <a:xfrm>
            <a:off x="5110163" y="2930525"/>
            <a:ext cx="227012" cy="109538"/>
          </a:xfrm>
          <a:custGeom>
            <a:avLst/>
            <a:gdLst>
              <a:gd name="T0" fmla="*/ 152 w 160"/>
              <a:gd name="T1" fmla="*/ 0 h 69"/>
              <a:gd name="T2" fmla="*/ 151 w 160"/>
              <a:gd name="T3" fmla="*/ 0 h 69"/>
              <a:gd name="T4" fmla="*/ 0 w 160"/>
              <a:gd name="T5" fmla="*/ 33 h 69"/>
              <a:gd name="T6" fmla="*/ 9 w 160"/>
              <a:gd name="T7" fmla="*/ 68 h 69"/>
              <a:gd name="T8" fmla="*/ 159 w 160"/>
              <a:gd name="T9" fmla="*/ 35 h 69"/>
              <a:gd name="T10" fmla="*/ 152 w 160"/>
              <a:gd name="T11" fmla="*/ 0 h 69"/>
              <a:gd name="T12" fmla="*/ 151 w 160"/>
              <a:gd name="T13" fmla="*/ 0 h 69"/>
              <a:gd name="T14" fmla="*/ 152 w 160"/>
              <a:gd name="T15" fmla="*/ 0 h 6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0"/>
              <a:gd name="T25" fmla="*/ 0 h 69"/>
              <a:gd name="T26" fmla="*/ 160 w 160"/>
              <a:gd name="T27" fmla="*/ 69 h 6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0" h="69">
                <a:moveTo>
                  <a:pt x="152" y="0"/>
                </a:moveTo>
                <a:lnTo>
                  <a:pt x="151" y="0"/>
                </a:lnTo>
                <a:lnTo>
                  <a:pt x="0" y="33"/>
                </a:lnTo>
                <a:lnTo>
                  <a:pt x="9" y="68"/>
                </a:lnTo>
                <a:lnTo>
                  <a:pt x="159" y="35"/>
                </a:lnTo>
                <a:lnTo>
                  <a:pt x="152" y="0"/>
                </a:lnTo>
                <a:lnTo>
                  <a:pt x="151" y="0"/>
                </a:lnTo>
                <a:lnTo>
                  <a:pt x="152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32" name="Freeform 111"/>
          <p:cNvSpPr>
            <a:spLocks/>
          </p:cNvSpPr>
          <p:nvPr/>
        </p:nvSpPr>
        <p:spPr bwMode="auto">
          <a:xfrm>
            <a:off x="5332413" y="2887663"/>
            <a:ext cx="195262" cy="95250"/>
          </a:xfrm>
          <a:custGeom>
            <a:avLst/>
            <a:gdLst>
              <a:gd name="T0" fmla="*/ 129 w 137"/>
              <a:gd name="T1" fmla="*/ 0 h 60"/>
              <a:gd name="T2" fmla="*/ 0 w 137"/>
              <a:gd name="T3" fmla="*/ 25 h 60"/>
              <a:gd name="T4" fmla="*/ 7 w 137"/>
              <a:gd name="T5" fmla="*/ 59 h 60"/>
              <a:gd name="T6" fmla="*/ 136 w 137"/>
              <a:gd name="T7" fmla="*/ 34 h 60"/>
              <a:gd name="T8" fmla="*/ 129 w 137"/>
              <a:gd name="T9" fmla="*/ 0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7"/>
              <a:gd name="T16" fmla="*/ 0 h 60"/>
              <a:gd name="T17" fmla="*/ 137 w 137"/>
              <a:gd name="T18" fmla="*/ 60 h 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7" h="60">
                <a:moveTo>
                  <a:pt x="129" y="0"/>
                </a:moveTo>
                <a:lnTo>
                  <a:pt x="0" y="25"/>
                </a:lnTo>
                <a:lnTo>
                  <a:pt x="7" y="59"/>
                </a:lnTo>
                <a:lnTo>
                  <a:pt x="136" y="34"/>
                </a:lnTo>
                <a:lnTo>
                  <a:pt x="129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33" name="Freeform 112"/>
          <p:cNvSpPr>
            <a:spLocks/>
          </p:cNvSpPr>
          <p:nvPr/>
        </p:nvSpPr>
        <p:spPr bwMode="auto">
          <a:xfrm>
            <a:off x="5522913" y="2847975"/>
            <a:ext cx="198437" cy="92075"/>
          </a:xfrm>
          <a:custGeom>
            <a:avLst/>
            <a:gdLst>
              <a:gd name="T0" fmla="*/ 133 w 141"/>
              <a:gd name="T1" fmla="*/ 0 h 58"/>
              <a:gd name="T2" fmla="*/ 0 w 141"/>
              <a:gd name="T3" fmla="*/ 23 h 58"/>
              <a:gd name="T4" fmla="*/ 7 w 141"/>
              <a:gd name="T5" fmla="*/ 57 h 58"/>
              <a:gd name="T6" fmla="*/ 140 w 141"/>
              <a:gd name="T7" fmla="*/ 35 h 58"/>
              <a:gd name="T8" fmla="*/ 139 w 141"/>
              <a:gd name="T9" fmla="*/ 35 h 58"/>
              <a:gd name="T10" fmla="*/ 133 w 141"/>
              <a:gd name="T11" fmla="*/ 0 h 5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1"/>
              <a:gd name="T19" fmla="*/ 0 h 58"/>
              <a:gd name="T20" fmla="*/ 141 w 141"/>
              <a:gd name="T21" fmla="*/ 58 h 5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1" h="58">
                <a:moveTo>
                  <a:pt x="133" y="0"/>
                </a:moveTo>
                <a:lnTo>
                  <a:pt x="0" y="23"/>
                </a:lnTo>
                <a:lnTo>
                  <a:pt x="7" y="57"/>
                </a:lnTo>
                <a:lnTo>
                  <a:pt x="140" y="35"/>
                </a:lnTo>
                <a:lnTo>
                  <a:pt x="139" y="35"/>
                </a:lnTo>
                <a:lnTo>
                  <a:pt x="133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34" name="Freeform 113"/>
          <p:cNvSpPr>
            <a:spLocks/>
          </p:cNvSpPr>
          <p:nvPr/>
        </p:nvSpPr>
        <p:spPr bwMode="auto">
          <a:xfrm>
            <a:off x="5719763" y="2811463"/>
            <a:ext cx="227012" cy="90487"/>
          </a:xfrm>
          <a:custGeom>
            <a:avLst/>
            <a:gdLst>
              <a:gd name="T0" fmla="*/ 155 w 161"/>
              <a:gd name="T1" fmla="*/ 0 h 57"/>
              <a:gd name="T2" fmla="*/ 0 w 161"/>
              <a:gd name="T3" fmla="*/ 21 h 57"/>
              <a:gd name="T4" fmla="*/ 6 w 161"/>
              <a:gd name="T5" fmla="*/ 56 h 57"/>
              <a:gd name="T6" fmla="*/ 160 w 161"/>
              <a:gd name="T7" fmla="*/ 35 h 57"/>
              <a:gd name="T8" fmla="*/ 159 w 161"/>
              <a:gd name="T9" fmla="*/ 35 h 57"/>
              <a:gd name="T10" fmla="*/ 155 w 161"/>
              <a:gd name="T11" fmla="*/ 0 h 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1"/>
              <a:gd name="T19" fmla="*/ 0 h 57"/>
              <a:gd name="T20" fmla="*/ 161 w 161"/>
              <a:gd name="T21" fmla="*/ 57 h 5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1" h="57">
                <a:moveTo>
                  <a:pt x="155" y="0"/>
                </a:moveTo>
                <a:lnTo>
                  <a:pt x="0" y="21"/>
                </a:lnTo>
                <a:lnTo>
                  <a:pt x="6" y="56"/>
                </a:lnTo>
                <a:lnTo>
                  <a:pt x="160" y="35"/>
                </a:lnTo>
                <a:lnTo>
                  <a:pt x="159" y="35"/>
                </a:lnTo>
                <a:lnTo>
                  <a:pt x="155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35" name="Freeform 114"/>
          <p:cNvSpPr>
            <a:spLocks/>
          </p:cNvSpPr>
          <p:nvPr/>
        </p:nvSpPr>
        <p:spPr bwMode="auto">
          <a:xfrm>
            <a:off x="5946775" y="2776538"/>
            <a:ext cx="241300" cy="88900"/>
          </a:xfrm>
          <a:custGeom>
            <a:avLst/>
            <a:gdLst>
              <a:gd name="T0" fmla="*/ 167 w 171"/>
              <a:gd name="T1" fmla="*/ 0 h 56"/>
              <a:gd name="T2" fmla="*/ 166 w 171"/>
              <a:gd name="T3" fmla="*/ 0 h 56"/>
              <a:gd name="T4" fmla="*/ 0 w 171"/>
              <a:gd name="T5" fmla="*/ 20 h 56"/>
              <a:gd name="T6" fmla="*/ 4 w 171"/>
              <a:gd name="T7" fmla="*/ 55 h 56"/>
              <a:gd name="T8" fmla="*/ 170 w 171"/>
              <a:gd name="T9" fmla="*/ 35 h 56"/>
              <a:gd name="T10" fmla="*/ 167 w 171"/>
              <a:gd name="T11" fmla="*/ 0 h 56"/>
              <a:gd name="T12" fmla="*/ 166 w 171"/>
              <a:gd name="T13" fmla="*/ 0 h 56"/>
              <a:gd name="T14" fmla="*/ 167 w 171"/>
              <a:gd name="T15" fmla="*/ 0 h 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71"/>
              <a:gd name="T25" fmla="*/ 0 h 56"/>
              <a:gd name="T26" fmla="*/ 171 w 171"/>
              <a:gd name="T27" fmla="*/ 56 h 5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71" h="56">
                <a:moveTo>
                  <a:pt x="167" y="0"/>
                </a:moveTo>
                <a:lnTo>
                  <a:pt x="166" y="0"/>
                </a:lnTo>
                <a:lnTo>
                  <a:pt x="0" y="20"/>
                </a:lnTo>
                <a:lnTo>
                  <a:pt x="4" y="55"/>
                </a:lnTo>
                <a:lnTo>
                  <a:pt x="170" y="35"/>
                </a:lnTo>
                <a:lnTo>
                  <a:pt x="167" y="0"/>
                </a:lnTo>
                <a:lnTo>
                  <a:pt x="166" y="0"/>
                </a:lnTo>
                <a:lnTo>
                  <a:pt x="167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36" name="Freeform 115"/>
          <p:cNvSpPr>
            <a:spLocks/>
          </p:cNvSpPr>
          <p:nvPr/>
        </p:nvSpPr>
        <p:spPr bwMode="auto">
          <a:xfrm>
            <a:off x="6191250" y="2757488"/>
            <a:ext cx="212725" cy="73025"/>
          </a:xfrm>
          <a:custGeom>
            <a:avLst/>
            <a:gdLst>
              <a:gd name="T0" fmla="*/ 148 w 151"/>
              <a:gd name="T1" fmla="*/ 0 h 46"/>
              <a:gd name="T2" fmla="*/ 147 w 151"/>
              <a:gd name="T3" fmla="*/ 0 h 46"/>
              <a:gd name="T4" fmla="*/ 0 w 151"/>
              <a:gd name="T5" fmla="*/ 11 h 46"/>
              <a:gd name="T6" fmla="*/ 3 w 151"/>
              <a:gd name="T7" fmla="*/ 45 h 46"/>
              <a:gd name="T8" fmla="*/ 150 w 151"/>
              <a:gd name="T9" fmla="*/ 34 h 46"/>
              <a:gd name="T10" fmla="*/ 149 w 151"/>
              <a:gd name="T11" fmla="*/ 34 h 46"/>
              <a:gd name="T12" fmla="*/ 148 w 151"/>
              <a:gd name="T13" fmla="*/ 0 h 46"/>
              <a:gd name="T14" fmla="*/ 147 w 151"/>
              <a:gd name="T15" fmla="*/ 0 h 46"/>
              <a:gd name="T16" fmla="*/ 148 w 151"/>
              <a:gd name="T17" fmla="*/ 0 h 4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1"/>
              <a:gd name="T28" fmla="*/ 0 h 46"/>
              <a:gd name="T29" fmla="*/ 151 w 151"/>
              <a:gd name="T30" fmla="*/ 46 h 4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1" h="46">
                <a:moveTo>
                  <a:pt x="148" y="0"/>
                </a:moveTo>
                <a:lnTo>
                  <a:pt x="147" y="0"/>
                </a:lnTo>
                <a:lnTo>
                  <a:pt x="0" y="11"/>
                </a:lnTo>
                <a:lnTo>
                  <a:pt x="3" y="45"/>
                </a:lnTo>
                <a:lnTo>
                  <a:pt x="150" y="34"/>
                </a:lnTo>
                <a:lnTo>
                  <a:pt x="149" y="34"/>
                </a:lnTo>
                <a:lnTo>
                  <a:pt x="148" y="0"/>
                </a:lnTo>
                <a:lnTo>
                  <a:pt x="147" y="0"/>
                </a:lnTo>
                <a:lnTo>
                  <a:pt x="148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37" name="Freeform 116"/>
          <p:cNvSpPr>
            <a:spLocks/>
          </p:cNvSpPr>
          <p:nvPr/>
        </p:nvSpPr>
        <p:spPr bwMode="auto">
          <a:xfrm>
            <a:off x="6407150" y="2747963"/>
            <a:ext cx="190500" cy="63500"/>
          </a:xfrm>
          <a:custGeom>
            <a:avLst/>
            <a:gdLst>
              <a:gd name="T0" fmla="*/ 133 w 135"/>
              <a:gd name="T1" fmla="*/ 0 h 40"/>
              <a:gd name="T2" fmla="*/ 0 w 135"/>
              <a:gd name="T3" fmla="*/ 5 h 40"/>
              <a:gd name="T4" fmla="*/ 1 w 135"/>
              <a:gd name="T5" fmla="*/ 39 h 40"/>
              <a:gd name="T6" fmla="*/ 134 w 135"/>
              <a:gd name="T7" fmla="*/ 34 h 40"/>
              <a:gd name="T8" fmla="*/ 133 w 135"/>
              <a:gd name="T9" fmla="*/ 0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5"/>
              <a:gd name="T16" fmla="*/ 0 h 40"/>
              <a:gd name="T17" fmla="*/ 135 w 135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5" h="40">
                <a:moveTo>
                  <a:pt x="133" y="0"/>
                </a:moveTo>
                <a:lnTo>
                  <a:pt x="0" y="5"/>
                </a:lnTo>
                <a:lnTo>
                  <a:pt x="1" y="39"/>
                </a:lnTo>
                <a:lnTo>
                  <a:pt x="134" y="34"/>
                </a:lnTo>
                <a:lnTo>
                  <a:pt x="133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38" name="Freeform 117"/>
          <p:cNvSpPr>
            <a:spLocks/>
          </p:cNvSpPr>
          <p:nvPr/>
        </p:nvSpPr>
        <p:spPr bwMode="auto">
          <a:xfrm>
            <a:off x="6604000" y="2738438"/>
            <a:ext cx="209550" cy="63500"/>
          </a:xfrm>
          <a:custGeom>
            <a:avLst/>
            <a:gdLst>
              <a:gd name="T0" fmla="*/ 147 w 149"/>
              <a:gd name="T1" fmla="*/ 0 h 40"/>
              <a:gd name="T2" fmla="*/ 0 w 149"/>
              <a:gd name="T3" fmla="*/ 5 h 40"/>
              <a:gd name="T4" fmla="*/ 1 w 149"/>
              <a:gd name="T5" fmla="*/ 39 h 40"/>
              <a:gd name="T6" fmla="*/ 148 w 149"/>
              <a:gd name="T7" fmla="*/ 34 h 40"/>
              <a:gd name="T8" fmla="*/ 147 w 149"/>
              <a:gd name="T9" fmla="*/ 0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9"/>
              <a:gd name="T16" fmla="*/ 0 h 40"/>
              <a:gd name="T17" fmla="*/ 149 w 149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9" h="40">
                <a:moveTo>
                  <a:pt x="147" y="0"/>
                </a:moveTo>
                <a:lnTo>
                  <a:pt x="0" y="5"/>
                </a:lnTo>
                <a:lnTo>
                  <a:pt x="1" y="39"/>
                </a:lnTo>
                <a:lnTo>
                  <a:pt x="148" y="34"/>
                </a:lnTo>
                <a:lnTo>
                  <a:pt x="147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39" name="Freeform 118"/>
          <p:cNvSpPr>
            <a:spLocks/>
          </p:cNvSpPr>
          <p:nvPr/>
        </p:nvSpPr>
        <p:spPr bwMode="auto">
          <a:xfrm>
            <a:off x="6819900" y="2733675"/>
            <a:ext cx="207963" cy="58738"/>
          </a:xfrm>
          <a:custGeom>
            <a:avLst/>
            <a:gdLst>
              <a:gd name="T0" fmla="*/ 146 w 147"/>
              <a:gd name="T1" fmla="*/ 0 h 37"/>
              <a:gd name="T2" fmla="*/ 145 w 147"/>
              <a:gd name="T3" fmla="*/ 0 h 37"/>
              <a:gd name="T4" fmla="*/ 0 w 147"/>
              <a:gd name="T5" fmla="*/ 3 h 37"/>
              <a:gd name="T6" fmla="*/ 1 w 147"/>
              <a:gd name="T7" fmla="*/ 36 h 37"/>
              <a:gd name="T8" fmla="*/ 146 w 147"/>
              <a:gd name="T9" fmla="*/ 33 h 37"/>
              <a:gd name="T10" fmla="*/ 145 w 147"/>
              <a:gd name="T11" fmla="*/ 33 h 37"/>
              <a:gd name="T12" fmla="*/ 146 w 147"/>
              <a:gd name="T13" fmla="*/ 0 h 37"/>
              <a:gd name="T14" fmla="*/ 145 w 147"/>
              <a:gd name="T15" fmla="*/ 0 h 37"/>
              <a:gd name="T16" fmla="*/ 146 w 147"/>
              <a:gd name="T17" fmla="*/ 0 h 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7"/>
              <a:gd name="T28" fmla="*/ 0 h 37"/>
              <a:gd name="T29" fmla="*/ 147 w 147"/>
              <a:gd name="T30" fmla="*/ 37 h 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7" h="37">
                <a:moveTo>
                  <a:pt x="146" y="0"/>
                </a:moveTo>
                <a:lnTo>
                  <a:pt x="145" y="0"/>
                </a:lnTo>
                <a:lnTo>
                  <a:pt x="0" y="3"/>
                </a:lnTo>
                <a:lnTo>
                  <a:pt x="1" y="36"/>
                </a:lnTo>
                <a:lnTo>
                  <a:pt x="146" y="33"/>
                </a:lnTo>
                <a:lnTo>
                  <a:pt x="145" y="33"/>
                </a:lnTo>
                <a:lnTo>
                  <a:pt x="146" y="0"/>
                </a:lnTo>
                <a:lnTo>
                  <a:pt x="145" y="0"/>
                </a:lnTo>
                <a:lnTo>
                  <a:pt x="146" y="0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40" name="Freeform 119"/>
          <p:cNvSpPr>
            <a:spLocks/>
          </p:cNvSpPr>
          <p:nvPr/>
        </p:nvSpPr>
        <p:spPr bwMode="auto">
          <a:xfrm>
            <a:off x="7034213" y="2733675"/>
            <a:ext cx="246062" cy="58738"/>
          </a:xfrm>
          <a:custGeom>
            <a:avLst/>
            <a:gdLst>
              <a:gd name="T0" fmla="*/ 173 w 174"/>
              <a:gd name="T1" fmla="*/ 3 h 37"/>
              <a:gd name="T2" fmla="*/ 1 w 174"/>
              <a:gd name="T3" fmla="*/ 0 h 37"/>
              <a:gd name="T4" fmla="*/ 0 w 174"/>
              <a:gd name="T5" fmla="*/ 33 h 37"/>
              <a:gd name="T6" fmla="*/ 171 w 174"/>
              <a:gd name="T7" fmla="*/ 36 h 37"/>
              <a:gd name="T8" fmla="*/ 173 w 174"/>
              <a:gd name="T9" fmla="*/ 3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4"/>
              <a:gd name="T16" fmla="*/ 0 h 37"/>
              <a:gd name="T17" fmla="*/ 174 w 174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4" h="37">
                <a:moveTo>
                  <a:pt x="173" y="3"/>
                </a:moveTo>
                <a:lnTo>
                  <a:pt x="1" y="0"/>
                </a:lnTo>
                <a:lnTo>
                  <a:pt x="0" y="33"/>
                </a:lnTo>
                <a:lnTo>
                  <a:pt x="171" y="36"/>
                </a:lnTo>
                <a:lnTo>
                  <a:pt x="173" y="3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41" name="Freeform 120"/>
          <p:cNvSpPr>
            <a:spLocks/>
          </p:cNvSpPr>
          <p:nvPr/>
        </p:nvSpPr>
        <p:spPr bwMode="auto">
          <a:xfrm>
            <a:off x="7283450" y="2738438"/>
            <a:ext cx="228600" cy="63500"/>
          </a:xfrm>
          <a:custGeom>
            <a:avLst/>
            <a:gdLst>
              <a:gd name="T0" fmla="*/ 162 w 163"/>
              <a:gd name="T1" fmla="*/ 5 h 40"/>
              <a:gd name="T2" fmla="*/ 2 w 163"/>
              <a:gd name="T3" fmla="*/ 0 h 40"/>
              <a:gd name="T4" fmla="*/ 0 w 163"/>
              <a:gd name="T5" fmla="*/ 34 h 40"/>
              <a:gd name="T6" fmla="*/ 161 w 163"/>
              <a:gd name="T7" fmla="*/ 39 h 40"/>
              <a:gd name="T8" fmla="*/ 162 w 163"/>
              <a:gd name="T9" fmla="*/ 5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"/>
              <a:gd name="T16" fmla="*/ 0 h 40"/>
              <a:gd name="T17" fmla="*/ 163 w 163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" h="40">
                <a:moveTo>
                  <a:pt x="162" y="5"/>
                </a:moveTo>
                <a:lnTo>
                  <a:pt x="2" y="0"/>
                </a:lnTo>
                <a:lnTo>
                  <a:pt x="0" y="34"/>
                </a:lnTo>
                <a:lnTo>
                  <a:pt x="161" y="39"/>
                </a:lnTo>
                <a:lnTo>
                  <a:pt x="162" y="5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42" name="Freeform 121"/>
          <p:cNvSpPr>
            <a:spLocks/>
          </p:cNvSpPr>
          <p:nvPr/>
        </p:nvSpPr>
        <p:spPr bwMode="auto">
          <a:xfrm>
            <a:off x="7518400" y="2747963"/>
            <a:ext cx="234950" cy="68262"/>
          </a:xfrm>
          <a:custGeom>
            <a:avLst/>
            <a:gdLst>
              <a:gd name="T0" fmla="*/ 165 w 167"/>
              <a:gd name="T1" fmla="*/ 25 h 43"/>
              <a:gd name="T2" fmla="*/ 166 w 167"/>
              <a:gd name="T3" fmla="*/ 8 h 43"/>
              <a:gd name="T4" fmla="*/ 1 w 167"/>
              <a:gd name="T5" fmla="*/ 0 h 43"/>
              <a:gd name="T6" fmla="*/ 0 w 167"/>
              <a:gd name="T7" fmla="*/ 34 h 43"/>
              <a:gd name="T8" fmla="*/ 165 w 167"/>
              <a:gd name="T9" fmla="*/ 42 h 43"/>
              <a:gd name="T10" fmla="*/ 165 w 167"/>
              <a:gd name="T11" fmla="*/ 25 h 4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7"/>
              <a:gd name="T19" fmla="*/ 0 h 43"/>
              <a:gd name="T20" fmla="*/ 167 w 167"/>
              <a:gd name="T21" fmla="*/ 43 h 4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7" h="43">
                <a:moveTo>
                  <a:pt x="165" y="25"/>
                </a:moveTo>
                <a:lnTo>
                  <a:pt x="166" y="8"/>
                </a:lnTo>
                <a:lnTo>
                  <a:pt x="1" y="0"/>
                </a:lnTo>
                <a:lnTo>
                  <a:pt x="0" y="34"/>
                </a:lnTo>
                <a:lnTo>
                  <a:pt x="165" y="42"/>
                </a:lnTo>
                <a:lnTo>
                  <a:pt x="165" y="25"/>
                </a:lnTo>
              </a:path>
            </a:pathLst>
          </a:custGeom>
          <a:solidFill>
            <a:srgbClr val="00FFFF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43" name="Freeform 122"/>
          <p:cNvSpPr>
            <a:spLocks/>
          </p:cNvSpPr>
          <p:nvPr/>
        </p:nvSpPr>
        <p:spPr bwMode="auto">
          <a:xfrm>
            <a:off x="1225550" y="5848350"/>
            <a:ext cx="454025" cy="53975"/>
          </a:xfrm>
          <a:custGeom>
            <a:avLst/>
            <a:gdLst>
              <a:gd name="T0" fmla="*/ 319 w 320"/>
              <a:gd name="T1" fmla="*/ 0 h 34"/>
              <a:gd name="T2" fmla="*/ 0 w 320"/>
              <a:gd name="T3" fmla="*/ 0 h 34"/>
              <a:gd name="T4" fmla="*/ 0 w 320"/>
              <a:gd name="T5" fmla="*/ 33 h 34"/>
              <a:gd name="T6" fmla="*/ 319 w 320"/>
              <a:gd name="T7" fmla="*/ 33 h 34"/>
              <a:gd name="T8" fmla="*/ 319 w 320"/>
              <a:gd name="T9" fmla="*/ 0 h 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0"/>
              <a:gd name="T16" fmla="*/ 0 h 34"/>
              <a:gd name="T17" fmla="*/ 320 w 320"/>
              <a:gd name="T18" fmla="*/ 34 h 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0" h="34">
                <a:moveTo>
                  <a:pt x="319" y="0"/>
                </a:moveTo>
                <a:lnTo>
                  <a:pt x="0" y="0"/>
                </a:lnTo>
                <a:lnTo>
                  <a:pt x="0" y="33"/>
                </a:lnTo>
                <a:lnTo>
                  <a:pt x="319" y="33"/>
                </a:lnTo>
                <a:lnTo>
                  <a:pt x="319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44" name="Freeform 123"/>
          <p:cNvSpPr>
            <a:spLocks/>
          </p:cNvSpPr>
          <p:nvPr/>
        </p:nvSpPr>
        <p:spPr bwMode="auto">
          <a:xfrm>
            <a:off x="1684338" y="5848350"/>
            <a:ext cx="419100" cy="53975"/>
          </a:xfrm>
          <a:custGeom>
            <a:avLst/>
            <a:gdLst>
              <a:gd name="T0" fmla="*/ 289 w 297"/>
              <a:gd name="T1" fmla="*/ 1 h 34"/>
              <a:gd name="T2" fmla="*/ 293 w 297"/>
              <a:gd name="T3" fmla="*/ 0 h 34"/>
              <a:gd name="T4" fmla="*/ 0 w 297"/>
              <a:gd name="T5" fmla="*/ 0 h 34"/>
              <a:gd name="T6" fmla="*/ 0 w 297"/>
              <a:gd name="T7" fmla="*/ 33 h 34"/>
              <a:gd name="T8" fmla="*/ 293 w 297"/>
              <a:gd name="T9" fmla="*/ 33 h 34"/>
              <a:gd name="T10" fmla="*/ 296 w 297"/>
              <a:gd name="T11" fmla="*/ 32 h 34"/>
              <a:gd name="T12" fmla="*/ 293 w 297"/>
              <a:gd name="T13" fmla="*/ 33 h 34"/>
              <a:gd name="T14" fmla="*/ 295 w 297"/>
              <a:gd name="T15" fmla="*/ 33 h 34"/>
              <a:gd name="T16" fmla="*/ 296 w 297"/>
              <a:gd name="T17" fmla="*/ 32 h 34"/>
              <a:gd name="T18" fmla="*/ 289 w 297"/>
              <a:gd name="T19" fmla="*/ 1 h 3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97"/>
              <a:gd name="T31" fmla="*/ 0 h 34"/>
              <a:gd name="T32" fmla="*/ 297 w 297"/>
              <a:gd name="T33" fmla="*/ 34 h 3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97" h="34">
                <a:moveTo>
                  <a:pt x="289" y="1"/>
                </a:moveTo>
                <a:lnTo>
                  <a:pt x="293" y="0"/>
                </a:lnTo>
                <a:lnTo>
                  <a:pt x="0" y="0"/>
                </a:lnTo>
                <a:lnTo>
                  <a:pt x="0" y="33"/>
                </a:lnTo>
                <a:lnTo>
                  <a:pt x="293" y="33"/>
                </a:lnTo>
                <a:lnTo>
                  <a:pt x="296" y="32"/>
                </a:lnTo>
                <a:lnTo>
                  <a:pt x="293" y="33"/>
                </a:lnTo>
                <a:lnTo>
                  <a:pt x="295" y="33"/>
                </a:lnTo>
                <a:lnTo>
                  <a:pt x="296" y="32"/>
                </a:lnTo>
                <a:lnTo>
                  <a:pt x="289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45" name="Freeform 124"/>
          <p:cNvSpPr>
            <a:spLocks/>
          </p:cNvSpPr>
          <p:nvPr/>
        </p:nvSpPr>
        <p:spPr bwMode="auto">
          <a:xfrm>
            <a:off x="2101850" y="5826125"/>
            <a:ext cx="112713" cy="74613"/>
          </a:xfrm>
          <a:custGeom>
            <a:avLst/>
            <a:gdLst>
              <a:gd name="T0" fmla="*/ 68 w 80"/>
              <a:gd name="T1" fmla="*/ 0 h 47"/>
              <a:gd name="T2" fmla="*/ 70 w 80"/>
              <a:gd name="T3" fmla="*/ 0 h 47"/>
              <a:gd name="T4" fmla="*/ 0 w 80"/>
              <a:gd name="T5" fmla="*/ 13 h 47"/>
              <a:gd name="T6" fmla="*/ 7 w 80"/>
              <a:gd name="T7" fmla="*/ 46 h 47"/>
              <a:gd name="T8" fmla="*/ 76 w 80"/>
              <a:gd name="T9" fmla="*/ 34 h 47"/>
              <a:gd name="T10" fmla="*/ 79 w 80"/>
              <a:gd name="T11" fmla="*/ 34 h 47"/>
              <a:gd name="T12" fmla="*/ 76 w 80"/>
              <a:gd name="T13" fmla="*/ 34 h 47"/>
              <a:gd name="T14" fmla="*/ 78 w 80"/>
              <a:gd name="T15" fmla="*/ 34 h 47"/>
              <a:gd name="T16" fmla="*/ 79 w 80"/>
              <a:gd name="T17" fmla="*/ 34 h 47"/>
              <a:gd name="T18" fmla="*/ 68 w 80"/>
              <a:gd name="T19" fmla="*/ 0 h 4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0"/>
              <a:gd name="T31" fmla="*/ 0 h 47"/>
              <a:gd name="T32" fmla="*/ 80 w 80"/>
              <a:gd name="T33" fmla="*/ 47 h 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0" h="47">
                <a:moveTo>
                  <a:pt x="68" y="0"/>
                </a:moveTo>
                <a:lnTo>
                  <a:pt x="70" y="0"/>
                </a:lnTo>
                <a:lnTo>
                  <a:pt x="0" y="13"/>
                </a:lnTo>
                <a:lnTo>
                  <a:pt x="7" y="46"/>
                </a:lnTo>
                <a:lnTo>
                  <a:pt x="76" y="34"/>
                </a:lnTo>
                <a:lnTo>
                  <a:pt x="79" y="34"/>
                </a:lnTo>
                <a:lnTo>
                  <a:pt x="76" y="34"/>
                </a:lnTo>
                <a:lnTo>
                  <a:pt x="78" y="34"/>
                </a:lnTo>
                <a:lnTo>
                  <a:pt x="79" y="34"/>
                </a:lnTo>
                <a:lnTo>
                  <a:pt x="68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46" name="Freeform 125"/>
          <p:cNvSpPr>
            <a:spLocks/>
          </p:cNvSpPr>
          <p:nvPr/>
        </p:nvSpPr>
        <p:spPr bwMode="auto">
          <a:xfrm>
            <a:off x="2203450" y="5797550"/>
            <a:ext cx="93663" cy="80963"/>
          </a:xfrm>
          <a:custGeom>
            <a:avLst/>
            <a:gdLst>
              <a:gd name="T0" fmla="*/ 50 w 66"/>
              <a:gd name="T1" fmla="*/ 1 h 51"/>
              <a:gd name="T2" fmla="*/ 52 w 66"/>
              <a:gd name="T3" fmla="*/ 0 h 51"/>
              <a:gd name="T4" fmla="*/ 0 w 66"/>
              <a:gd name="T5" fmla="*/ 16 h 51"/>
              <a:gd name="T6" fmla="*/ 11 w 66"/>
              <a:gd name="T7" fmla="*/ 50 h 51"/>
              <a:gd name="T8" fmla="*/ 63 w 66"/>
              <a:gd name="T9" fmla="*/ 33 h 51"/>
              <a:gd name="T10" fmla="*/ 65 w 66"/>
              <a:gd name="T11" fmla="*/ 32 h 51"/>
              <a:gd name="T12" fmla="*/ 63 w 66"/>
              <a:gd name="T13" fmla="*/ 33 h 51"/>
              <a:gd name="T14" fmla="*/ 65 w 66"/>
              <a:gd name="T15" fmla="*/ 33 h 51"/>
              <a:gd name="T16" fmla="*/ 65 w 66"/>
              <a:gd name="T17" fmla="*/ 32 h 51"/>
              <a:gd name="T18" fmla="*/ 50 w 66"/>
              <a:gd name="T19" fmla="*/ 1 h 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6"/>
              <a:gd name="T31" fmla="*/ 0 h 51"/>
              <a:gd name="T32" fmla="*/ 66 w 66"/>
              <a:gd name="T33" fmla="*/ 51 h 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6" h="51">
                <a:moveTo>
                  <a:pt x="50" y="1"/>
                </a:moveTo>
                <a:lnTo>
                  <a:pt x="52" y="0"/>
                </a:lnTo>
                <a:lnTo>
                  <a:pt x="0" y="16"/>
                </a:lnTo>
                <a:lnTo>
                  <a:pt x="11" y="50"/>
                </a:lnTo>
                <a:lnTo>
                  <a:pt x="63" y="33"/>
                </a:lnTo>
                <a:lnTo>
                  <a:pt x="65" y="32"/>
                </a:lnTo>
                <a:lnTo>
                  <a:pt x="63" y="33"/>
                </a:lnTo>
                <a:lnTo>
                  <a:pt x="65" y="33"/>
                </a:lnTo>
                <a:lnTo>
                  <a:pt x="65" y="32"/>
                </a:lnTo>
                <a:lnTo>
                  <a:pt x="50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47" name="Freeform 126"/>
          <p:cNvSpPr>
            <a:spLocks/>
          </p:cNvSpPr>
          <p:nvPr/>
        </p:nvSpPr>
        <p:spPr bwMode="auto">
          <a:xfrm>
            <a:off x="2281238" y="5761038"/>
            <a:ext cx="88900" cy="85725"/>
          </a:xfrm>
          <a:custGeom>
            <a:avLst/>
            <a:gdLst>
              <a:gd name="T0" fmla="*/ 42 w 63"/>
              <a:gd name="T1" fmla="*/ 1 h 54"/>
              <a:gd name="T2" fmla="*/ 44 w 63"/>
              <a:gd name="T3" fmla="*/ 0 h 54"/>
              <a:gd name="T4" fmla="*/ 0 w 63"/>
              <a:gd name="T5" fmla="*/ 22 h 54"/>
              <a:gd name="T6" fmla="*/ 15 w 63"/>
              <a:gd name="T7" fmla="*/ 53 h 54"/>
              <a:gd name="T8" fmla="*/ 59 w 63"/>
              <a:gd name="T9" fmla="*/ 31 h 54"/>
              <a:gd name="T10" fmla="*/ 62 w 63"/>
              <a:gd name="T11" fmla="*/ 30 h 54"/>
              <a:gd name="T12" fmla="*/ 59 w 63"/>
              <a:gd name="T13" fmla="*/ 31 h 54"/>
              <a:gd name="T14" fmla="*/ 60 w 63"/>
              <a:gd name="T15" fmla="*/ 31 h 54"/>
              <a:gd name="T16" fmla="*/ 62 w 63"/>
              <a:gd name="T17" fmla="*/ 30 h 54"/>
              <a:gd name="T18" fmla="*/ 42 w 63"/>
              <a:gd name="T19" fmla="*/ 1 h 5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3"/>
              <a:gd name="T31" fmla="*/ 0 h 54"/>
              <a:gd name="T32" fmla="*/ 63 w 63"/>
              <a:gd name="T33" fmla="*/ 54 h 5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3" h="54">
                <a:moveTo>
                  <a:pt x="42" y="1"/>
                </a:moveTo>
                <a:lnTo>
                  <a:pt x="44" y="0"/>
                </a:lnTo>
                <a:lnTo>
                  <a:pt x="0" y="22"/>
                </a:lnTo>
                <a:lnTo>
                  <a:pt x="15" y="53"/>
                </a:lnTo>
                <a:lnTo>
                  <a:pt x="59" y="31"/>
                </a:lnTo>
                <a:lnTo>
                  <a:pt x="62" y="30"/>
                </a:lnTo>
                <a:lnTo>
                  <a:pt x="59" y="31"/>
                </a:lnTo>
                <a:lnTo>
                  <a:pt x="60" y="31"/>
                </a:lnTo>
                <a:lnTo>
                  <a:pt x="62" y="30"/>
                </a:lnTo>
                <a:lnTo>
                  <a:pt x="42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48" name="Freeform 127"/>
          <p:cNvSpPr>
            <a:spLocks/>
          </p:cNvSpPr>
          <p:nvPr/>
        </p:nvSpPr>
        <p:spPr bwMode="auto">
          <a:xfrm>
            <a:off x="2347913" y="5705475"/>
            <a:ext cx="96837" cy="100013"/>
          </a:xfrm>
          <a:custGeom>
            <a:avLst/>
            <a:gdLst>
              <a:gd name="T0" fmla="*/ 44 w 70"/>
              <a:gd name="T1" fmla="*/ 2 h 63"/>
              <a:gd name="T2" fmla="*/ 46 w 70"/>
              <a:gd name="T3" fmla="*/ 0 h 63"/>
              <a:gd name="T4" fmla="*/ 0 w 70"/>
              <a:gd name="T5" fmla="*/ 33 h 63"/>
              <a:gd name="T6" fmla="*/ 20 w 70"/>
              <a:gd name="T7" fmla="*/ 62 h 63"/>
              <a:gd name="T8" fmla="*/ 67 w 70"/>
              <a:gd name="T9" fmla="*/ 29 h 63"/>
              <a:gd name="T10" fmla="*/ 69 w 70"/>
              <a:gd name="T11" fmla="*/ 27 h 63"/>
              <a:gd name="T12" fmla="*/ 67 w 70"/>
              <a:gd name="T13" fmla="*/ 29 h 63"/>
              <a:gd name="T14" fmla="*/ 68 w 70"/>
              <a:gd name="T15" fmla="*/ 28 h 63"/>
              <a:gd name="T16" fmla="*/ 69 w 70"/>
              <a:gd name="T17" fmla="*/ 27 h 63"/>
              <a:gd name="T18" fmla="*/ 44 w 70"/>
              <a:gd name="T19" fmla="*/ 2 h 6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0"/>
              <a:gd name="T31" fmla="*/ 0 h 63"/>
              <a:gd name="T32" fmla="*/ 70 w 70"/>
              <a:gd name="T33" fmla="*/ 63 h 6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0" h="63">
                <a:moveTo>
                  <a:pt x="44" y="2"/>
                </a:moveTo>
                <a:lnTo>
                  <a:pt x="46" y="0"/>
                </a:lnTo>
                <a:lnTo>
                  <a:pt x="0" y="33"/>
                </a:lnTo>
                <a:lnTo>
                  <a:pt x="20" y="62"/>
                </a:lnTo>
                <a:lnTo>
                  <a:pt x="67" y="29"/>
                </a:lnTo>
                <a:lnTo>
                  <a:pt x="69" y="27"/>
                </a:lnTo>
                <a:lnTo>
                  <a:pt x="67" y="29"/>
                </a:lnTo>
                <a:lnTo>
                  <a:pt x="68" y="28"/>
                </a:lnTo>
                <a:lnTo>
                  <a:pt x="69" y="27"/>
                </a:lnTo>
                <a:lnTo>
                  <a:pt x="44" y="2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49" name="Freeform 128"/>
          <p:cNvSpPr>
            <a:spLocks/>
          </p:cNvSpPr>
          <p:nvPr/>
        </p:nvSpPr>
        <p:spPr bwMode="auto">
          <a:xfrm>
            <a:off x="2416175" y="5651500"/>
            <a:ext cx="84138" cy="93663"/>
          </a:xfrm>
          <a:custGeom>
            <a:avLst/>
            <a:gdLst>
              <a:gd name="T0" fmla="*/ 31 w 61"/>
              <a:gd name="T1" fmla="*/ 4 h 59"/>
              <a:gd name="T2" fmla="*/ 33 w 61"/>
              <a:gd name="T3" fmla="*/ 0 h 59"/>
              <a:gd name="T4" fmla="*/ 0 w 61"/>
              <a:gd name="T5" fmla="*/ 33 h 59"/>
              <a:gd name="T6" fmla="*/ 25 w 61"/>
              <a:gd name="T7" fmla="*/ 58 h 59"/>
              <a:gd name="T8" fmla="*/ 58 w 61"/>
              <a:gd name="T9" fmla="*/ 25 h 59"/>
              <a:gd name="T10" fmla="*/ 60 w 61"/>
              <a:gd name="T11" fmla="*/ 23 h 59"/>
              <a:gd name="T12" fmla="*/ 58 w 61"/>
              <a:gd name="T13" fmla="*/ 25 h 59"/>
              <a:gd name="T14" fmla="*/ 59 w 61"/>
              <a:gd name="T15" fmla="*/ 24 h 59"/>
              <a:gd name="T16" fmla="*/ 60 w 61"/>
              <a:gd name="T17" fmla="*/ 23 h 59"/>
              <a:gd name="T18" fmla="*/ 31 w 61"/>
              <a:gd name="T19" fmla="*/ 4 h 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1"/>
              <a:gd name="T31" fmla="*/ 0 h 59"/>
              <a:gd name="T32" fmla="*/ 61 w 61"/>
              <a:gd name="T33" fmla="*/ 59 h 5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1" h="59">
                <a:moveTo>
                  <a:pt x="31" y="4"/>
                </a:moveTo>
                <a:lnTo>
                  <a:pt x="33" y="0"/>
                </a:lnTo>
                <a:lnTo>
                  <a:pt x="0" y="33"/>
                </a:lnTo>
                <a:lnTo>
                  <a:pt x="25" y="58"/>
                </a:lnTo>
                <a:lnTo>
                  <a:pt x="58" y="25"/>
                </a:lnTo>
                <a:lnTo>
                  <a:pt x="60" y="23"/>
                </a:lnTo>
                <a:lnTo>
                  <a:pt x="58" y="25"/>
                </a:lnTo>
                <a:lnTo>
                  <a:pt x="59" y="24"/>
                </a:lnTo>
                <a:lnTo>
                  <a:pt x="60" y="23"/>
                </a:lnTo>
                <a:lnTo>
                  <a:pt x="31" y="4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50" name="Freeform 129"/>
          <p:cNvSpPr>
            <a:spLocks/>
          </p:cNvSpPr>
          <p:nvPr/>
        </p:nvSpPr>
        <p:spPr bwMode="auto">
          <a:xfrm>
            <a:off x="2462213" y="5575300"/>
            <a:ext cx="88900" cy="107950"/>
          </a:xfrm>
          <a:custGeom>
            <a:avLst/>
            <a:gdLst>
              <a:gd name="T0" fmla="*/ 28 w 62"/>
              <a:gd name="T1" fmla="*/ 4 h 68"/>
              <a:gd name="T2" fmla="*/ 30 w 62"/>
              <a:gd name="T3" fmla="*/ 0 h 68"/>
              <a:gd name="T4" fmla="*/ 0 w 62"/>
              <a:gd name="T5" fmla="*/ 48 h 68"/>
              <a:gd name="T6" fmla="*/ 29 w 62"/>
              <a:gd name="T7" fmla="*/ 67 h 68"/>
              <a:gd name="T8" fmla="*/ 59 w 62"/>
              <a:gd name="T9" fmla="*/ 19 h 68"/>
              <a:gd name="T10" fmla="*/ 61 w 62"/>
              <a:gd name="T11" fmla="*/ 17 h 68"/>
              <a:gd name="T12" fmla="*/ 59 w 62"/>
              <a:gd name="T13" fmla="*/ 19 h 68"/>
              <a:gd name="T14" fmla="*/ 60 w 62"/>
              <a:gd name="T15" fmla="*/ 18 h 68"/>
              <a:gd name="T16" fmla="*/ 61 w 62"/>
              <a:gd name="T17" fmla="*/ 17 h 68"/>
              <a:gd name="T18" fmla="*/ 28 w 62"/>
              <a:gd name="T19" fmla="*/ 4 h 6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2"/>
              <a:gd name="T31" fmla="*/ 0 h 68"/>
              <a:gd name="T32" fmla="*/ 62 w 62"/>
              <a:gd name="T33" fmla="*/ 68 h 6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2" h="68">
                <a:moveTo>
                  <a:pt x="28" y="4"/>
                </a:moveTo>
                <a:lnTo>
                  <a:pt x="30" y="0"/>
                </a:lnTo>
                <a:lnTo>
                  <a:pt x="0" y="48"/>
                </a:lnTo>
                <a:lnTo>
                  <a:pt x="29" y="67"/>
                </a:lnTo>
                <a:lnTo>
                  <a:pt x="59" y="19"/>
                </a:lnTo>
                <a:lnTo>
                  <a:pt x="61" y="17"/>
                </a:lnTo>
                <a:lnTo>
                  <a:pt x="59" y="19"/>
                </a:lnTo>
                <a:lnTo>
                  <a:pt x="60" y="18"/>
                </a:lnTo>
                <a:lnTo>
                  <a:pt x="61" y="17"/>
                </a:lnTo>
                <a:lnTo>
                  <a:pt x="28" y="4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51" name="Freeform 130"/>
          <p:cNvSpPr>
            <a:spLocks/>
          </p:cNvSpPr>
          <p:nvPr/>
        </p:nvSpPr>
        <p:spPr bwMode="auto">
          <a:xfrm>
            <a:off x="2506663" y="5434013"/>
            <a:ext cx="95250" cy="161925"/>
          </a:xfrm>
          <a:custGeom>
            <a:avLst/>
            <a:gdLst>
              <a:gd name="T0" fmla="*/ 32 w 68"/>
              <a:gd name="T1" fmla="*/ 1 h 102"/>
              <a:gd name="T2" fmla="*/ 33 w 68"/>
              <a:gd name="T3" fmla="*/ 0 h 102"/>
              <a:gd name="T4" fmla="*/ 0 w 68"/>
              <a:gd name="T5" fmla="*/ 88 h 102"/>
              <a:gd name="T6" fmla="*/ 33 w 68"/>
              <a:gd name="T7" fmla="*/ 101 h 102"/>
              <a:gd name="T8" fmla="*/ 66 w 68"/>
              <a:gd name="T9" fmla="*/ 12 h 102"/>
              <a:gd name="T10" fmla="*/ 67 w 68"/>
              <a:gd name="T11" fmla="*/ 11 h 102"/>
              <a:gd name="T12" fmla="*/ 66 w 68"/>
              <a:gd name="T13" fmla="*/ 12 h 102"/>
              <a:gd name="T14" fmla="*/ 67 w 68"/>
              <a:gd name="T15" fmla="*/ 11 h 102"/>
              <a:gd name="T16" fmla="*/ 32 w 68"/>
              <a:gd name="T17" fmla="*/ 1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8"/>
              <a:gd name="T28" fmla="*/ 0 h 102"/>
              <a:gd name="T29" fmla="*/ 68 w 68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8" h="102">
                <a:moveTo>
                  <a:pt x="32" y="1"/>
                </a:moveTo>
                <a:lnTo>
                  <a:pt x="33" y="0"/>
                </a:lnTo>
                <a:lnTo>
                  <a:pt x="0" y="88"/>
                </a:lnTo>
                <a:lnTo>
                  <a:pt x="33" y="101"/>
                </a:lnTo>
                <a:lnTo>
                  <a:pt x="66" y="12"/>
                </a:lnTo>
                <a:lnTo>
                  <a:pt x="67" y="11"/>
                </a:lnTo>
                <a:lnTo>
                  <a:pt x="66" y="12"/>
                </a:lnTo>
                <a:lnTo>
                  <a:pt x="67" y="11"/>
                </a:lnTo>
                <a:lnTo>
                  <a:pt x="32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52" name="Freeform 131"/>
          <p:cNvSpPr>
            <a:spLocks/>
          </p:cNvSpPr>
          <p:nvPr/>
        </p:nvSpPr>
        <p:spPr bwMode="auto">
          <a:xfrm>
            <a:off x="2555875" y="5230813"/>
            <a:ext cx="101600" cy="214312"/>
          </a:xfrm>
          <a:custGeom>
            <a:avLst/>
            <a:gdLst>
              <a:gd name="T0" fmla="*/ 36 w 72"/>
              <a:gd name="T1" fmla="*/ 0 h 135"/>
              <a:gd name="T2" fmla="*/ 0 w 72"/>
              <a:gd name="T3" fmla="*/ 123 h 135"/>
              <a:gd name="T4" fmla="*/ 35 w 72"/>
              <a:gd name="T5" fmla="*/ 134 h 135"/>
              <a:gd name="T6" fmla="*/ 71 w 72"/>
              <a:gd name="T7" fmla="*/ 11 h 135"/>
              <a:gd name="T8" fmla="*/ 71 w 72"/>
              <a:gd name="T9" fmla="*/ 10 h 135"/>
              <a:gd name="T10" fmla="*/ 71 w 72"/>
              <a:gd name="T11" fmla="*/ 11 h 135"/>
              <a:gd name="T12" fmla="*/ 71 w 72"/>
              <a:gd name="T13" fmla="*/ 10 h 135"/>
              <a:gd name="T14" fmla="*/ 36 w 72"/>
              <a:gd name="T15" fmla="*/ 0 h 1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2"/>
              <a:gd name="T25" fmla="*/ 0 h 135"/>
              <a:gd name="T26" fmla="*/ 72 w 72"/>
              <a:gd name="T27" fmla="*/ 135 h 13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2" h="135">
                <a:moveTo>
                  <a:pt x="36" y="0"/>
                </a:moveTo>
                <a:lnTo>
                  <a:pt x="0" y="123"/>
                </a:lnTo>
                <a:lnTo>
                  <a:pt x="35" y="134"/>
                </a:lnTo>
                <a:lnTo>
                  <a:pt x="71" y="11"/>
                </a:lnTo>
                <a:lnTo>
                  <a:pt x="71" y="10"/>
                </a:lnTo>
                <a:lnTo>
                  <a:pt x="71" y="11"/>
                </a:lnTo>
                <a:lnTo>
                  <a:pt x="71" y="10"/>
                </a:lnTo>
                <a:lnTo>
                  <a:pt x="36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53" name="Freeform 132"/>
          <p:cNvSpPr>
            <a:spLocks/>
          </p:cNvSpPr>
          <p:nvPr/>
        </p:nvSpPr>
        <p:spPr bwMode="auto">
          <a:xfrm>
            <a:off x="2609850" y="5021263"/>
            <a:ext cx="98425" cy="217487"/>
          </a:xfrm>
          <a:custGeom>
            <a:avLst/>
            <a:gdLst>
              <a:gd name="T0" fmla="*/ 34 w 69"/>
              <a:gd name="T1" fmla="*/ 0 h 137"/>
              <a:gd name="T2" fmla="*/ 0 w 69"/>
              <a:gd name="T3" fmla="*/ 126 h 137"/>
              <a:gd name="T4" fmla="*/ 35 w 69"/>
              <a:gd name="T5" fmla="*/ 136 h 137"/>
              <a:gd name="T6" fmla="*/ 68 w 69"/>
              <a:gd name="T7" fmla="*/ 10 h 137"/>
              <a:gd name="T8" fmla="*/ 68 w 69"/>
              <a:gd name="T9" fmla="*/ 11 h 137"/>
              <a:gd name="T10" fmla="*/ 34 w 69"/>
              <a:gd name="T11" fmla="*/ 0 h 13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"/>
              <a:gd name="T19" fmla="*/ 0 h 137"/>
              <a:gd name="T20" fmla="*/ 69 w 69"/>
              <a:gd name="T21" fmla="*/ 137 h 13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" h="137">
                <a:moveTo>
                  <a:pt x="34" y="0"/>
                </a:moveTo>
                <a:lnTo>
                  <a:pt x="0" y="126"/>
                </a:lnTo>
                <a:lnTo>
                  <a:pt x="35" y="136"/>
                </a:lnTo>
                <a:lnTo>
                  <a:pt x="68" y="10"/>
                </a:lnTo>
                <a:lnTo>
                  <a:pt x="68" y="11"/>
                </a:lnTo>
                <a:lnTo>
                  <a:pt x="34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54" name="Freeform 133"/>
          <p:cNvSpPr>
            <a:spLocks/>
          </p:cNvSpPr>
          <p:nvPr/>
        </p:nvSpPr>
        <p:spPr bwMode="auto">
          <a:xfrm>
            <a:off x="2662238" y="4852988"/>
            <a:ext cx="87312" cy="177800"/>
          </a:xfrm>
          <a:custGeom>
            <a:avLst/>
            <a:gdLst>
              <a:gd name="T0" fmla="*/ 27 w 62"/>
              <a:gd name="T1" fmla="*/ 1 h 112"/>
              <a:gd name="T2" fmla="*/ 27 w 62"/>
              <a:gd name="T3" fmla="*/ 0 h 112"/>
              <a:gd name="T4" fmla="*/ 0 w 62"/>
              <a:gd name="T5" fmla="*/ 101 h 112"/>
              <a:gd name="T6" fmla="*/ 34 w 62"/>
              <a:gd name="T7" fmla="*/ 111 h 112"/>
              <a:gd name="T8" fmla="*/ 61 w 62"/>
              <a:gd name="T9" fmla="*/ 10 h 112"/>
              <a:gd name="T10" fmla="*/ 61 w 62"/>
              <a:gd name="T11" fmla="*/ 9 h 112"/>
              <a:gd name="T12" fmla="*/ 61 w 62"/>
              <a:gd name="T13" fmla="*/ 10 h 112"/>
              <a:gd name="T14" fmla="*/ 61 w 62"/>
              <a:gd name="T15" fmla="*/ 9 h 112"/>
              <a:gd name="T16" fmla="*/ 27 w 62"/>
              <a:gd name="T17" fmla="*/ 1 h 11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2"/>
              <a:gd name="T28" fmla="*/ 0 h 112"/>
              <a:gd name="T29" fmla="*/ 62 w 62"/>
              <a:gd name="T30" fmla="*/ 112 h 11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2" h="112">
                <a:moveTo>
                  <a:pt x="27" y="1"/>
                </a:moveTo>
                <a:lnTo>
                  <a:pt x="27" y="0"/>
                </a:lnTo>
                <a:lnTo>
                  <a:pt x="0" y="101"/>
                </a:lnTo>
                <a:lnTo>
                  <a:pt x="34" y="111"/>
                </a:lnTo>
                <a:lnTo>
                  <a:pt x="61" y="10"/>
                </a:lnTo>
                <a:lnTo>
                  <a:pt x="61" y="9"/>
                </a:lnTo>
                <a:lnTo>
                  <a:pt x="61" y="10"/>
                </a:lnTo>
                <a:lnTo>
                  <a:pt x="61" y="9"/>
                </a:lnTo>
                <a:lnTo>
                  <a:pt x="27" y="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55" name="Freeform 134"/>
          <p:cNvSpPr>
            <a:spLocks/>
          </p:cNvSpPr>
          <p:nvPr/>
        </p:nvSpPr>
        <p:spPr bwMode="auto">
          <a:xfrm>
            <a:off x="2705100" y="4659313"/>
            <a:ext cx="93663" cy="201612"/>
          </a:xfrm>
          <a:custGeom>
            <a:avLst/>
            <a:gdLst>
              <a:gd name="T0" fmla="*/ 30 w 66"/>
              <a:gd name="T1" fmla="*/ 0 h 127"/>
              <a:gd name="T2" fmla="*/ 0 w 66"/>
              <a:gd name="T3" fmla="*/ 117 h 127"/>
              <a:gd name="T4" fmla="*/ 34 w 66"/>
              <a:gd name="T5" fmla="*/ 126 h 127"/>
              <a:gd name="T6" fmla="*/ 65 w 66"/>
              <a:gd name="T7" fmla="*/ 9 h 127"/>
              <a:gd name="T8" fmla="*/ 30 w 66"/>
              <a:gd name="T9" fmla="*/ 0 h 1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"/>
              <a:gd name="T16" fmla="*/ 0 h 127"/>
              <a:gd name="T17" fmla="*/ 66 w 66"/>
              <a:gd name="T18" fmla="*/ 127 h 1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" h="127">
                <a:moveTo>
                  <a:pt x="30" y="0"/>
                </a:moveTo>
                <a:lnTo>
                  <a:pt x="0" y="117"/>
                </a:lnTo>
                <a:lnTo>
                  <a:pt x="34" y="126"/>
                </a:lnTo>
                <a:lnTo>
                  <a:pt x="65" y="9"/>
                </a:lnTo>
                <a:lnTo>
                  <a:pt x="30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56" name="Freeform 135"/>
          <p:cNvSpPr>
            <a:spLocks/>
          </p:cNvSpPr>
          <p:nvPr/>
        </p:nvSpPr>
        <p:spPr bwMode="auto">
          <a:xfrm>
            <a:off x="2751138" y="4413250"/>
            <a:ext cx="106362" cy="252413"/>
          </a:xfrm>
          <a:custGeom>
            <a:avLst/>
            <a:gdLst>
              <a:gd name="T0" fmla="*/ 39 w 75"/>
              <a:gd name="T1" fmla="*/ 0 h 159"/>
              <a:gd name="T2" fmla="*/ 39 w 75"/>
              <a:gd name="T3" fmla="*/ 1 h 159"/>
              <a:gd name="T4" fmla="*/ 0 w 75"/>
              <a:gd name="T5" fmla="*/ 149 h 159"/>
              <a:gd name="T6" fmla="*/ 35 w 75"/>
              <a:gd name="T7" fmla="*/ 158 h 159"/>
              <a:gd name="T8" fmla="*/ 74 w 75"/>
              <a:gd name="T9" fmla="*/ 11 h 159"/>
              <a:gd name="T10" fmla="*/ 74 w 75"/>
              <a:gd name="T11" fmla="*/ 12 h 159"/>
              <a:gd name="T12" fmla="*/ 39 w 75"/>
              <a:gd name="T13" fmla="*/ 0 h 159"/>
              <a:gd name="T14" fmla="*/ 39 w 75"/>
              <a:gd name="T15" fmla="*/ 1 h 159"/>
              <a:gd name="T16" fmla="*/ 39 w 75"/>
              <a:gd name="T17" fmla="*/ 0 h 1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5"/>
              <a:gd name="T28" fmla="*/ 0 h 159"/>
              <a:gd name="T29" fmla="*/ 75 w 75"/>
              <a:gd name="T30" fmla="*/ 159 h 15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5" h="159">
                <a:moveTo>
                  <a:pt x="39" y="0"/>
                </a:moveTo>
                <a:lnTo>
                  <a:pt x="39" y="1"/>
                </a:lnTo>
                <a:lnTo>
                  <a:pt x="0" y="149"/>
                </a:lnTo>
                <a:lnTo>
                  <a:pt x="35" y="158"/>
                </a:lnTo>
                <a:lnTo>
                  <a:pt x="74" y="11"/>
                </a:lnTo>
                <a:lnTo>
                  <a:pt x="74" y="12"/>
                </a:lnTo>
                <a:lnTo>
                  <a:pt x="39" y="0"/>
                </a:lnTo>
                <a:lnTo>
                  <a:pt x="39" y="1"/>
                </a:lnTo>
                <a:lnTo>
                  <a:pt x="39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57" name="Freeform 136"/>
          <p:cNvSpPr>
            <a:spLocks/>
          </p:cNvSpPr>
          <p:nvPr/>
        </p:nvSpPr>
        <p:spPr bwMode="auto">
          <a:xfrm>
            <a:off x="2811463" y="4171950"/>
            <a:ext cx="114300" cy="252413"/>
          </a:xfrm>
          <a:custGeom>
            <a:avLst/>
            <a:gdLst>
              <a:gd name="T0" fmla="*/ 46 w 81"/>
              <a:gd name="T1" fmla="*/ 0 h 159"/>
              <a:gd name="T2" fmla="*/ 45 w 81"/>
              <a:gd name="T3" fmla="*/ 2 h 159"/>
              <a:gd name="T4" fmla="*/ 0 w 81"/>
              <a:gd name="T5" fmla="*/ 146 h 159"/>
              <a:gd name="T6" fmla="*/ 35 w 81"/>
              <a:gd name="T7" fmla="*/ 158 h 159"/>
              <a:gd name="T8" fmla="*/ 80 w 81"/>
              <a:gd name="T9" fmla="*/ 13 h 159"/>
              <a:gd name="T10" fmla="*/ 79 w 81"/>
              <a:gd name="T11" fmla="*/ 14 h 159"/>
              <a:gd name="T12" fmla="*/ 46 w 81"/>
              <a:gd name="T13" fmla="*/ 0 h 159"/>
              <a:gd name="T14" fmla="*/ 45 w 81"/>
              <a:gd name="T15" fmla="*/ 2 h 159"/>
              <a:gd name="T16" fmla="*/ 46 w 81"/>
              <a:gd name="T17" fmla="*/ 0 h 1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1"/>
              <a:gd name="T28" fmla="*/ 0 h 159"/>
              <a:gd name="T29" fmla="*/ 81 w 81"/>
              <a:gd name="T30" fmla="*/ 159 h 15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1" h="159">
                <a:moveTo>
                  <a:pt x="46" y="0"/>
                </a:moveTo>
                <a:lnTo>
                  <a:pt x="45" y="2"/>
                </a:lnTo>
                <a:lnTo>
                  <a:pt x="0" y="146"/>
                </a:lnTo>
                <a:lnTo>
                  <a:pt x="35" y="158"/>
                </a:lnTo>
                <a:lnTo>
                  <a:pt x="80" y="13"/>
                </a:lnTo>
                <a:lnTo>
                  <a:pt x="79" y="14"/>
                </a:lnTo>
                <a:lnTo>
                  <a:pt x="46" y="0"/>
                </a:lnTo>
                <a:lnTo>
                  <a:pt x="45" y="2"/>
                </a:lnTo>
                <a:lnTo>
                  <a:pt x="46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58" name="Freeform 137"/>
          <p:cNvSpPr>
            <a:spLocks/>
          </p:cNvSpPr>
          <p:nvPr/>
        </p:nvSpPr>
        <p:spPr bwMode="auto">
          <a:xfrm>
            <a:off x="2881313" y="4030663"/>
            <a:ext cx="93662" cy="157162"/>
          </a:xfrm>
          <a:custGeom>
            <a:avLst/>
            <a:gdLst>
              <a:gd name="T0" fmla="*/ 34 w 67"/>
              <a:gd name="T1" fmla="*/ 0 h 99"/>
              <a:gd name="T2" fmla="*/ 33 w 67"/>
              <a:gd name="T3" fmla="*/ 2 h 99"/>
              <a:gd name="T4" fmla="*/ 0 w 67"/>
              <a:gd name="T5" fmla="*/ 84 h 99"/>
              <a:gd name="T6" fmla="*/ 33 w 67"/>
              <a:gd name="T7" fmla="*/ 98 h 99"/>
              <a:gd name="T8" fmla="*/ 66 w 67"/>
              <a:gd name="T9" fmla="*/ 16 h 99"/>
              <a:gd name="T10" fmla="*/ 66 w 67"/>
              <a:gd name="T11" fmla="*/ 17 h 99"/>
              <a:gd name="T12" fmla="*/ 34 w 67"/>
              <a:gd name="T13" fmla="*/ 0 h 99"/>
              <a:gd name="T14" fmla="*/ 34 w 67"/>
              <a:gd name="T15" fmla="*/ 1 h 99"/>
              <a:gd name="T16" fmla="*/ 33 w 67"/>
              <a:gd name="T17" fmla="*/ 2 h 99"/>
              <a:gd name="T18" fmla="*/ 34 w 67"/>
              <a:gd name="T19" fmla="*/ 0 h 9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7"/>
              <a:gd name="T31" fmla="*/ 0 h 99"/>
              <a:gd name="T32" fmla="*/ 67 w 67"/>
              <a:gd name="T33" fmla="*/ 99 h 9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7" h="99">
                <a:moveTo>
                  <a:pt x="34" y="0"/>
                </a:moveTo>
                <a:lnTo>
                  <a:pt x="33" y="2"/>
                </a:lnTo>
                <a:lnTo>
                  <a:pt x="0" y="84"/>
                </a:lnTo>
                <a:lnTo>
                  <a:pt x="33" y="98"/>
                </a:lnTo>
                <a:lnTo>
                  <a:pt x="66" y="16"/>
                </a:lnTo>
                <a:lnTo>
                  <a:pt x="66" y="17"/>
                </a:lnTo>
                <a:lnTo>
                  <a:pt x="34" y="0"/>
                </a:lnTo>
                <a:lnTo>
                  <a:pt x="34" y="1"/>
                </a:lnTo>
                <a:lnTo>
                  <a:pt x="33" y="2"/>
                </a:lnTo>
                <a:lnTo>
                  <a:pt x="34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59" name="Freeform 138"/>
          <p:cNvSpPr>
            <a:spLocks/>
          </p:cNvSpPr>
          <p:nvPr/>
        </p:nvSpPr>
        <p:spPr bwMode="auto">
          <a:xfrm>
            <a:off x="2932113" y="3932238"/>
            <a:ext cx="88900" cy="119062"/>
          </a:xfrm>
          <a:custGeom>
            <a:avLst/>
            <a:gdLst>
              <a:gd name="T0" fmla="*/ 31 w 62"/>
              <a:gd name="T1" fmla="*/ 0 h 75"/>
              <a:gd name="T2" fmla="*/ 30 w 62"/>
              <a:gd name="T3" fmla="*/ 2 h 75"/>
              <a:gd name="T4" fmla="*/ 0 w 62"/>
              <a:gd name="T5" fmla="*/ 57 h 75"/>
              <a:gd name="T6" fmla="*/ 32 w 62"/>
              <a:gd name="T7" fmla="*/ 74 h 75"/>
              <a:gd name="T8" fmla="*/ 61 w 62"/>
              <a:gd name="T9" fmla="*/ 19 h 75"/>
              <a:gd name="T10" fmla="*/ 60 w 62"/>
              <a:gd name="T11" fmla="*/ 20 h 75"/>
              <a:gd name="T12" fmla="*/ 31 w 62"/>
              <a:gd name="T13" fmla="*/ 0 h 75"/>
              <a:gd name="T14" fmla="*/ 30 w 62"/>
              <a:gd name="T15" fmla="*/ 0 h 75"/>
              <a:gd name="T16" fmla="*/ 30 w 62"/>
              <a:gd name="T17" fmla="*/ 2 h 75"/>
              <a:gd name="T18" fmla="*/ 31 w 62"/>
              <a:gd name="T19" fmla="*/ 0 h 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2"/>
              <a:gd name="T31" fmla="*/ 0 h 75"/>
              <a:gd name="T32" fmla="*/ 62 w 62"/>
              <a:gd name="T33" fmla="*/ 75 h 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2" h="75">
                <a:moveTo>
                  <a:pt x="31" y="0"/>
                </a:moveTo>
                <a:lnTo>
                  <a:pt x="30" y="2"/>
                </a:lnTo>
                <a:lnTo>
                  <a:pt x="0" y="57"/>
                </a:lnTo>
                <a:lnTo>
                  <a:pt x="32" y="74"/>
                </a:lnTo>
                <a:lnTo>
                  <a:pt x="61" y="19"/>
                </a:lnTo>
                <a:lnTo>
                  <a:pt x="60" y="20"/>
                </a:lnTo>
                <a:lnTo>
                  <a:pt x="31" y="0"/>
                </a:lnTo>
                <a:lnTo>
                  <a:pt x="30" y="0"/>
                </a:lnTo>
                <a:lnTo>
                  <a:pt x="30" y="2"/>
                </a:lnTo>
                <a:lnTo>
                  <a:pt x="31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60" name="Freeform 139"/>
          <p:cNvSpPr>
            <a:spLocks/>
          </p:cNvSpPr>
          <p:nvPr/>
        </p:nvSpPr>
        <p:spPr bwMode="auto">
          <a:xfrm>
            <a:off x="2979738" y="3811588"/>
            <a:ext cx="112712" cy="147637"/>
          </a:xfrm>
          <a:custGeom>
            <a:avLst/>
            <a:gdLst>
              <a:gd name="T0" fmla="*/ 50 w 79"/>
              <a:gd name="T1" fmla="*/ 0 h 93"/>
              <a:gd name="T2" fmla="*/ 48 w 79"/>
              <a:gd name="T3" fmla="*/ 3 h 93"/>
              <a:gd name="T4" fmla="*/ 0 w 79"/>
              <a:gd name="T5" fmla="*/ 71 h 93"/>
              <a:gd name="T6" fmla="*/ 30 w 79"/>
              <a:gd name="T7" fmla="*/ 92 h 93"/>
              <a:gd name="T8" fmla="*/ 78 w 79"/>
              <a:gd name="T9" fmla="*/ 24 h 93"/>
              <a:gd name="T10" fmla="*/ 75 w 79"/>
              <a:gd name="T11" fmla="*/ 27 h 93"/>
              <a:gd name="T12" fmla="*/ 50 w 79"/>
              <a:gd name="T13" fmla="*/ 0 h 93"/>
              <a:gd name="T14" fmla="*/ 49 w 79"/>
              <a:gd name="T15" fmla="*/ 1 h 93"/>
              <a:gd name="T16" fmla="*/ 48 w 79"/>
              <a:gd name="T17" fmla="*/ 3 h 93"/>
              <a:gd name="T18" fmla="*/ 50 w 79"/>
              <a:gd name="T19" fmla="*/ 0 h 9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9"/>
              <a:gd name="T31" fmla="*/ 0 h 93"/>
              <a:gd name="T32" fmla="*/ 79 w 79"/>
              <a:gd name="T33" fmla="*/ 93 h 9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9" h="93">
                <a:moveTo>
                  <a:pt x="50" y="0"/>
                </a:moveTo>
                <a:lnTo>
                  <a:pt x="48" y="3"/>
                </a:lnTo>
                <a:lnTo>
                  <a:pt x="0" y="71"/>
                </a:lnTo>
                <a:lnTo>
                  <a:pt x="30" y="92"/>
                </a:lnTo>
                <a:lnTo>
                  <a:pt x="78" y="24"/>
                </a:lnTo>
                <a:lnTo>
                  <a:pt x="75" y="27"/>
                </a:lnTo>
                <a:lnTo>
                  <a:pt x="50" y="0"/>
                </a:lnTo>
                <a:lnTo>
                  <a:pt x="49" y="1"/>
                </a:lnTo>
                <a:lnTo>
                  <a:pt x="48" y="3"/>
                </a:lnTo>
                <a:lnTo>
                  <a:pt x="50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61" name="Freeform 140"/>
          <p:cNvSpPr>
            <a:spLocks/>
          </p:cNvSpPr>
          <p:nvPr/>
        </p:nvSpPr>
        <p:spPr bwMode="auto">
          <a:xfrm>
            <a:off x="3055938" y="3711575"/>
            <a:ext cx="125412" cy="138113"/>
          </a:xfrm>
          <a:custGeom>
            <a:avLst/>
            <a:gdLst>
              <a:gd name="T0" fmla="*/ 66 w 88"/>
              <a:gd name="T1" fmla="*/ 0 h 87"/>
              <a:gd name="T2" fmla="*/ 62 w 88"/>
              <a:gd name="T3" fmla="*/ 3 h 87"/>
              <a:gd name="T4" fmla="*/ 0 w 88"/>
              <a:gd name="T5" fmla="*/ 59 h 87"/>
              <a:gd name="T6" fmla="*/ 25 w 88"/>
              <a:gd name="T7" fmla="*/ 86 h 87"/>
              <a:gd name="T8" fmla="*/ 87 w 88"/>
              <a:gd name="T9" fmla="*/ 30 h 87"/>
              <a:gd name="T10" fmla="*/ 83 w 88"/>
              <a:gd name="T11" fmla="*/ 33 h 87"/>
              <a:gd name="T12" fmla="*/ 66 w 88"/>
              <a:gd name="T13" fmla="*/ 0 h 87"/>
              <a:gd name="T14" fmla="*/ 65 w 88"/>
              <a:gd name="T15" fmla="*/ 2 h 87"/>
              <a:gd name="T16" fmla="*/ 62 w 88"/>
              <a:gd name="T17" fmla="*/ 3 h 87"/>
              <a:gd name="T18" fmla="*/ 66 w 88"/>
              <a:gd name="T19" fmla="*/ 0 h 8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"/>
              <a:gd name="T31" fmla="*/ 0 h 87"/>
              <a:gd name="T32" fmla="*/ 88 w 88"/>
              <a:gd name="T33" fmla="*/ 87 h 8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" h="87">
                <a:moveTo>
                  <a:pt x="66" y="0"/>
                </a:moveTo>
                <a:lnTo>
                  <a:pt x="62" y="3"/>
                </a:lnTo>
                <a:lnTo>
                  <a:pt x="0" y="59"/>
                </a:lnTo>
                <a:lnTo>
                  <a:pt x="25" y="86"/>
                </a:lnTo>
                <a:lnTo>
                  <a:pt x="87" y="30"/>
                </a:lnTo>
                <a:lnTo>
                  <a:pt x="83" y="33"/>
                </a:lnTo>
                <a:lnTo>
                  <a:pt x="66" y="0"/>
                </a:lnTo>
                <a:lnTo>
                  <a:pt x="65" y="2"/>
                </a:lnTo>
                <a:lnTo>
                  <a:pt x="62" y="3"/>
                </a:lnTo>
                <a:lnTo>
                  <a:pt x="66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62" name="Freeform 141"/>
          <p:cNvSpPr>
            <a:spLocks/>
          </p:cNvSpPr>
          <p:nvPr/>
        </p:nvSpPr>
        <p:spPr bwMode="auto">
          <a:xfrm>
            <a:off x="3155950" y="3646488"/>
            <a:ext cx="127000" cy="112712"/>
          </a:xfrm>
          <a:custGeom>
            <a:avLst/>
            <a:gdLst>
              <a:gd name="T0" fmla="*/ 75 w 89"/>
              <a:gd name="T1" fmla="*/ 0 h 71"/>
              <a:gd name="T2" fmla="*/ 70 w 89"/>
              <a:gd name="T3" fmla="*/ 2 h 71"/>
              <a:gd name="T4" fmla="*/ 0 w 89"/>
              <a:gd name="T5" fmla="*/ 38 h 71"/>
              <a:gd name="T6" fmla="*/ 17 w 89"/>
              <a:gd name="T7" fmla="*/ 70 h 71"/>
              <a:gd name="T8" fmla="*/ 88 w 89"/>
              <a:gd name="T9" fmla="*/ 34 h 71"/>
              <a:gd name="T10" fmla="*/ 83 w 89"/>
              <a:gd name="T11" fmla="*/ 35 h 71"/>
              <a:gd name="T12" fmla="*/ 75 w 89"/>
              <a:gd name="T13" fmla="*/ 0 h 71"/>
              <a:gd name="T14" fmla="*/ 73 w 89"/>
              <a:gd name="T15" fmla="*/ 1 h 71"/>
              <a:gd name="T16" fmla="*/ 70 w 89"/>
              <a:gd name="T17" fmla="*/ 2 h 71"/>
              <a:gd name="T18" fmla="*/ 75 w 89"/>
              <a:gd name="T19" fmla="*/ 0 h 7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9"/>
              <a:gd name="T31" fmla="*/ 0 h 71"/>
              <a:gd name="T32" fmla="*/ 89 w 89"/>
              <a:gd name="T33" fmla="*/ 71 h 7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9" h="71">
                <a:moveTo>
                  <a:pt x="75" y="0"/>
                </a:moveTo>
                <a:lnTo>
                  <a:pt x="70" y="2"/>
                </a:lnTo>
                <a:lnTo>
                  <a:pt x="0" y="38"/>
                </a:lnTo>
                <a:lnTo>
                  <a:pt x="17" y="70"/>
                </a:lnTo>
                <a:lnTo>
                  <a:pt x="88" y="34"/>
                </a:lnTo>
                <a:lnTo>
                  <a:pt x="83" y="35"/>
                </a:lnTo>
                <a:lnTo>
                  <a:pt x="75" y="0"/>
                </a:lnTo>
                <a:lnTo>
                  <a:pt x="73" y="1"/>
                </a:lnTo>
                <a:lnTo>
                  <a:pt x="70" y="2"/>
                </a:lnTo>
                <a:lnTo>
                  <a:pt x="75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63" name="Freeform 142"/>
          <p:cNvSpPr>
            <a:spLocks/>
          </p:cNvSpPr>
          <p:nvPr/>
        </p:nvSpPr>
        <p:spPr bwMode="auto">
          <a:xfrm>
            <a:off x="3270250" y="3627438"/>
            <a:ext cx="76200" cy="71437"/>
          </a:xfrm>
          <a:custGeom>
            <a:avLst/>
            <a:gdLst>
              <a:gd name="T0" fmla="*/ 52 w 54"/>
              <a:gd name="T1" fmla="*/ 0 h 45"/>
              <a:gd name="T2" fmla="*/ 46 w 54"/>
              <a:gd name="T3" fmla="*/ 1 h 45"/>
              <a:gd name="T4" fmla="*/ 0 w 54"/>
              <a:gd name="T5" fmla="*/ 11 h 45"/>
              <a:gd name="T6" fmla="*/ 8 w 54"/>
              <a:gd name="T7" fmla="*/ 44 h 45"/>
              <a:gd name="T8" fmla="*/ 53 w 54"/>
              <a:gd name="T9" fmla="*/ 33 h 45"/>
              <a:gd name="T10" fmla="*/ 48 w 54"/>
              <a:gd name="T11" fmla="*/ 34 h 45"/>
              <a:gd name="T12" fmla="*/ 52 w 54"/>
              <a:gd name="T13" fmla="*/ 0 h 45"/>
              <a:gd name="T14" fmla="*/ 49 w 54"/>
              <a:gd name="T15" fmla="*/ 0 h 45"/>
              <a:gd name="T16" fmla="*/ 46 w 54"/>
              <a:gd name="T17" fmla="*/ 1 h 45"/>
              <a:gd name="T18" fmla="*/ 52 w 54"/>
              <a:gd name="T19" fmla="*/ 0 h 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4"/>
              <a:gd name="T31" fmla="*/ 0 h 45"/>
              <a:gd name="T32" fmla="*/ 54 w 54"/>
              <a:gd name="T33" fmla="*/ 45 h 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4" h="45">
                <a:moveTo>
                  <a:pt x="52" y="0"/>
                </a:moveTo>
                <a:lnTo>
                  <a:pt x="46" y="1"/>
                </a:lnTo>
                <a:lnTo>
                  <a:pt x="0" y="11"/>
                </a:lnTo>
                <a:lnTo>
                  <a:pt x="8" y="44"/>
                </a:lnTo>
                <a:lnTo>
                  <a:pt x="53" y="33"/>
                </a:lnTo>
                <a:lnTo>
                  <a:pt x="48" y="34"/>
                </a:lnTo>
                <a:lnTo>
                  <a:pt x="52" y="0"/>
                </a:lnTo>
                <a:lnTo>
                  <a:pt x="49" y="0"/>
                </a:lnTo>
                <a:lnTo>
                  <a:pt x="46" y="1"/>
                </a:lnTo>
                <a:lnTo>
                  <a:pt x="52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64" name="Freeform 143"/>
          <p:cNvSpPr>
            <a:spLocks/>
          </p:cNvSpPr>
          <p:nvPr/>
        </p:nvSpPr>
        <p:spPr bwMode="auto">
          <a:xfrm>
            <a:off x="3344863" y="3627438"/>
            <a:ext cx="65087" cy="63500"/>
          </a:xfrm>
          <a:custGeom>
            <a:avLst/>
            <a:gdLst>
              <a:gd name="T0" fmla="*/ 46 w 47"/>
              <a:gd name="T1" fmla="*/ 6 h 40"/>
              <a:gd name="T2" fmla="*/ 44 w 47"/>
              <a:gd name="T3" fmla="*/ 5 h 40"/>
              <a:gd name="T4" fmla="*/ 4 w 47"/>
              <a:gd name="T5" fmla="*/ 0 h 40"/>
              <a:gd name="T6" fmla="*/ 0 w 47"/>
              <a:gd name="T7" fmla="*/ 34 h 40"/>
              <a:gd name="T8" fmla="*/ 40 w 47"/>
              <a:gd name="T9" fmla="*/ 39 h 40"/>
              <a:gd name="T10" fmla="*/ 38 w 47"/>
              <a:gd name="T11" fmla="*/ 38 h 40"/>
              <a:gd name="T12" fmla="*/ 46 w 47"/>
              <a:gd name="T13" fmla="*/ 6 h 40"/>
              <a:gd name="T14" fmla="*/ 45 w 47"/>
              <a:gd name="T15" fmla="*/ 6 h 40"/>
              <a:gd name="T16" fmla="*/ 44 w 47"/>
              <a:gd name="T17" fmla="*/ 5 h 40"/>
              <a:gd name="T18" fmla="*/ 46 w 47"/>
              <a:gd name="T19" fmla="*/ 6 h 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7"/>
              <a:gd name="T31" fmla="*/ 0 h 40"/>
              <a:gd name="T32" fmla="*/ 47 w 47"/>
              <a:gd name="T33" fmla="*/ 40 h 4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7" h="40">
                <a:moveTo>
                  <a:pt x="46" y="6"/>
                </a:moveTo>
                <a:lnTo>
                  <a:pt x="44" y="5"/>
                </a:lnTo>
                <a:lnTo>
                  <a:pt x="4" y="0"/>
                </a:lnTo>
                <a:lnTo>
                  <a:pt x="0" y="34"/>
                </a:lnTo>
                <a:lnTo>
                  <a:pt x="40" y="39"/>
                </a:lnTo>
                <a:lnTo>
                  <a:pt x="38" y="38"/>
                </a:lnTo>
                <a:lnTo>
                  <a:pt x="46" y="6"/>
                </a:lnTo>
                <a:lnTo>
                  <a:pt x="45" y="6"/>
                </a:lnTo>
                <a:lnTo>
                  <a:pt x="44" y="5"/>
                </a:lnTo>
                <a:lnTo>
                  <a:pt x="46" y="6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65" name="Freeform 144"/>
          <p:cNvSpPr>
            <a:spLocks/>
          </p:cNvSpPr>
          <p:nvPr/>
        </p:nvSpPr>
        <p:spPr bwMode="auto">
          <a:xfrm>
            <a:off x="3406775" y="3638550"/>
            <a:ext cx="76200" cy="69850"/>
          </a:xfrm>
          <a:custGeom>
            <a:avLst/>
            <a:gdLst>
              <a:gd name="T0" fmla="*/ 54 w 55"/>
              <a:gd name="T1" fmla="*/ 11 h 44"/>
              <a:gd name="T2" fmla="*/ 51 w 55"/>
              <a:gd name="T3" fmla="*/ 11 h 44"/>
              <a:gd name="T4" fmla="*/ 8 w 55"/>
              <a:gd name="T5" fmla="*/ 0 h 44"/>
              <a:gd name="T6" fmla="*/ 0 w 55"/>
              <a:gd name="T7" fmla="*/ 32 h 44"/>
              <a:gd name="T8" fmla="*/ 43 w 55"/>
              <a:gd name="T9" fmla="*/ 43 h 44"/>
              <a:gd name="T10" fmla="*/ 41 w 55"/>
              <a:gd name="T11" fmla="*/ 42 h 44"/>
              <a:gd name="T12" fmla="*/ 54 w 55"/>
              <a:gd name="T13" fmla="*/ 11 h 44"/>
              <a:gd name="T14" fmla="*/ 53 w 55"/>
              <a:gd name="T15" fmla="*/ 11 h 44"/>
              <a:gd name="T16" fmla="*/ 51 w 55"/>
              <a:gd name="T17" fmla="*/ 11 h 44"/>
              <a:gd name="T18" fmla="*/ 54 w 55"/>
              <a:gd name="T19" fmla="*/ 11 h 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5"/>
              <a:gd name="T31" fmla="*/ 0 h 44"/>
              <a:gd name="T32" fmla="*/ 55 w 55"/>
              <a:gd name="T33" fmla="*/ 44 h 4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5" h="44">
                <a:moveTo>
                  <a:pt x="54" y="11"/>
                </a:moveTo>
                <a:lnTo>
                  <a:pt x="51" y="11"/>
                </a:lnTo>
                <a:lnTo>
                  <a:pt x="8" y="0"/>
                </a:lnTo>
                <a:lnTo>
                  <a:pt x="0" y="32"/>
                </a:lnTo>
                <a:lnTo>
                  <a:pt x="43" y="43"/>
                </a:lnTo>
                <a:lnTo>
                  <a:pt x="41" y="42"/>
                </a:lnTo>
                <a:lnTo>
                  <a:pt x="54" y="11"/>
                </a:lnTo>
                <a:lnTo>
                  <a:pt x="53" y="11"/>
                </a:lnTo>
                <a:lnTo>
                  <a:pt x="51" y="11"/>
                </a:lnTo>
                <a:lnTo>
                  <a:pt x="54" y="1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66" name="Freeform 145"/>
          <p:cNvSpPr>
            <a:spLocks/>
          </p:cNvSpPr>
          <p:nvPr/>
        </p:nvSpPr>
        <p:spPr bwMode="auto">
          <a:xfrm>
            <a:off x="3470275" y="3657600"/>
            <a:ext cx="104775" cy="93663"/>
          </a:xfrm>
          <a:custGeom>
            <a:avLst/>
            <a:gdLst>
              <a:gd name="T0" fmla="*/ 74 w 75"/>
              <a:gd name="T1" fmla="*/ 25 h 59"/>
              <a:gd name="T2" fmla="*/ 73 w 75"/>
              <a:gd name="T3" fmla="*/ 24 h 59"/>
              <a:gd name="T4" fmla="*/ 14 w 75"/>
              <a:gd name="T5" fmla="*/ 0 h 59"/>
              <a:gd name="T6" fmla="*/ 0 w 75"/>
              <a:gd name="T7" fmla="*/ 33 h 59"/>
              <a:gd name="T8" fmla="*/ 58 w 75"/>
              <a:gd name="T9" fmla="*/ 58 h 59"/>
              <a:gd name="T10" fmla="*/ 57 w 75"/>
              <a:gd name="T11" fmla="*/ 57 h 59"/>
              <a:gd name="T12" fmla="*/ 74 w 75"/>
              <a:gd name="T13" fmla="*/ 25 h 59"/>
              <a:gd name="T14" fmla="*/ 73 w 75"/>
              <a:gd name="T15" fmla="*/ 25 h 59"/>
              <a:gd name="T16" fmla="*/ 73 w 75"/>
              <a:gd name="T17" fmla="*/ 24 h 59"/>
              <a:gd name="T18" fmla="*/ 74 w 75"/>
              <a:gd name="T19" fmla="*/ 25 h 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5"/>
              <a:gd name="T31" fmla="*/ 0 h 59"/>
              <a:gd name="T32" fmla="*/ 75 w 75"/>
              <a:gd name="T33" fmla="*/ 59 h 5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5" h="59">
                <a:moveTo>
                  <a:pt x="74" y="25"/>
                </a:moveTo>
                <a:lnTo>
                  <a:pt x="73" y="24"/>
                </a:lnTo>
                <a:lnTo>
                  <a:pt x="14" y="0"/>
                </a:lnTo>
                <a:lnTo>
                  <a:pt x="0" y="33"/>
                </a:lnTo>
                <a:lnTo>
                  <a:pt x="58" y="58"/>
                </a:lnTo>
                <a:lnTo>
                  <a:pt x="57" y="57"/>
                </a:lnTo>
                <a:lnTo>
                  <a:pt x="74" y="25"/>
                </a:lnTo>
                <a:lnTo>
                  <a:pt x="73" y="25"/>
                </a:lnTo>
                <a:lnTo>
                  <a:pt x="73" y="24"/>
                </a:lnTo>
                <a:lnTo>
                  <a:pt x="74" y="25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67" name="Freeform 146"/>
          <p:cNvSpPr>
            <a:spLocks/>
          </p:cNvSpPr>
          <p:nvPr/>
        </p:nvSpPr>
        <p:spPr bwMode="auto">
          <a:xfrm>
            <a:off x="3556000" y="3702050"/>
            <a:ext cx="93663" cy="90488"/>
          </a:xfrm>
          <a:custGeom>
            <a:avLst/>
            <a:gdLst>
              <a:gd name="T0" fmla="*/ 65 w 66"/>
              <a:gd name="T1" fmla="*/ 25 h 57"/>
              <a:gd name="T2" fmla="*/ 63 w 66"/>
              <a:gd name="T3" fmla="*/ 24 h 57"/>
              <a:gd name="T4" fmla="*/ 16 w 66"/>
              <a:gd name="T5" fmla="*/ 0 h 57"/>
              <a:gd name="T6" fmla="*/ 0 w 66"/>
              <a:gd name="T7" fmla="*/ 32 h 57"/>
              <a:gd name="T8" fmla="*/ 47 w 66"/>
              <a:gd name="T9" fmla="*/ 56 h 57"/>
              <a:gd name="T10" fmla="*/ 46 w 66"/>
              <a:gd name="T11" fmla="*/ 55 h 57"/>
              <a:gd name="T12" fmla="*/ 65 w 66"/>
              <a:gd name="T13" fmla="*/ 25 h 57"/>
              <a:gd name="T14" fmla="*/ 64 w 66"/>
              <a:gd name="T15" fmla="*/ 25 h 57"/>
              <a:gd name="T16" fmla="*/ 63 w 66"/>
              <a:gd name="T17" fmla="*/ 24 h 57"/>
              <a:gd name="T18" fmla="*/ 65 w 66"/>
              <a:gd name="T19" fmla="*/ 25 h 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6"/>
              <a:gd name="T31" fmla="*/ 0 h 57"/>
              <a:gd name="T32" fmla="*/ 66 w 66"/>
              <a:gd name="T33" fmla="*/ 57 h 5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6" h="57">
                <a:moveTo>
                  <a:pt x="65" y="25"/>
                </a:moveTo>
                <a:lnTo>
                  <a:pt x="63" y="24"/>
                </a:lnTo>
                <a:lnTo>
                  <a:pt x="16" y="0"/>
                </a:lnTo>
                <a:lnTo>
                  <a:pt x="0" y="32"/>
                </a:lnTo>
                <a:lnTo>
                  <a:pt x="47" y="56"/>
                </a:lnTo>
                <a:lnTo>
                  <a:pt x="46" y="55"/>
                </a:lnTo>
                <a:lnTo>
                  <a:pt x="65" y="25"/>
                </a:lnTo>
                <a:lnTo>
                  <a:pt x="64" y="25"/>
                </a:lnTo>
                <a:lnTo>
                  <a:pt x="63" y="24"/>
                </a:lnTo>
                <a:lnTo>
                  <a:pt x="65" y="25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68" name="Freeform 147"/>
          <p:cNvSpPr>
            <a:spLocks/>
          </p:cNvSpPr>
          <p:nvPr/>
        </p:nvSpPr>
        <p:spPr bwMode="auto">
          <a:xfrm>
            <a:off x="3625850" y="3746500"/>
            <a:ext cx="106363" cy="101600"/>
          </a:xfrm>
          <a:custGeom>
            <a:avLst/>
            <a:gdLst>
              <a:gd name="T0" fmla="*/ 74 w 75"/>
              <a:gd name="T1" fmla="*/ 35 h 64"/>
              <a:gd name="T2" fmla="*/ 72 w 75"/>
              <a:gd name="T3" fmla="*/ 33 h 64"/>
              <a:gd name="T4" fmla="*/ 19 w 75"/>
              <a:gd name="T5" fmla="*/ 0 h 64"/>
              <a:gd name="T6" fmla="*/ 0 w 75"/>
              <a:gd name="T7" fmla="*/ 30 h 64"/>
              <a:gd name="T8" fmla="*/ 53 w 75"/>
              <a:gd name="T9" fmla="*/ 63 h 64"/>
              <a:gd name="T10" fmla="*/ 51 w 75"/>
              <a:gd name="T11" fmla="*/ 61 h 64"/>
              <a:gd name="T12" fmla="*/ 74 w 75"/>
              <a:gd name="T13" fmla="*/ 35 h 64"/>
              <a:gd name="T14" fmla="*/ 73 w 75"/>
              <a:gd name="T15" fmla="*/ 34 h 64"/>
              <a:gd name="T16" fmla="*/ 72 w 75"/>
              <a:gd name="T17" fmla="*/ 33 h 64"/>
              <a:gd name="T18" fmla="*/ 74 w 75"/>
              <a:gd name="T19" fmla="*/ 35 h 6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5"/>
              <a:gd name="T31" fmla="*/ 0 h 64"/>
              <a:gd name="T32" fmla="*/ 75 w 75"/>
              <a:gd name="T33" fmla="*/ 64 h 6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5" h="64">
                <a:moveTo>
                  <a:pt x="74" y="35"/>
                </a:moveTo>
                <a:lnTo>
                  <a:pt x="72" y="33"/>
                </a:lnTo>
                <a:lnTo>
                  <a:pt x="19" y="0"/>
                </a:lnTo>
                <a:lnTo>
                  <a:pt x="0" y="30"/>
                </a:lnTo>
                <a:lnTo>
                  <a:pt x="53" y="63"/>
                </a:lnTo>
                <a:lnTo>
                  <a:pt x="51" y="61"/>
                </a:lnTo>
                <a:lnTo>
                  <a:pt x="74" y="35"/>
                </a:lnTo>
                <a:lnTo>
                  <a:pt x="73" y="34"/>
                </a:lnTo>
                <a:lnTo>
                  <a:pt x="72" y="33"/>
                </a:lnTo>
                <a:lnTo>
                  <a:pt x="74" y="35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69" name="Freeform 148"/>
          <p:cNvSpPr>
            <a:spLocks/>
          </p:cNvSpPr>
          <p:nvPr/>
        </p:nvSpPr>
        <p:spPr bwMode="auto">
          <a:xfrm>
            <a:off x="3703638" y="3806825"/>
            <a:ext cx="123825" cy="128588"/>
          </a:xfrm>
          <a:custGeom>
            <a:avLst/>
            <a:gdLst>
              <a:gd name="T0" fmla="*/ 86 w 87"/>
              <a:gd name="T1" fmla="*/ 55 h 81"/>
              <a:gd name="T2" fmla="*/ 85 w 87"/>
              <a:gd name="T3" fmla="*/ 53 h 81"/>
              <a:gd name="T4" fmla="*/ 23 w 87"/>
              <a:gd name="T5" fmla="*/ 0 h 81"/>
              <a:gd name="T6" fmla="*/ 0 w 87"/>
              <a:gd name="T7" fmla="*/ 27 h 81"/>
              <a:gd name="T8" fmla="*/ 62 w 87"/>
              <a:gd name="T9" fmla="*/ 80 h 81"/>
              <a:gd name="T10" fmla="*/ 61 w 87"/>
              <a:gd name="T11" fmla="*/ 79 h 81"/>
              <a:gd name="T12" fmla="*/ 86 w 87"/>
              <a:gd name="T13" fmla="*/ 55 h 81"/>
              <a:gd name="T14" fmla="*/ 86 w 87"/>
              <a:gd name="T15" fmla="*/ 54 h 81"/>
              <a:gd name="T16" fmla="*/ 85 w 87"/>
              <a:gd name="T17" fmla="*/ 53 h 81"/>
              <a:gd name="T18" fmla="*/ 86 w 87"/>
              <a:gd name="T19" fmla="*/ 55 h 8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7"/>
              <a:gd name="T31" fmla="*/ 0 h 81"/>
              <a:gd name="T32" fmla="*/ 87 w 87"/>
              <a:gd name="T33" fmla="*/ 81 h 8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7" h="81">
                <a:moveTo>
                  <a:pt x="86" y="55"/>
                </a:moveTo>
                <a:lnTo>
                  <a:pt x="85" y="53"/>
                </a:lnTo>
                <a:lnTo>
                  <a:pt x="23" y="0"/>
                </a:lnTo>
                <a:lnTo>
                  <a:pt x="0" y="27"/>
                </a:lnTo>
                <a:lnTo>
                  <a:pt x="62" y="80"/>
                </a:lnTo>
                <a:lnTo>
                  <a:pt x="61" y="79"/>
                </a:lnTo>
                <a:lnTo>
                  <a:pt x="86" y="55"/>
                </a:lnTo>
                <a:lnTo>
                  <a:pt x="86" y="54"/>
                </a:lnTo>
                <a:lnTo>
                  <a:pt x="85" y="53"/>
                </a:lnTo>
                <a:lnTo>
                  <a:pt x="86" y="55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70" name="Freeform 149"/>
          <p:cNvSpPr>
            <a:spLocks/>
          </p:cNvSpPr>
          <p:nvPr/>
        </p:nvSpPr>
        <p:spPr bwMode="auto">
          <a:xfrm>
            <a:off x="3795713" y="3900488"/>
            <a:ext cx="119062" cy="133350"/>
          </a:xfrm>
          <a:custGeom>
            <a:avLst/>
            <a:gdLst>
              <a:gd name="T0" fmla="*/ 83 w 84"/>
              <a:gd name="T1" fmla="*/ 59 h 84"/>
              <a:gd name="T2" fmla="*/ 82 w 84"/>
              <a:gd name="T3" fmla="*/ 59 h 84"/>
              <a:gd name="T4" fmla="*/ 25 w 84"/>
              <a:gd name="T5" fmla="*/ 0 h 84"/>
              <a:gd name="T6" fmla="*/ 0 w 84"/>
              <a:gd name="T7" fmla="*/ 24 h 84"/>
              <a:gd name="T8" fmla="*/ 56 w 84"/>
              <a:gd name="T9" fmla="*/ 83 h 84"/>
              <a:gd name="T10" fmla="*/ 55 w 84"/>
              <a:gd name="T11" fmla="*/ 83 h 84"/>
              <a:gd name="T12" fmla="*/ 83 w 84"/>
              <a:gd name="T13" fmla="*/ 59 h 84"/>
              <a:gd name="T14" fmla="*/ 82 w 84"/>
              <a:gd name="T15" fmla="*/ 59 h 84"/>
              <a:gd name="T16" fmla="*/ 83 w 84"/>
              <a:gd name="T17" fmla="*/ 59 h 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4"/>
              <a:gd name="T28" fmla="*/ 0 h 84"/>
              <a:gd name="T29" fmla="*/ 84 w 84"/>
              <a:gd name="T30" fmla="*/ 84 h 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4" h="84">
                <a:moveTo>
                  <a:pt x="83" y="59"/>
                </a:moveTo>
                <a:lnTo>
                  <a:pt x="82" y="59"/>
                </a:lnTo>
                <a:lnTo>
                  <a:pt x="25" y="0"/>
                </a:lnTo>
                <a:lnTo>
                  <a:pt x="0" y="24"/>
                </a:lnTo>
                <a:lnTo>
                  <a:pt x="56" y="83"/>
                </a:lnTo>
                <a:lnTo>
                  <a:pt x="55" y="83"/>
                </a:lnTo>
                <a:lnTo>
                  <a:pt x="83" y="59"/>
                </a:lnTo>
                <a:lnTo>
                  <a:pt x="82" y="59"/>
                </a:lnTo>
                <a:lnTo>
                  <a:pt x="83" y="59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71" name="Freeform 150"/>
          <p:cNvSpPr>
            <a:spLocks/>
          </p:cNvSpPr>
          <p:nvPr/>
        </p:nvSpPr>
        <p:spPr bwMode="auto">
          <a:xfrm>
            <a:off x="3879850" y="4000500"/>
            <a:ext cx="138113" cy="163513"/>
          </a:xfrm>
          <a:custGeom>
            <a:avLst/>
            <a:gdLst>
              <a:gd name="T0" fmla="*/ 97 w 98"/>
              <a:gd name="T1" fmla="*/ 77 h 103"/>
              <a:gd name="T2" fmla="*/ 96 w 98"/>
              <a:gd name="T3" fmla="*/ 77 h 103"/>
              <a:gd name="T4" fmla="*/ 28 w 98"/>
              <a:gd name="T5" fmla="*/ 0 h 103"/>
              <a:gd name="T6" fmla="*/ 0 w 98"/>
              <a:gd name="T7" fmla="*/ 25 h 103"/>
              <a:gd name="T8" fmla="*/ 69 w 98"/>
              <a:gd name="T9" fmla="*/ 102 h 103"/>
              <a:gd name="T10" fmla="*/ 68 w 98"/>
              <a:gd name="T11" fmla="*/ 100 h 103"/>
              <a:gd name="T12" fmla="*/ 97 w 98"/>
              <a:gd name="T13" fmla="*/ 77 h 103"/>
              <a:gd name="T14" fmla="*/ 96 w 98"/>
              <a:gd name="T15" fmla="*/ 77 h 103"/>
              <a:gd name="T16" fmla="*/ 97 w 98"/>
              <a:gd name="T17" fmla="*/ 77 h 1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8"/>
              <a:gd name="T28" fmla="*/ 0 h 103"/>
              <a:gd name="T29" fmla="*/ 98 w 98"/>
              <a:gd name="T30" fmla="*/ 103 h 1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8" h="103">
                <a:moveTo>
                  <a:pt x="97" y="77"/>
                </a:moveTo>
                <a:lnTo>
                  <a:pt x="96" y="77"/>
                </a:lnTo>
                <a:lnTo>
                  <a:pt x="28" y="0"/>
                </a:lnTo>
                <a:lnTo>
                  <a:pt x="0" y="25"/>
                </a:lnTo>
                <a:lnTo>
                  <a:pt x="69" y="102"/>
                </a:lnTo>
                <a:lnTo>
                  <a:pt x="68" y="100"/>
                </a:lnTo>
                <a:lnTo>
                  <a:pt x="97" y="77"/>
                </a:lnTo>
                <a:lnTo>
                  <a:pt x="96" y="77"/>
                </a:lnTo>
                <a:lnTo>
                  <a:pt x="97" y="77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72" name="Freeform 151"/>
          <p:cNvSpPr>
            <a:spLocks/>
          </p:cNvSpPr>
          <p:nvPr/>
        </p:nvSpPr>
        <p:spPr bwMode="auto">
          <a:xfrm>
            <a:off x="3981450" y="4130675"/>
            <a:ext cx="127000" cy="163513"/>
          </a:xfrm>
          <a:custGeom>
            <a:avLst/>
            <a:gdLst>
              <a:gd name="T0" fmla="*/ 89 w 90"/>
              <a:gd name="T1" fmla="*/ 80 h 103"/>
              <a:gd name="T2" fmla="*/ 88 w 90"/>
              <a:gd name="T3" fmla="*/ 80 h 103"/>
              <a:gd name="T4" fmla="*/ 29 w 90"/>
              <a:gd name="T5" fmla="*/ 0 h 103"/>
              <a:gd name="T6" fmla="*/ 0 w 90"/>
              <a:gd name="T7" fmla="*/ 23 h 103"/>
              <a:gd name="T8" fmla="*/ 59 w 90"/>
              <a:gd name="T9" fmla="*/ 102 h 103"/>
              <a:gd name="T10" fmla="*/ 89 w 90"/>
              <a:gd name="T11" fmla="*/ 80 h 103"/>
              <a:gd name="T12" fmla="*/ 88 w 90"/>
              <a:gd name="T13" fmla="*/ 80 h 103"/>
              <a:gd name="T14" fmla="*/ 89 w 90"/>
              <a:gd name="T15" fmla="*/ 80 h 10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0"/>
              <a:gd name="T25" fmla="*/ 0 h 103"/>
              <a:gd name="T26" fmla="*/ 90 w 90"/>
              <a:gd name="T27" fmla="*/ 103 h 10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0" h="103">
                <a:moveTo>
                  <a:pt x="89" y="80"/>
                </a:moveTo>
                <a:lnTo>
                  <a:pt x="88" y="80"/>
                </a:lnTo>
                <a:lnTo>
                  <a:pt x="29" y="0"/>
                </a:lnTo>
                <a:lnTo>
                  <a:pt x="0" y="23"/>
                </a:lnTo>
                <a:lnTo>
                  <a:pt x="59" y="102"/>
                </a:lnTo>
                <a:lnTo>
                  <a:pt x="89" y="80"/>
                </a:lnTo>
                <a:lnTo>
                  <a:pt x="88" y="80"/>
                </a:lnTo>
                <a:lnTo>
                  <a:pt x="89" y="8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73" name="Freeform 152"/>
          <p:cNvSpPr>
            <a:spLocks/>
          </p:cNvSpPr>
          <p:nvPr/>
        </p:nvSpPr>
        <p:spPr bwMode="auto">
          <a:xfrm>
            <a:off x="4070350" y="4265613"/>
            <a:ext cx="144463" cy="200025"/>
          </a:xfrm>
          <a:custGeom>
            <a:avLst/>
            <a:gdLst>
              <a:gd name="T0" fmla="*/ 101 w 102"/>
              <a:gd name="T1" fmla="*/ 104 h 126"/>
              <a:gd name="T2" fmla="*/ 30 w 102"/>
              <a:gd name="T3" fmla="*/ 0 h 126"/>
              <a:gd name="T4" fmla="*/ 0 w 102"/>
              <a:gd name="T5" fmla="*/ 22 h 126"/>
              <a:gd name="T6" fmla="*/ 71 w 102"/>
              <a:gd name="T7" fmla="*/ 125 h 126"/>
              <a:gd name="T8" fmla="*/ 101 w 102"/>
              <a:gd name="T9" fmla="*/ 104 h 1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2"/>
              <a:gd name="T16" fmla="*/ 0 h 126"/>
              <a:gd name="T17" fmla="*/ 102 w 102"/>
              <a:gd name="T18" fmla="*/ 126 h 1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2" h="126">
                <a:moveTo>
                  <a:pt x="101" y="104"/>
                </a:moveTo>
                <a:lnTo>
                  <a:pt x="30" y="0"/>
                </a:lnTo>
                <a:lnTo>
                  <a:pt x="0" y="22"/>
                </a:lnTo>
                <a:lnTo>
                  <a:pt x="71" y="125"/>
                </a:lnTo>
                <a:lnTo>
                  <a:pt x="101" y="104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74" name="Freeform 153"/>
          <p:cNvSpPr>
            <a:spLocks/>
          </p:cNvSpPr>
          <p:nvPr/>
        </p:nvSpPr>
        <p:spPr bwMode="auto">
          <a:xfrm>
            <a:off x="4176713" y="4438650"/>
            <a:ext cx="134937" cy="188913"/>
          </a:xfrm>
          <a:custGeom>
            <a:avLst/>
            <a:gdLst>
              <a:gd name="T0" fmla="*/ 96 w 97"/>
              <a:gd name="T1" fmla="*/ 97 h 119"/>
              <a:gd name="T2" fmla="*/ 30 w 97"/>
              <a:gd name="T3" fmla="*/ 0 h 119"/>
              <a:gd name="T4" fmla="*/ 0 w 97"/>
              <a:gd name="T5" fmla="*/ 21 h 119"/>
              <a:gd name="T6" fmla="*/ 66 w 97"/>
              <a:gd name="T7" fmla="*/ 118 h 119"/>
              <a:gd name="T8" fmla="*/ 96 w 97"/>
              <a:gd name="T9" fmla="*/ 97 h 1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7"/>
              <a:gd name="T16" fmla="*/ 0 h 119"/>
              <a:gd name="T17" fmla="*/ 97 w 97"/>
              <a:gd name="T18" fmla="*/ 119 h 1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7" h="119">
                <a:moveTo>
                  <a:pt x="96" y="97"/>
                </a:moveTo>
                <a:lnTo>
                  <a:pt x="30" y="0"/>
                </a:lnTo>
                <a:lnTo>
                  <a:pt x="0" y="21"/>
                </a:lnTo>
                <a:lnTo>
                  <a:pt x="66" y="118"/>
                </a:lnTo>
                <a:lnTo>
                  <a:pt x="96" y="97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75" name="Freeform 154"/>
          <p:cNvSpPr>
            <a:spLocks/>
          </p:cNvSpPr>
          <p:nvPr/>
        </p:nvSpPr>
        <p:spPr bwMode="auto">
          <a:xfrm>
            <a:off x="4273550" y="4600575"/>
            <a:ext cx="149225" cy="209550"/>
          </a:xfrm>
          <a:custGeom>
            <a:avLst/>
            <a:gdLst>
              <a:gd name="T0" fmla="*/ 103 w 104"/>
              <a:gd name="T1" fmla="*/ 109 h 132"/>
              <a:gd name="T2" fmla="*/ 103 w 104"/>
              <a:gd name="T3" fmla="*/ 110 h 132"/>
              <a:gd name="T4" fmla="*/ 30 w 104"/>
              <a:gd name="T5" fmla="*/ 0 h 132"/>
              <a:gd name="T6" fmla="*/ 0 w 104"/>
              <a:gd name="T7" fmla="*/ 21 h 132"/>
              <a:gd name="T8" fmla="*/ 73 w 104"/>
              <a:gd name="T9" fmla="*/ 131 h 132"/>
              <a:gd name="T10" fmla="*/ 74 w 104"/>
              <a:gd name="T11" fmla="*/ 131 h 132"/>
              <a:gd name="T12" fmla="*/ 73 w 104"/>
              <a:gd name="T13" fmla="*/ 131 h 132"/>
              <a:gd name="T14" fmla="*/ 74 w 104"/>
              <a:gd name="T15" fmla="*/ 131 h 132"/>
              <a:gd name="T16" fmla="*/ 103 w 104"/>
              <a:gd name="T17" fmla="*/ 109 h 13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132"/>
              <a:gd name="T29" fmla="*/ 104 w 104"/>
              <a:gd name="T30" fmla="*/ 132 h 13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132">
                <a:moveTo>
                  <a:pt x="103" y="109"/>
                </a:moveTo>
                <a:lnTo>
                  <a:pt x="103" y="110"/>
                </a:lnTo>
                <a:lnTo>
                  <a:pt x="30" y="0"/>
                </a:lnTo>
                <a:lnTo>
                  <a:pt x="0" y="21"/>
                </a:lnTo>
                <a:lnTo>
                  <a:pt x="73" y="131"/>
                </a:lnTo>
                <a:lnTo>
                  <a:pt x="74" y="131"/>
                </a:lnTo>
                <a:lnTo>
                  <a:pt x="73" y="131"/>
                </a:lnTo>
                <a:lnTo>
                  <a:pt x="74" y="131"/>
                </a:lnTo>
                <a:lnTo>
                  <a:pt x="103" y="109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76" name="Freeform 155"/>
          <p:cNvSpPr>
            <a:spLocks/>
          </p:cNvSpPr>
          <p:nvPr/>
        </p:nvSpPr>
        <p:spPr bwMode="auto">
          <a:xfrm>
            <a:off x="4384675" y="4781550"/>
            <a:ext cx="173038" cy="231775"/>
          </a:xfrm>
          <a:custGeom>
            <a:avLst/>
            <a:gdLst>
              <a:gd name="T0" fmla="*/ 121 w 122"/>
              <a:gd name="T1" fmla="*/ 121 h 146"/>
              <a:gd name="T2" fmla="*/ 30 w 122"/>
              <a:gd name="T3" fmla="*/ 0 h 146"/>
              <a:gd name="T4" fmla="*/ 0 w 122"/>
              <a:gd name="T5" fmla="*/ 22 h 146"/>
              <a:gd name="T6" fmla="*/ 92 w 122"/>
              <a:gd name="T7" fmla="*/ 144 h 146"/>
              <a:gd name="T8" fmla="*/ 93 w 122"/>
              <a:gd name="T9" fmla="*/ 145 h 146"/>
              <a:gd name="T10" fmla="*/ 92 w 122"/>
              <a:gd name="T11" fmla="*/ 144 h 146"/>
              <a:gd name="T12" fmla="*/ 92 w 122"/>
              <a:gd name="T13" fmla="*/ 145 h 146"/>
              <a:gd name="T14" fmla="*/ 93 w 122"/>
              <a:gd name="T15" fmla="*/ 145 h 146"/>
              <a:gd name="T16" fmla="*/ 121 w 122"/>
              <a:gd name="T17" fmla="*/ 121 h 14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2"/>
              <a:gd name="T28" fmla="*/ 0 h 146"/>
              <a:gd name="T29" fmla="*/ 122 w 122"/>
              <a:gd name="T30" fmla="*/ 146 h 14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2" h="146">
                <a:moveTo>
                  <a:pt x="121" y="121"/>
                </a:moveTo>
                <a:lnTo>
                  <a:pt x="30" y="0"/>
                </a:lnTo>
                <a:lnTo>
                  <a:pt x="0" y="22"/>
                </a:lnTo>
                <a:lnTo>
                  <a:pt x="92" y="144"/>
                </a:lnTo>
                <a:lnTo>
                  <a:pt x="93" y="145"/>
                </a:lnTo>
                <a:lnTo>
                  <a:pt x="92" y="144"/>
                </a:lnTo>
                <a:lnTo>
                  <a:pt x="92" y="145"/>
                </a:lnTo>
                <a:lnTo>
                  <a:pt x="93" y="145"/>
                </a:lnTo>
                <a:lnTo>
                  <a:pt x="121" y="121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77" name="Freeform 156"/>
          <p:cNvSpPr>
            <a:spLocks/>
          </p:cNvSpPr>
          <p:nvPr/>
        </p:nvSpPr>
        <p:spPr bwMode="auto">
          <a:xfrm>
            <a:off x="4524375" y="4981575"/>
            <a:ext cx="155575" cy="190500"/>
          </a:xfrm>
          <a:custGeom>
            <a:avLst/>
            <a:gdLst>
              <a:gd name="T0" fmla="*/ 108 w 111"/>
              <a:gd name="T1" fmla="*/ 92 h 120"/>
              <a:gd name="T2" fmla="*/ 110 w 111"/>
              <a:gd name="T3" fmla="*/ 93 h 120"/>
              <a:gd name="T4" fmla="*/ 28 w 111"/>
              <a:gd name="T5" fmla="*/ 0 h 120"/>
              <a:gd name="T6" fmla="*/ 0 w 111"/>
              <a:gd name="T7" fmla="*/ 24 h 120"/>
              <a:gd name="T8" fmla="*/ 83 w 111"/>
              <a:gd name="T9" fmla="*/ 117 h 120"/>
              <a:gd name="T10" fmla="*/ 83 w 111"/>
              <a:gd name="T11" fmla="*/ 119 h 120"/>
              <a:gd name="T12" fmla="*/ 83 w 111"/>
              <a:gd name="T13" fmla="*/ 117 h 120"/>
              <a:gd name="T14" fmla="*/ 83 w 111"/>
              <a:gd name="T15" fmla="*/ 118 h 120"/>
              <a:gd name="T16" fmla="*/ 83 w 111"/>
              <a:gd name="T17" fmla="*/ 119 h 120"/>
              <a:gd name="T18" fmla="*/ 108 w 111"/>
              <a:gd name="T19" fmla="*/ 92 h 1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1"/>
              <a:gd name="T31" fmla="*/ 0 h 120"/>
              <a:gd name="T32" fmla="*/ 111 w 111"/>
              <a:gd name="T33" fmla="*/ 120 h 1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1" h="120">
                <a:moveTo>
                  <a:pt x="108" y="92"/>
                </a:moveTo>
                <a:lnTo>
                  <a:pt x="110" y="93"/>
                </a:lnTo>
                <a:lnTo>
                  <a:pt x="28" y="0"/>
                </a:lnTo>
                <a:lnTo>
                  <a:pt x="0" y="24"/>
                </a:lnTo>
                <a:lnTo>
                  <a:pt x="83" y="117"/>
                </a:lnTo>
                <a:lnTo>
                  <a:pt x="83" y="119"/>
                </a:lnTo>
                <a:lnTo>
                  <a:pt x="83" y="117"/>
                </a:lnTo>
                <a:lnTo>
                  <a:pt x="83" y="118"/>
                </a:lnTo>
                <a:lnTo>
                  <a:pt x="83" y="119"/>
                </a:lnTo>
                <a:lnTo>
                  <a:pt x="108" y="92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78" name="Freeform 157"/>
          <p:cNvSpPr>
            <a:spLocks/>
          </p:cNvSpPr>
          <p:nvPr/>
        </p:nvSpPr>
        <p:spPr bwMode="auto">
          <a:xfrm>
            <a:off x="4646613" y="5135563"/>
            <a:ext cx="128587" cy="146050"/>
          </a:xfrm>
          <a:custGeom>
            <a:avLst/>
            <a:gdLst>
              <a:gd name="T0" fmla="*/ 87 w 91"/>
              <a:gd name="T1" fmla="*/ 60 h 92"/>
              <a:gd name="T2" fmla="*/ 90 w 91"/>
              <a:gd name="T3" fmla="*/ 63 h 92"/>
              <a:gd name="T4" fmla="*/ 24 w 91"/>
              <a:gd name="T5" fmla="*/ 0 h 92"/>
              <a:gd name="T6" fmla="*/ 0 w 91"/>
              <a:gd name="T7" fmla="*/ 26 h 92"/>
              <a:gd name="T8" fmla="*/ 66 w 91"/>
              <a:gd name="T9" fmla="*/ 88 h 92"/>
              <a:gd name="T10" fmla="*/ 68 w 91"/>
              <a:gd name="T11" fmla="*/ 91 h 92"/>
              <a:gd name="T12" fmla="*/ 66 w 91"/>
              <a:gd name="T13" fmla="*/ 88 h 92"/>
              <a:gd name="T14" fmla="*/ 67 w 91"/>
              <a:gd name="T15" fmla="*/ 90 h 92"/>
              <a:gd name="T16" fmla="*/ 68 w 91"/>
              <a:gd name="T17" fmla="*/ 91 h 92"/>
              <a:gd name="T18" fmla="*/ 87 w 91"/>
              <a:gd name="T19" fmla="*/ 60 h 9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1"/>
              <a:gd name="T31" fmla="*/ 0 h 92"/>
              <a:gd name="T32" fmla="*/ 91 w 91"/>
              <a:gd name="T33" fmla="*/ 92 h 9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1" h="92">
                <a:moveTo>
                  <a:pt x="87" y="60"/>
                </a:moveTo>
                <a:lnTo>
                  <a:pt x="90" y="63"/>
                </a:lnTo>
                <a:lnTo>
                  <a:pt x="24" y="0"/>
                </a:lnTo>
                <a:lnTo>
                  <a:pt x="0" y="26"/>
                </a:lnTo>
                <a:lnTo>
                  <a:pt x="66" y="88"/>
                </a:lnTo>
                <a:lnTo>
                  <a:pt x="68" y="91"/>
                </a:lnTo>
                <a:lnTo>
                  <a:pt x="66" y="88"/>
                </a:lnTo>
                <a:lnTo>
                  <a:pt x="67" y="90"/>
                </a:lnTo>
                <a:lnTo>
                  <a:pt x="68" y="91"/>
                </a:lnTo>
                <a:lnTo>
                  <a:pt x="87" y="6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79" name="Freeform 158"/>
          <p:cNvSpPr>
            <a:spLocks/>
          </p:cNvSpPr>
          <p:nvPr/>
        </p:nvSpPr>
        <p:spPr bwMode="auto">
          <a:xfrm>
            <a:off x="4748213" y="5237163"/>
            <a:ext cx="84137" cy="90487"/>
          </a:xfrm>
          <a:custGeom>
            <a:avLst/>
            <a:gdLst>
              <a:gd name="T0" fmla="*/ 53 w 59"/>
              <a:gd name="T1" fmla="*/ 23 h 57"/>
              <a:gd name="T2" fmla="*/ 58 w 59"/>
              <a:gd name="T3" fmla="*/ 24 h 57"/>
              <a:gd name="T4" fmla="*/ 19 w 59"/>
              <a:gd name="T5" fmla="*/ 0 h 57"/>
              <a:gd name="T6" fmla="*/ 0 w 59"/>
              <a:gd name="T7" fmla="*/ 30 h 57"/>
              <a:gd name="T8" fmla="*/ 39 w 59"/>
              <a:gd name="T9" fmla="*/ 54 h 57"/>
              <a:gd name="T10" fmla="*/ 44 w 59"/>
              <a:gd name="T11" fmla="*/ 56 h 57"/>
              <a:gd name="T12" fmla="*/ 39 w 59"/>
              <a:gd name="T13" fmla="*/ 54 h 57"/>
              <a:gd name="T14" fmla="*/ 42 w 59"/>
              <a:gd name="T15" fmla="*/ 56 h 57"/>
              <a:gd name="T16" fmla="*/ 44 w 59"/>
              <a:gd name="T17" fmla="*/ 56 h 57"/>
              <a:gd name="T18" fmla="*/ 53 w 59"/>
              <a:gd name="T19" fmla="*/ 23 h 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"/>
              <a:gd name="T31" fmla="*/ 0 h 57"/>
              <a:gd name="T32" fmla="*/ 59 w 59"/>
              <a:gd name="T33" fmla="*/ 57 h 5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" h="57">
                <a:moveTo>
                  <a:pt x="53" y="23"/>
                </a:moveTo>
                <a:lnTo>
                  <a:pt x="58" y="24"/>
                </a:lnTo>
                <a:lnTo>
                  <a:pt x="19" y="0"/>
                </a:lnTo>
                <a:lnTo>
                  <a:pt x="0" y="30"/>
                </a:lnTo>
                <a:lnTo>
                  <a:pt x="39" y="54"/>
                </a:lnTo>
                <a:lnTo>
                  <a:pt x="44" y="56"/>
                </a:lnTo>
                <a:lnTo>
                  <a:pt x="39" y="54"/>
                </a:lnTo>
                <a:lnTo>
                  <a:pt x="42" y="56"/>
                </a:lnTo>
                <a:lnTo>
                  <a:pt x="44" y="56"/>
                </a:lnTo>
                <a:lnTo>
                  <a:pt x="53" y="23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80" name="Freeform 159"/>
          <p:cNvSpPr>
            <a:spLocks/>
          </p:cNvSpPr>
          <p:nvPr/>
        </p:nvSpPr>
        <p:spPr bwMode="auto">
          <a:xfrm>
            <a:off x="4816475" y="5276850"/>
            <a:ext cx="79375" cy="76200"/>
          </a:xfrm>
          <a:custGeom>
            <a:avLst/>
            <a:gdLst>
              <a:gd name="T0" fmla="*/ 53 w 57"/>
              <a:gd name="T1" fmla="*/ 12 h 48"/>
              <a:gd name="T2" fmla="*/ 56 w 57"/>
              <a:gd name="T3" fmla="*/ 12 h 48"/>
              <a:gd name="T4" fmla="*/ 10 w 57"/>
              <a:gd name="T5" fmla="*/ 0 h 48"/>
              <a:gd name="T6" fmla="*/ 0 w 57"/>
              <a:gd name="T7" fmla="*/ 33 h 48"/>
              <a:gd name="T8" fmla="*/ 45 w 57"/>
              <a:gd name="T9" fmla="*/ 46 h 48"/>
              <a:gd name="T10" fmla="*/ 48 w 57"/>
              <a:gd name="T11" fmla="*/ 47 h 48"/>
              <a:gd name="T12" fmla="*/ 45 w 57"/>
              <a:gd name="T13" fmla="*/ 46 h 48"/>
              <a:gd name="T14" fmla="*/ 47 w 57"/>
              <a:gd name="T15" fmla="*/ 46 h 48"/>
              <a:gd name="T16" fmla="*/ 48 w 57"/>
              <a:gd name="T17" fmla="*/ 47 h 48"/>
              <a:gd name="T18" fmla="*/ 53 w 57"/>
              <a:gd name="T19" fmla="*/ 12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7"/>
              <a:gd name="T31" fmla="*/ 0 h 48"/>
              <a:gd name="T32" fmla="*/ 57 w 57"/>
              <a:gd name="T33" fmla="*/ 48 h 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7" h="48">
                <a:moveTo>
                  <a:pt x="53" y="12"/>
                </a:moveTo>
                <a:lnTo>
                  <a:pt x="56" y="12"/>
                </a:lnTo>
                <a:lnTo>
                  <a:pt x="10" y="0"/>
                </a:lnTo>
                <a:lnTo>
                  <a:pt x="0" y="33"/>
                </a:lnTo>
                <a:lnTo>
                  <a:pt x="45" y="46"/>
                </a:lnTo>
                <a:lnTo>
                  <a:pt x="48" y="47"/>
                </a:lnTo>
                <a:lnTo>
                  <a:pt x="45" y="46"/>
                </a:lnTo>
                <a:lnTo>
                  <a:pt x="47" y="46"/>
                </a:lnTo>
                <a:lnTo>
                  <a:pt x="48" y="47"/>
                </a:lnTo>
                <a:lnTo>
                  <a:pt x="53" y="12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81" name="Freeform 160"/>
          <p:cNvSpPr>
            <a:spLocks/>
          </p:cNvSpPr>
          <p:nvPr/>
        </p:nvSpPr>
        <p:spPr bwMode="auto">
          <a:xfrm>
            <a:off x="4892675" y="5299075"/>
            <a:ext cx="177800" cy="82550"/>
          </a:xfrm>
          <a:custGeom>
            <a:avLst/>
            <a:gdLst>
              <a:gd name="T0" fmla="*/ 124 w 127"/>
              <a:gd name="T1" fmla="*/ 16 h 52"/>
              <a:gd name="T2" fmla="*/ 126 w 127"/>
              <a:gd name="T3" fmla="*/ 16 h 52"/>
              <a:gd name="T4" fmla="*/ 6 w 127"/>
              <a:gd name="T5" fmla="*/ 0 h 52"/>
              <a:gd name="T6" fmla="*/ 0 w 127"/>
              <a:gd name="T7" fmla="*/ 35 h 52"/>
              <a:gd name="T8" fmla="*/ 121 w 127"/>
              <a:gd name="T9" fmla="*/ 51 h 52"/>
              <a:gd name="T10" fmla="*/ 123 w 127"/>
              <a:gd name="T11" fmla="*/ 51 h 52"/>
              <a:gd name="T12" fmla="*/ 121 w 127"/>
              <a:gd name="T13" fmla="*/ 51 h 52"/>
              <a:gd name="T14" fmla="*/ 122 w 127"/>
              <a:gd name="T15" fmla="*/ 51 h 52"/>
              <a:gd name="T16" fmla="*/ 123 w 127"/>
              <a:gd name="T17" fmla="*/ 51 h 52"/>
              <a:gd name="T18" fmla="*/ 124 w 127"/>
              <a:gd name="T19" fmla="*/ 16 h 5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7"/>
              <a:gd name="T31" fmla="*/ 0 h 52"/>
              <a:gd name="T32" fmla="*/ 127 w 127"/>
              <a:gd name="T33" fmla="*/ 52 h 5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7" h="52">
                <a:moveTo>
                  <a:pt x="124" y="16"/>
                </a:moveTo>
                <a:lnTo>
                  <a:pt x="126" y="16"/>
                </a:lnTo>
                <a:lnTo>
                  <a:pt x="6" y="0"/>
                </a:lnTo>
                <a:lnTo>
                  <a:pt x="0" y="35"/>
                </a:lnTo>
                <a:lnTo>
                  <a:pt x="121" y="51"/>
                </a:lnTo>
                <a:lnTo>
                  <a:pt x="123" y="51"/>
                </a:lnTo>
                <a:lnTo>
                  <a:pt x="121" y="51"/>
                </a:lnTo>
                <a:lnTo>
                  <a:pt x="122" y="51"/>
                </a:lnTo>
                <a:lnTo>
                  <a:pt x="123" y="51"/>
                </a:lnTo>
                <a:lnTo>
                  <a:pt x="124" y="16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82" name="Freeform 161"/>
          <p:cNvSpPr>
            <a:spLocks/>
          </p:cNvSpPr>
          <p:nvPr/>
        </p:nvSpPr>
        <p:spPr bwMode="auto">
          <a:xfrm>
            <a:off x="5073650" y="5327650"/>
            <a:ext cx="246063" cy="68263"/>
          </a:xfrm>
          <a:custGeom>
            <a:avLst/>
            <a:gdLst>
              <a:gd name="T0" fmla="*/ 173 w 174"/>
              <a:gd name="T1" fmla="*/ 8 h 43"/>
              <a:gd name="T2" fmla="*/ 1 w 174"/>
              <a:gd name="T3" fmla="*/ 0 h 43"/>
              <a:gd name="T4" fmla="*/ 0 w 174"/>
              <a:gd name="T5" fmla="*/ 34 h 43"/>
              <a:gd name="T6" fmla="*/ 171 w 174"/>
              <a:gd name="T7" fmla="*/ 42 h 43"/>
              <a:gd name="T8" fmla="*/ 173 w 174"/>
              <a:gd name="T9" fmla="*/ 8 h 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4"/>
              <a:gd name="T16" fmla="*/ 0 h 43"/>
              <a:gd name="T17" fmla="*/ 174 w 174"/>
              <a:gd name="T18" fmla="*/ 43 h 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4" h="43">
                <a:moveTo>
                  <a:pt x="173" y="8"/>
                </a:moveTo>
                <a:lnTo>
                  <a:pt x="1" y="0"/>
                </a:lnTo>
                <a:lnTo>
                  <a:pt x="0" y="34"/>
                </a:lnTo>
                <a:lnTo>
                  <a:pt x="171" y="42"/>
                </a:lnTo>
                <a:lnTo>
                  <a:pt x="173" y="8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83" name="Freeform 162"/>
          <p:cNvSpPr>
            <a:spLocks/>
          </p:cNvSpPr>
          <p:nvPr/>
        </p:nvSpPr>
        <p:spPr bwMode="auto">
          <a:xfrm>
            <a:off x="5324475" y="5341938"/>
            <a:ext cx="292100" cy="68262"/>
          </a:xfrm>
          <a:custGeom>
            <a:avLst/>
            <a:gdLst>
              <a:gd name="T0" fmla="*/ 206 w 208"/>
              <a:gd name="T1" fmla="*/ 8 h 43"/>
              <a:gd name="T2" fmla="*/ 207 w 208"/>
              <a:gd name="T3" fmla="*/ 8 h 43"/>
              <a:gd name="T4" fmla="*/ 2 w 208"/>
              <a:gd name="T5" fmla="*/ 0 h 43"/>
              <a:gd name="T6" fmla="*/ 0 w 208"/>
              <a:gd name="T7" fmla="*/ 34 h 43"/>
              <a:gd name="T8" fmla="*/ 205 w 208"/>
              <a:gd name="T9" fmla="*/ 42 h 43"/>
              <a:gd name="T10" fmla="*/ 206 w 208"/>
              <a:gd name="T11" fmla="*/ 42 h 43"/>
              <a:gd name="T12" fmla="*/ 205 w 208"/>
              <a:gd name="T13" fmla="*/ 42 h 43"/>
              <a:gd name="T14" fmla="*/ 206 w 208"/>
              <a:gd name="T15" fmla="*/ 42 h 43"/>
              <a:gd name="T16" fmla="*/ 206 w 208"/>
              <a:gd name="T17" fmla="*/ 8 h 4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8"/>
              <a:gd name="T28" fmla="*/ 0 h 43"/>
              <a:gd name="T29" fmla="*/ 208 w 208"/>
              <a:gd name="T30" fmla="*/ 43 h 4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8" h="43">
                <a:moveTo>
                  <a:pt x="206" y="8"/>
                </a:moveTo>
                <a:lnTo>
                  <a:pt x="207" y="8"/>
                </a:lnTo>
                <a:lnTo>
                  <a:pt x="2" y="0"/>
                </a:lnTo>
                <a:lnTo>
                  <a:pt x="0" y="34"/>
                </a:lnTo>
                <a:lnTo>
                  <a:pt x="205" y="42"/>
                </a:lnTo>
                <a:lnTo>
                  <a:pt x="206" y="42"/>
                </a:lnTo>
                <a:lnTo>
                  <a:pt x="205" y="42"/>
                </a:lnTo>
                <a:lnTo>
                  <a:pt x="206" y="42"/>
                </a:lnTo>
                <a:lnTo>
                  <a:pt x="206" y="8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84" name="Freeform 163"/>
          <p:cNvSpPr>
            <a:spLocks/>
          </p:cNvSpPr>
          <p:nvPr/>
        </p:nvSpPr>
        <p:spPr bwMode="auto">
          <a:xfrm>
            <a:off x="5621338" y="5356225"/>
            <a:ext cx="1331912" cy="53975"/>
          </a:xfrm>
          <a:custGeom>
            <a:avLst/>
            <a:gdLst>
              <a:gd name="T0" fmla="*/ 943 w 944"/>
              <a:gd name="T1" fmla="*/ 0 h 34"/>
              <a:gd name="T2" fmla="*/ 0 w 944"/>
              <a:gd name="T3" fmla="*/ 0 h 34"/>
              <a:gd name="T4" fmla="*/ 0 w 944"/>
              <a:gd name="T5" fmla="*/ 33 h 34"/>
              <a:gd name="T6" fmla="*/ 943 w 944"/>
              <a:gd name="T7" fmla="*/ 33 h 34"/>
              <a:gd name="T8" fmla="*/ 943 w 944"/>
              <a:gd name="T9" fmla="*/ 0 h 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44"/>
              <a:gd name="T16" fmla="*/ 0 h 34"/>
              <a:gd name="T17" fmla="*/ 944 w 944"/>
              <a:gd name="T18" fmla="*/ 34 h 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44" h="34">
                <a:moveTo>
                  <a:pt x="943" y="0"/>
                </a:moveTo>
                <a:lnTo>
                  <a:pt x="0" y="0"/>
                </a:lnTo>
                <a:lnTo>
                  <a:pt x="0" y="33"/>
                </a:lnTo>
                <a:lnTo>
                  <a:pt x="943" y="33"/>
                </a:lnTo>
                <a:lnTo>
                  <a:pt x="943" y="0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85" name="Freeform 164"/>
          <p:cNvSpPr>
            <a:spLocks/>
          </p:cNvSpPr>
          <p:nvPr/>
        </p:nvSpPr>
        <p:spPr bwMode="auto">
          <a:xfrm>
            <a:off x="6962775" y="5356225"/>
            <a:ext cx="701675" cy="53975"/>
          </a:xfrm>
          <a:custGeom>
            <a:avLst/>
            <a:gdLst>
              <a:gd name="T0" fmla="*/ 497 w 498"/>
              <a:gd name="T1" fmla="*/ 16 h 34"/>
              <a:gd name="T2" fmla="*/ 497 w 498"/>
              <a:gd name="T3" fmla="*/ 0 h 34"/>
              <a:gd name="T4" fmla="*/ 0 w 498"/>
              <a:gd name="T5" fmla="*/ 0 h 34"/>
              <a:gd name="T6" fmla="*/ 0 w 498"/>
              <a:gd name="T7" fmla="*/ 33 h 34"/>
              <a:gd name="T8" fmla="*/ 497 w 498"/>
              <a:gd name="T9" fmla="*/ 33 h 34"/>
              <a:gd name="T10" fmla="*/ 497 w 498"/>
              <a:gd name="T11" fmla="*/ 16 h 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98"/>
              <a:gd name="T19" fmla="*/ 0 h 34"/>
              <a:gd name="T20" fmla="*/ 498 w 498"/>
              <a:gd name="T21" fmla="*/ 34 h 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98" h="34">
                <a:moveTo>
                  <a:pt x="497" y="16"/>
                </a:moveTo>
                <a:lnTo>
                  <a:pt x="497" y="0"/>
                </a:lnTo>
                <a:lnTo>
                  <a:pt x="0" y="0"/>
                </a:lnTo>
                <a:lnTo>
                  <a:pt x="0" y="33"/>
                </a:lnTo>
                <a:lnTo>
                  <a:pt x="497" y="33"/>
                </a:lnTo>
                <a:lnTo>
                  <a:pt x="497" y="16"/>
                </a:lnTo>
              </a:path>
            </a:pathLst>
          </a:custGeom>
          <a:solidFill>
            <a:srgbClr val="FFFF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N" sz="2000" smtClean="0">
              <a:solidFill>
                <a:prstClr val="black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386" name="Rectangle 165"/>
          <p:cNvSpPr>
            <a:spLocks noChangeArrowheads="1"/>
          </p:cNvSpPr>
          <p:nvPr/>
        </p:nvSpPr>
        <p:spPr bwMode="auto">
          <a:xfrm>
            <a:off x="2487613" y="1382713"/>
            <a:ext cx="11779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mtClean="0">
                <a:solidFill>
                  <a:prstClr val="white"/>
                </a:solidFill>
                <a:latin typeface="ZapfHumnst BT" charset="0"/>
              </a:rPr>
              <a:t>Jaundice</a:t>
            </a:r>
          </a:p>
        </p:txBody>
      </p:sp>
      <p:sp>
        <p:nvSpPr>
          <p:cNvPr id="52387" name="Rectangle 166"/>
          <p:cNvSpPr>
            <a:spLocks noChangeArrowheads="1"/>
          </p:cNvSpPr>
          <p:nvPr/>
        </p:nvSpPr>
        <p:spPr bwMode="auto">
          <a:xfrm>
            <a:off x="3016250" y="1852613"/>
            <a:ext cx="15414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mtClean="0">
                <a:solidFill>
                  <a:prstClr val="white"/>
                </a:solidFill>
                <a:latin typeface="ZapfHumnst BT" charset="0"/>
              </a:rPr>
              <a:t>Symptoms</a:t>
            </a:r>
          </a:p>
        </p:txBody>
      </p:sp>
      <p:sp>
        <p:nvSpPr>
          <p:cNvPr id="52388" name="Rectangle 167"/>
          <p:cNvSpPr>
            <a:spLocks noChangeArrowheads="1"/>
          </p:cNvSpPr>
          <p:nvPr/>
        </p:nvSpPr>
        <p:spPr bwMode="auto">
          <a:xfrm>
            <a:off x="3203575" y="2608263"/>
            <a:ext cx="11811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b="1" smtClean="0">
                <a:solidFill>
                  <a:prstClr val="white"/>
                </a:solidFill>
                <a:latin typeface="ZapfHumnst BT" charset="0"/>
              </a:rPr>
              <a:t>ALT</a:t>
            </a:r>
          </a:p>
        </p:txBody>
      </p:sp>
      <p:sp>
        <p:nvSpPr>
          <p:cNvPr id="52389" name="Rectangle 168"/>
          <p:cNvSpPr>
            <a:spLocks noChangeArrowheads="1"/>
          </p:cNvSpPr>
          <p:nvPr/>
        </p:nvSpPr>
        <p:spPr bwMode="auto">
          <a:xfrm>
            <a:off x="6310313" y="2430463"/>
            <a:ext cx="21209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b="1" smtClean="0">
                <a:solidFill>
                  <a:prstClr val="white"/>
                </a:solidFill>
                <a:latin typeface="ZapfHumnst BT" charset="0"/>
              </a:rPr>
              <a:t>Total anti-HDV</a:t>
            </a:r>
          </a:p>
        </p:txBody>
      </p:sp>
      <p:sp>
        <p:nvSpPr>
          <p:cNvPr id="52390" name="Rectangle 169"/>
          <p:cNvSpPr>
            <a:spLocks noChangeArrowheads="1"/>
          </p:cNvSpPr>
          <p:nvPr/>
        </p:nvSpPr>
        <p:spPr bwMode="auto">
          <a:xfrm>
            <a:off x="6343650" y="5540375"/>
            <a:ext cx="21209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b="1" smtClean="0">
                <a:solidFill>
                  <a:prstClr val="white"/>
                </a:solidFill>
                <a:latin typeface="ZapfHumnst BT" charset="0"/>
              </a:rPr>
              <a:t>IgM anti-HDV</a:t>
            </a:r>
          </a:p>
        </p:txBody>
      </p:sp>
      <p:sp>
        <p:nvSpPr>
          <p:cNvPr id="52391" name="Rectangle 170"/>
          <p:cNvSpPr>
            <a:spLocks noChangeArrowheads="1"/>
          </p:cNvSpPr>
          <p:nvPr/>
        </p:nvSpPr>
        <p:spPr bwMode="auto">
          <a:xfrm>
            <a:off x="4303713" y="4435475"/>
            <a:ext cx="21209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b="1" smtClean="0">
                <a:solidFill>
                  <a:prstClr val="white"/>
                </a:solidFill>
                <a:latin typeface="ZapfHumnst BT" charset="0"/>
              </a:rPr>
              <a:t>HDV RNA</a:t>
            </a:r>
          </a:p>
        </p:txBody>
      </p:sp>
      <p:sp>
        <p:nvSpPr>
          <p:cNvPr id="52392" name="Rectangle 171"/>
          <p:cNvSpPr>
            <a:spLocks noChangeArrowheads="1"/>
          </p:cNvSpPr>
          <p:nvPr/>
        </p:nvSpPr>
        <p:spPr bwMode="auto">
          <a:xfrm>
            <a:off x="3140075" y="4826000"/>
            <a:ext cx="21209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b="1" smtClean="0">
                <a:solidFill>
                  <a:prstClr val="white"/>
                </a:solidFill>
                <a:latin typeface="ZapfHumnst BT" charset="0"/>
              </a:rPr>
              <a:t>HBsAg</a:t>
            </a:r>
          </a:p>
        </p:txBody>
      </p:sp>
      <p:sp>
        <p:nvSpPr>
          <p:cNvPr id="52393" name="Text Box 172"/>
          <p:cNvSpPr txBox="1">
            <a:spLocks noChangeArrowheads="1"/>
          </p:cNvSpPr>
          <p:nvPr/>
        </p:nvSpPr>
        <p:spPr bwMode="auto">
          <a:xfrm>
            <a:off x="1752600" y="152400"/>
            <a:ext cx="62992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3600" b="1" smtClean="0">
                <a:solidFill>
                  <a:srgbClr val="FAFD00"/>
                </a:solidFill>
                <a:latin typeface="ZapfHumnst Dm BT" charset="0"/>
              </a:rPr>
              <a:t>HBV - HDV Superinfection</a:t>
            </a:r>
            <a:endParaRPr lang="en-US" altLang="zh-TW" sz="3600" b="1" smtClean="0">
              <a:solidFill>
                <a:prstClr val="white"/>
              </a:solidFill>
              <a:latin typeface="ZapfHumnst Dm BT" charset="0"/>
            </a:endParaRPr>
          </a:p>
        </p:txBody>
      </p:sp>
      <p:sp>
        <p:nvSpPr>
          <p:cNvPr id="52394" name="Text Box 173"/>
          <p:cNvSpPr txBox="1">
            <a:spLocks noChangeArrowheads="1"/>
          </p:cNvSpPr>
          <p:nvPr/>
        </p:nvSpPr>
        <p:spPr bwMode="auto">
          <a:xfrm>
            <a:off x="2286000" y="762000"/>
            <a:ext cx="45545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3000" smtClean="0">
                <a:solidFill>
                  <a:srgbClr val="FAFD00"/>
                </a:solidFill>
                <a:latin typeface="ZapfHumnst Dm BT" charset="0"/>
              </a:rPr>
              <a:t>Typical Serologic Course</a:t>
            </a:r>
            <a:endParaRPr lang="en-US" altLang="zh-TW" sz="3000" b="1" smtClean="0">
              <a:solidFill>
                <a:prstClr val="white"/>
              </a:solidFill>
              <a:latin typeface="ZapfHumnst Dm BT" charset="0"/>
            </a:endParaRPr>
          </a:p>
        </p:txBody>
      </p:sp>
      <p:sp>
        <p:nvSpPr>
          <p:cNvPr id="52395" name="Text Box 174"/>
          <p:cNvSpPr txBox="1">
            <a:spLocks noChangeArrowheads="1"/>
          </p:cNvSpPr>
          <p:nvPr/>
        </p:nvSpPr>
        <p:spPr bwMode="auto">
          <a:xfrm>
            <a:off x="3386138" y="6172200"/>
            <a:ext cx="29130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TW" sz="2400" b="1" smtClean="0">
                <a:solidFill>
                  <a:prstClr val="white"/>
                </a:solidFill>
                <a:latin typeface="ZapfHumnst BT" charset="0"/>
              </a:rPr>
              <a:t>Time after Exposure</a:t>
            </a:r>
          </a:p>
        </p:txBody>
      </p:sp>
      <p:sp>
        <p:nvSpPr>
          <p:cNvPr id="52396" name="Text Box 175"/>
          <p:cNvSpPr txBox="1">
            <a:spLocks noChangeArrowheads="1"/>
          </p:cNvSpPr>
          <p:nvPr/>
        </p:nvSpPr>
        <p:spPr bwMode="auto">
          <a:xfrm>
            <a:off x="203200" y="2743200"/>
            <a:ext cx="1625600" cy="9683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smtClean="0">
                <a:solidFill>
                  <a:prstClr val="white"/>
                </a:solidFill>
                <a:latin typeface="ZapfHumnst BT" charset="0"/>
              </a:rPr>
              <a:t>Titre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TW" altLang="en-US" sz="2400" smtClean="0">
              <a:solidFill>
                <a:prstClr val="white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332656"/>
            <a:ext cx="8291264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7030A0"/>
                </a:solidFill>
                <a:latin typeface="+mj-lt"/>
              </a:rPr>
              <a:t>Diagnosis:</a:t>
            </a:r>
          </a:p>
          <a:p>
            <a:r>
              <a:rPr lang="en-US" sz="2800" dirty="0" smtClean="0"/>
              <a:t>RT-PCR </a:t>
            </a:r>
          </a:p>
          <a:p>
            <a:r>
              <a:rPr lang="en-US" sz="2800" dirty="0" smtClean="0"/>
              <a:t>EIA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7030A0"/>
                </a:solidFill>
                <a:latin typeface="+mj-lt"/>
              </a:rPr>
              <a:t>Treatment:</a:t>
            </a:r>
          </a:p>
          <a:p>
            <a:r>
              <a:rPr lang="en-US" sz="2800" dirty="0" smtClean="0"/>
              <a:t>A-interferon (9million units, TDS weekly for 12 months or </a:t>
            </a:r>
          </a:p>
          <a:p>
            <a:pPr>
              <a:buNone/>
            </a:pPr>
            <a:r>
              <a:rPr lang="en-US" sz="2800" dirty="0" smtClean="0"/>
              <a:t>   5 million units daily for 12 months)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7030A0"/>
                </a:solidFill>
                <a:latin typeface="+mj-lt"/>
              </a:rPr>
              <a:t>Prevention &amp; control:</a:t>
            </a:r>
          </a:p>
          <a:p>
            <a:r>
              <a:rPr lang="en-US" sz="2800" dirty="0" smtClean="0"/>
              <a:t>Pre &amp; post exposure prophylaxis of HBV</a:t>
            </a:r>
          </a:p>
          <a:p>
            <a:r>
              <a:rPr lang="en-US" sz="2800" dirty="0" smtClean="0"/>
              <a:t>Health education to reduce risk </a:t>
            </a:r>
            <a:r>
              <a:rPr lang="en-US" sz="2800" dirty="0" err="1" smtClean="0"/>
              <a:t>behaviour</a:t>
            </a:r>
            <a:endParaRPr lang="en-IN" sz="2800" dirty="0"/>
          </a:p>
        </p:txBody>
      </p:sp>
      <p:pic>
        <p:nvPicPr>
          <p:cNvPr id="26626" name="Picture 2" descr="C:\Users\Sony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7593" y="5229200"/>
            <a:ext cx="1656407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HEPATITIS G</a:t>
            </a:r>
            <a:r>
              <a:rPr lang="en-IN" b="1" dirty="0" smtClean="0">
                <a:solidFill>
                  <a:srgbClr val="7030A0"/>
                </a:solidFill>
              </a:rPr>
              <a:t/>
            </a:r>
            <a:br>
              <a:rPr lang="en-IN" b="1" dirty="0" smtClean="0">
                <a:solidFill>
                  <a:srgbClr val="7030A0"/>
                </a:solidFill>
              </a:rPr>
            </a:b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8784976" cy="5760640"/>
          </a:xfrm>
        </p:spPr>
        <p:txBody>
          <a:bodyPr>
            <a:noAutofit/>
          </a:bodyPr>
          <a:lstStyle/>
          <a:p>
            <a:r>
              <a:rPr lang="en-US" sz="2800" dirty="0" smtClean="0"/>
              <a:t>1995-Flavivirus family</a:t>
            </a:r>
          </a:p>
          <a:p>
            <a:r>
              <a:rPr lang="en-US" sz="2800" dirty="0" smtClean="0"/>
              <a:t>GBV-A,GBV-B,GBV-C</a:t>
            </a:r>
          </a:p>
          <a:p>
            <a:r>
              <a:rPr lang="en-US" sz="2800" dirty="0" smtClean="0"/>
              <a:t>GBV-C affects man.</a:t>
            </a:r>
          </a:p>
          <a:p>
            <a:r>
              <a:rPr lang="en-US" sz="2800" dirty="0" smtClean="0"/>
              <a:t>Transmission :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/>
              <a:t> </a:t>
            </a:r>
            <a:r>
              <a:rPr lang="en-US" sz="2800" dirty="0" smtClean="0"/>
              <a:t>blood transfusion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Sexual contact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Vertical transmission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Intravenous drug users</a:t>
            </a:r>
          </a:p>
          <a:p>
            <a:r>
              <a:rPr lang="en-US" sz="2800" dirty="0" smtClean="0"/>
              <a:t>Globally 1-3% in volunteer blood donors</a:t>
            </a:r>
          </a:p>
          <a:p>
            <a:r>
              <a:rPr lang="en-US" sz="2800" dirty="0" smtClean="0"/>
              <a:t>Incubation period-30-120 days</a:t>
            </a:r>
          </a:p>
          <a:p>
            <a:r>
              <a:rPr lang="en-US" sz="2800" dirty="0" smtClean="0"/>
              <a:t>HGV co-infection is observed in 6% of chronic HBV infections &amp; in 10% of chronic HCV infections.</a:t>
            </a:r>
          </a:p>
          <a:p>
            <a:endParaRPr lang="en-IN" sz="2800" dirty="0"/>
          </a:p>
        </p:txBody>
      </p:sp>
      <p:pic>
        <p:nvPicPr>
          <p:cNvPr id="19458" name="Picture 2" descr="C:\Users\Sony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70" y="0"/>
            <a:ext cx="1691630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1805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HEPATITIS &amp; HIV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3568" y="836712"/>
            <a:ext cx="7848872" cy="5544616"/>
          </a:xfrm>
        </p:spPr>
        <p:txBody>
          <a:bodyPr>
            <a:normAutofit/>
          </a:bodyPr>
          <a:lstStyle/>
          <a:p>
            <a:r>
              <a:rPr lang="en-IN" sz="2800" dirty="0" smtClean="0"/>
              <a:t>About one-third of HIV-infected persons  are </a:t>
            </a:r>
            <a:r>
              <a:rPr lang="en-IN" sz="2800" dirty="0" err="1" smtClean="0"/>
              <a:t>coinfected</a:t>
            </a:r>
            <a:r>
              <a:rPr lang="en-IN" sz="2800" dirty="0" smtClean="0"/>
              <a:t> with hepatitis B or hepatitis C, which can cause long-term (chronic) illness and death.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10% of 40 million people of HIV are co-infected with HBV</a:t>
            </a:r>
            <a:endParaRPr lang="en-IN" sz="2800" dirty="0" smtClean="0"/>
          </a:p>
          <a:p>
            <a:r>
              <a:rPr lang="en-IN" sz="2800" dirty="0" smtClean="0"/>
              <a:t>Viral hepatitis progresses faster among persons with HIV infected persons</a:t>
            </a:r>
          </a:p>
          <a:p>
            <a:r>
              <a:rPr lang="en-IN" sz="2800" dirty="0" smtClean="0"/>
              <a:t>HIV/HBV &amp; HIV/HCV </a:t>
            </a:r>
            <a:r>
              <a:rPr lang="en-IN" sz="2800" dirty="0" err="1" smtClean="0"/>
              <a:t>coinfection</a:t>
            </a:r>
            <a:r>
              <a:rPr lang="en-IN" sz="2800" dirty="0" smtClean="0"/>
              <a:t> -leading cause of non-AIDS-related deaths</a:t>
            </a:r>
          </a:p>
          <a:p>
            <a:endParaRPr lang="en-IN" dirty="0"/>
          </a:p>
        </p:txBody>
      </p:sp>
      <p:pic>
        <p:nvPicPr>
          <p:cNvPr id="4" name="Picture 2" descr="C:\Users\Sony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805265"/>
            <a:ext cx="1259632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1805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HEPATITIS &amp; HIV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196752"/>
            <a:ext cx="7992888" cy="5184576"/>
          </a:xfrm>
        </p:spPr>
        <p:txBody>
          <a:bodyPr>
            <a:normAutofit/>
          </a:bodyPr>
          <a:lstStyle/>
          <a:p>
            <a:r>
              <a:rPr lang="en-IN" sz="2800" dirty="0" err="1" smtClean="0"/>
              <a:t>Coinfection</a:t>
            </a:r>
            <a:r>
              <a:rPr lang="en-IN" sz="2800" dirty="0" smtClean="0"/>
              <a:t> with hepatitis -complicate the management of HIV infection.</a:t>
            </a:r>
          </a:p>
          <a:p>
            <a:r>
              <a:rPr lang="en-IN" sz="2800" dirty="0" smtClean="0"/>
              <a:t> To prevent </a:t>
            </a:r>
            <a:r>
              <a:rPr lang="en-IN" sz="2800" dirty="0" err="1" smtClean="0"/>
              <a:t>coinfection</a:t>
            </a:r>
            <a:r>
              <a:rPr lang="en-IN" sz="2800" dirty="0" smtClean="0"/>
              <a:t>  with hepatitis B, universal hepatitis B vaccination of  susceptible patients with HIV infection or AIDS  &amp; high risk groups is recommended</a:t>
            </a:r>
          </a:p>
          <a:p>
            <a:r>
              <a:rPr lang="en-IN" sz="2800" dirty="0" smtClean="0"/>
              <a:t>All persons living with HIV should be tested for hepatitis B and hepatitis C</a:t>
            </a:r>
          </a:p>
          <a:p>
            <a:r>
              <a:rPr lang="en-IN" sz="2800" dirty="0" err="1" smtClean="0"/>
              <a:t>Coinfected</a:t>
            </a:r>
            <a:r>
              <a:rPr lang="en-IN" sz="2800" dirty="0" smtClean="0"/>
              <a:t> persons should be </a:t>
            </a:r>
            <a:r>
              <a:rPr lang="en-IN" sz="2800" dirty="0" err="1" smtClean="0"/>
              <a:t>counseled</a:t>
            </a:r>
            <a:r>
              <a:rPr lang="en-IN" sz="2800" dirty="0" smtClean="0"/>
              <a:t>  about drug </a:t>
            </a:r>
            <a:r>
              <a:rPr lang="en-IN" sz="2800" dirty="0" err="1" smtClean="0"/>
              <a:t>interacions</a:t>
            </a:r>
            <a:r>
              <a:rPr lang="en-IN" sz="2800" dirty="0" smtClean="0"/>
              <a:t> and side </a:t>
            </a:r>
            <a:r>
              <a:rPr lang="en-IN" sz="2800" dirty="0" err="1" smtClean="0"/>
              <a:t>efects</a:t>
            </a:r>
            <a:r>
              <a:rPr lang="en-IN" sz="2800" dirty="0" smtClean="0"/>
              <a:t> of hepatitis and HIV treatments. </a:t>
            </a:r>
          </a:p>
          <a:p>
            <a:endParaRPr lang="en-IN" sz="2800" dirty="0"/>
          </a:p>
        </p:txBody>
      </p:sp>
      <p:pic>
        <p:nvPicPr>
          <p:cNvPr id="4" name="Picture 2" descr="C:\Users\Sony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805265"/>
            <a:ext cx="1259632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Global policy 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8496944" cy="5400600"/>
          </a:xfrm>
        </p:spPr>
        <p:txBody>
          <a:bodyPr>
            <a:normAutofit/>
          </a:bodyPr>
          <a:lstStyle/>
          <a:p>
            <a:r>
              <a:rPr lang="en-IN" dirty="0" smtClean="0"/>
              <a:t> </a:t>
            </a:r>
            <a:r>
              <a:rPr lang="en-IN" sz="2800" dirty="0" smtClean="0"/>
              <a:t>2010 World Health Assembly – to generate reliable information as a foundation for building prevention and control measures that match the local epidemiological profile and health system capacities.</a:t>
            </a:r>
          </a:p>
          <a:p>
            <a:r>
              <a:rPr lang="en-IN" sz="2800" dirty="0" smtClean="0"/>
              <a:t>Survey conducted in mid-2012 by the World Health Organization and the World Hepatitis Alliance. </a:t>
            </a:r>
          </a:p>
          <a:p>
            <a:r>
              <a:rPr lang="en-IN" sz="2800" dirty="0" smtClean="0"/>
              <a:t>Aim :</a:t>
            </a:r>
          </a:p>
          <a:p>
            <a:pPr lvl="1"/>
            <a:r>
              <a:rPr lang="en-IN" sz="2800" dirty="0" smtClean="0"/>
              <a:t>To gather country-specific baseline data on hepatitis policies in WHO Member States in all six regions.</a:t>
            </a:r>
          </a:p>
          <a:p>
            <a:pPr lvl="1"/>
            <a:r>
              <a:rPr lang="en-IN" sz="2800" dirty="0" smtClean="0"/>
              <a:t>offers insight into conditions in specific countries</a:t>
            </a:r>
          </a:p>
          <a:p>
            <a:pPr lvl="1"/>
            <a:r>
              <a:rPr lang="en-IN" sz="2800" dirty="0" smtClean="0"/>
              <a:t>Gaps that need to be filled are identified</a:t>
            </a:r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addressed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28800"/>
            <a:ext cx="7772400" cy="4391000"/>
          </a:xfrm>
        </p:spPr>
        <p:txBody>
          <a:bodyPr/>
          <a:lstStyle/>
          <a:p>
            <a:r>
              <a:rPr lang="en-US" sz="2800" b="1" dirty="0" smtClean="0"/>
              <a:t>National coordination</a:t>
            </a:r>
          </a:p>
          <a:p>
            <a:r>
              <a:rPr lang="en-US" sz="2800" b="1" dirty="0" smtClean="0"/>
              <a:t>Awareness raising &amp; partnerships</a:t>
            </a:r>
          </a:p>
          <a:p>
            <a:r>
              <a:rPr lang="en-US" sz="2800" b="1" dirty="0" smtClean="0"/>
              <a:t>Evidence based policy &amp; data for action</a:t>
            </a:r>
          </a:p>
          <a:p>
            <a:r>
              <a:rPr lang="en-US" sz="2800" b="1" dirty="0" smtClean="0"/>
              <a:t>Prevention of transmission</a:t>
            </a:r>
          </a:p>
          <a:p>
            <a:r>
              <a:rPr lang="en-US" sz="2800" b="1" dirty="0" smtClean="0"/>
              <a:t>Screening care &amp; treatme</a:t>
            </a:r>
            <a:r>
              <a:rPr lang="en-US" b="1" dirty="0" smtClean="0"/>
              <a:t>nt</a:t>
            </a:r>
            <a:endParaRPr lang="en-IN" b="1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92211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National coordination</a:t>
            </a:r>
            <a:br>
              <a:rPr lang="en-US" b="1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620688"/>
            <a:ext cx="8640960" cy="5904656"/>
          </a:xfrm>
        </p:spPr>
        <p:txBody>
          <a:bodyPr>
            <a:noAutofit/>
          </a:bodyPr>
          <a:lstStyle/>
          <a:p>
            <a:r>
              <a:rPr lang="en-US" sz="2800" dirty="0" smtClean="0"/>
              <a:t>Written national strategy plan-</a:t>
            </a:r>
            <a:r>
              <a:rPr lang="en-IN" sz="2800" dirty="0" smtClean="0"/>
              <a:t>raising awareness, surveillance, vaccination, prevention of transmission via injecting drug use, in health-care settings, in general, and treatment and care.</a:t>
            </a:r>
          </a:p>
          <a:p>
            <a:r>
              <a:rPr lang="en-IN" sz="2800" dirty="0" smtClean="0"/>
              <a:t>There is a designated governmental department :</a:t>
            </a:r>
          </a:p>
          <a:p>
            <a:pPr lvl="1">
              <a:buFont typeface="Wingdings" pitchFamily="2" charset="2"/>
              <a:buChar char="Ø"/>
            </a:pPr>
            <a:r>
              <a:rPr lang="en-IN" sz="2800" dirty="0" smtClean="0"/>
              <a:t>For coordinating and/or carrying out viral hepatitis related activities</a:t>
            </a:r>
          </a:p>
          <a:p>
            <a:pPr lvl="1">
              <a:buFont typeface="Wingdings" pitchFamily="2" charset="2"/>
              <a:buChar char="Ø"/>
            </a:pPr>
            <a:r>
              <a:rPr lang="en-IN" sz="2800" dirty="0" smtClean="0"/>
              <a:t>Four staff members</a:t>
            </a:r>
          </a:p>
          <a:p>
            <a:pPr lvl="1">
              <a:buFont typeface="Wingdings" pitchFamily="2" charset="2"/>
              <a:buChar char="Ø"/>
            </a:pPr>
            <a:r>
              <a:rPr lang="en-IN" sz="2800" dirty="0" smtClean="0"/>
              <a:t>Not known how many people work full-time in all government agencies/bodies.</a:t>
            </a:r>
          </a:p>
          <a:p>
            <a:r>
              <a:rPr lang="en-IN" sz="2800" dirty="0" smtClean="0"/>
              <a:t>The government has a viral hepatitis prevention and control programme:</a:t>
            </a:r>
          </a:p>
          <a:p>
            <a:pPr lvl="1">
              <a:buFont typeface="Wingdings" pitchFamily="2" charset="2"/>
              <a:buChar char="Ø"/>
            </a:pPr>
            <a:r>
              <a:rPr lang="en-IN" sz="2800" dirty="0" smtClean="0"/>
              <a:t> activities targeting health-care workers, including health-care waste handlers</a:t>
            </a:r>
            <a:endParaRPr lang="en-I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26876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Awareness raising &amp; partnerships</a:t>
            </a:r>
            <a:br>
              <a:rPr lang="en-US" b="1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836712"/>
            <a:ext cx="7772400" cy="51830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sz="2800" dirty="0" smtClean="0"/>
              <a:t>Not known </a:t>
            </a:r>
          </a:p>
          <a:p>
            <a:r>
              <a:rPr lang="en-IN" sz="2800" dirty="0" smtClean="0"/>
              <a:t>whether the government held events for World Hepatitis Day 2012</a:t>
            </a:r>
          </a:p>
          <a:p>
            <a:r>
              <a:rPr lang="en-IN" sz="2800" dirty="0" smtClean="0"/>
              <a:t>Funding-other viral hepatitis public awareness campaigns since January 2011.</a:t>
            </a:r>
          </a:p>
          <a:p>
            <a:r>
              <a:rPr lang="en-IN" sz="2800" dirty="0" smtClean="0"/>
              <a:t>The government does not collaborate with in-country civil society groups to develop and implement its viral hepatitis prevention and control programme</a:t>
            </a:r>
            <a:endParaRPr lang="en-I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Evidence based policy &amp; data for action</a:t>
            </a:r>
            <a:br>
              <a:rPr lang="en-US" b="1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640960" cy="5760640"/>
          </a:xfrm>
        </p:spPr>
        <p:txBody>
          <a:bodyPr>
            <a:noAutofit/>
          </a:bodyPr>
          <a:lstStyle/>
          <a:p>
            <a:r>
              <a:rPr lang="en-IN" sz="2800" dirty="0" smtClean="0"/>
              <a:t>There is no routine surveillance for viral hepatitis.</a:t>
            </a:r>
          </a:p>
          <a:p>
            <a:r>
              <a:rPr lang="en-IN" sz="2800" dirty="0" smtClean="0"/>
              <a:t>There are standard case definitions for hepatitis. </a:t>
            </a:r>
          </a:p>
          <a:p>
            <a:r>
              <a:rPr lang="en-IN" sz="2800" dirty="0" smtClean="0"/>
              <a:t>Hepatitis deaths are not reported to a central registry. </a:t>
            </a:r>
          </a:p>
          <a:p>
            <a:r>
              <a:rPr lang="en-IN" sz="2800" dirty="0" smtClean="0"/>
              <a:t>No classification:“undifferentiated” or “unclassified” hepatitis</a:t>
            </a:r>
          </a:p>
          <a:p>
            <a:r>
              <a:rPr lang="en-IN" sz="2800" dirty="0" smtClean="0"/>
              <a:t>HCC &amp; HIV/hepatitis </a:t>
            </a:r>
            <a:r>
              <a:rPr lang="en-IN" sz="2800" dirty="0" err="1" smtClean="0"/>
              <a:t>coinfection</a:t>
            </a:r>
            <a:r>
              <a:rPr lang="en-IN" sz="2800" dirty="0" smtClean="0"/>
              <a:t> cases are registered</a:t>
            </a:r>
          </a:p>
          <a:p>
            <a:r>
              <a:rPr lang="en-IN" sz="2800" dirty="0" smtClean="0"/>
              <a:t>The government does not publish hepatitis disease reports.</a:t>
            </a:r>
          </a:p>
          <a:p>
            <a:r>
              <a:rPr lang="en-IN" sz="2800" dirty="0" smtClean="0"/>
              <a:t>Hepatitis outbreaks are reported &amp; investigated</a:t>
            </a:r>
          </a:p>
          <a:p>
            <a:r>
              <a:rPr lang="en-IN" sz="2800" dirty="0" smtClean="0"/>
              <a:t>There is inadequate laboratory capacity nationally to support investigation of viral hepatitis outbreaks</a:t>
            </a:r>
          </a:p>
          <a:p>
            <a:r>
              <a:rPr lang="en-IN" sz="2800" dirty="0" smtClean="0"/>
              <a:t>There is no national public health research agenda</a:t>
            </a:r>
          </a:p>
          <a:p>
            <a:r>
              <a:rPr lang="en-IN" sz="2800" dirty="0" smtClean="0"/>
              <a:t>Viral hepatitis </a:t>
            </a:r>
            <a:r>
              <a:rPr lang="en-IN" sz="2800" dirty="0" err="1" smtClean="0"/>
              <a:t>serosurveys</a:t>
            </a:r>
            <a:r>
              <a:rPr lang="en-IN" sz="2800" dirty="0" smtClean="0"/>
              <a:t> are not conducted regularly</a:t>
            </a:r>
            <a:endParaRPr lang="en-I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6000" dirty="0" smtClean="0"/>
              <a:t>HEPATITIS A</a:t>
            </a:r>
            <a:endParaRPr lang="en-IN" sz="6000" dirty="0"/>
          </a:p>
        </p:txBody>
      </p:sp>
      <p:pic>
        <p:nvPicPr>
          <p:cNvPr id="15362" name="Picture 2" descr="C:\Users\Sony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722304"/>
            <a:ext cx="2123728" cy="2135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Prevention of transmission</a:t>
            </a:r>
            <a:br>
              <a:rPr lang="en-US" b="1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12968" cy="5976664"/>
          </a:xfrm>
        </p:spPr>
        <p:txBody>
          <a:bodyPr>
            <a:noAutofit/>
          </a:bodyPr>
          <a:lstStyle/>
          <a:p>
            <a:r>
              <a:rPr lang="en-IN" sz="2800" dirty="0" smtClean="0"/>
              <a:t>There is a national policy that specifically targets mother-to-child transmission of hepatitis B </a:t>
            </a:r>
          </a:p>
          <a:p>
            <a:r>
              <a:rPr lang="en-IN" sz="2800" dirty="0" smtClean="0"/>
              <a:t>There is no national policy on hepatitis A vaccination.</a:t>
            </a:r>
          </a:p>
          <a:p>
            <a:r>
              <a:rPr lang="en-IN" sz="2800" dirty="0" smtClean="0"/>
              <a:t>The government has not established the goal of eliminating hepatitis B.</a:t>
            </a:r>
          </a:p>
          <a:p>
            <a:r>
              <a:rPr lang="en-IN" sz="2800" dirty="0" smtClean="0"/>
              <a:t>It is not known what percentage of newborn infants nationally received the 1</a:t>
            </a:r>
            <a:r>
              <a:rPr lang="en-IN" sz="2800" baseline="30000" dirty="0" smtClean="0"/>
              <a:t>st</a:t>
            </a:r>
            <a:r>
              <a:rPr lang="en-IN" sz="2800" dirty="0" smtClean="0"/>
              <a:t>  dose of hepatitis B vaccine within 24 hours of birth or what percentage of 1yr received 3 doses of hepatitis B vaccine. </a:t>
            </a:r>
          </a:p>
          <a:p>
            <a:r>
              <a:rPr lang="en-IN" sz="2800" dirty="0" smtClean="0"/>
              <a:t>It is not known whether there is a specific national strategy for preventing hepatitis in health-care settings.</a:t>
            </a:r>
          </a:p>
          <a:p>
            <a:r>
              <a:rPr lang="en-IN" sz="2800" dirty="0" smtClean="0"/>
              <a:t> Health-care workers are vaccinated against hepatitis B prior to starting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41805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Contd..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620688"/>
            <a:ext cx="8435280" cy="5904656"/>
          </a:xfrm>
        </p:spPr>
        <p:txBody>
          <a:bodyPr>
            <a:normAutofit fontScale="92500"/>
          </a:bodyPr>
          <a:lstStyle/>
          <a:p>
            <a:r>
              <a:rPr lang="en-IN" sz="2800" dirty="0" smtClean="0"/>
              <a:t>There is a national policy on injection safety in health-care settings-auto-disable syringes</a:t>
            </a:r>
          </a:p>
          <a:p>
            <a:r>
              <a:rPr lang="en-IN" sz="2800" dirty="0" smtClean="0"/>
              <a:t>Single-use or auto-disable syringes, needles and </a:t>
            </a:r>
            <a:r>
              <a:rPr lang="en-IN" sz="2800" dirty="0" err="1" smtClean="0"/>
              <a:t>cannulas</a:t>
            </a:r>
            <a:r>
              <a:rPr lang="en-IN" sz="2800" dirty="0" smtClean="0"/>
              <a:t> are always available in all health-care facilities.</a:t>
            </a:r>
          </a:p>
          <a:p>
            <a:r>
              <a:rPr lang="en-IN" sz="2800" dirty="0" smtClean="0"/>
              <a:t>Official government estimates of the number and percentage of unnecessary injections administered annually in health-care settings are not known.</a:t>
            </a:r>
          </a:p>
          <a:p>
            <a:r>
              <a:rPr lang="en-IN" sz="2800" dirty="0" smtClean="0"/>
              <a:t>There is a national infection control policy for blood banks. </a:t>
            </a:r>
          </a:p>
          <a:p>
            <a:r>
              <a:rPr lang="en-IN" sz="2800" dirty="0" smtClean="0"/>
              <a:t>All donated blood products nationwide are screened</a:t>
            </a:r>
          </a:p>
          <a:p>
            <a:r>
              <a:rPr lang="en-IN" sz="2800" dirty="0" smtClean="0"/>
              <a:t>It is not known whether there is a national policy relating to the prevention of viral hepatitis among people who inject drugs.</a:t>
            </a:r>
          </a:p>
          <a:p>
            <a:r>
              <a:rPr lang="en-IN" sz="2800" dirty="0" smtClean="0"/>
              <a:t>The government has guidelines that address how hepatitis A and hepatitis E can be prevented through food and water safety.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Screening care &amp; treatment</a:t>
            </a:r>
            <a:r>
              <a:rPr lang="en-IN" b="1" dirty="0" smtClean="0"/>
              <a:t/>
            </a:r>
            <a:br>
              <a:rPr lang="en-IN" b="1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964488" cy="6048672"/>
          </a:xfrm>
        </p:spPr>
        <p:txBody>
          <a:bodyPr>
            <a:noAutofit/>
          </a:bodyPr>
          <a:lstStyle/>
          <a:p>
            <a:r>
              <a:rPr lang="en-IN" sz="2800" dirty="0" smtClean="0"/>
              <a:t>Health professionals obtain the skills and competencies through on the job training.</a:t>
            </a:r>
          </a:p>
          <a:p>
            <a:r>
              <a:rPr lang="en-IN" sz="2800" dirty="0" smtClean="0"/>
              <a:t>Not known -national clinical guidelines for the management</a:t>
            </a:r>
          </a:p>
          <a:p>
            <a:r>
              <a:rPr lang="en-IN" sz="2800" dirty="0" smtClean="0"/>
              <a:t>The government does not have national policies relating to screening and referral to care for hepatitis B or hepatitis C.</a:t>
            </a:r>
          </a:p>
          <a:p>
            <a:r>
              <a:rPr lang="en-IN" sz="2800" dirty="0" smtClean="0"/>
              <a:t>People testing are register by name &amp; are kept confidential</a:t>
            </a:r>
          </a:p>
          <a:p>
            <a:r>
              <a:rPr lang="en-IN" sz="2800" dirty="0" smtClean="0"/>
              <a:t>Hepatitis testing are free of charge for all individuals and are compulsory for blood donors.</a:t>
            </a:r>
          </a:p>
          <a:p>
            <a:r>
              <a:rPr lang="en-IN" sz="2800" dirty="0" smtClean="0"/>
              <a:t>Publicly funded treatment is not available for hepatitis</a:t>
            </a:r>
          </a:p>
          <a:p>
            <a:r>
              <a:rPr lang="en-IN" sz="2800" dirty="0" smtClean="0"/>
              <a:t>The following drug for treating hepatitis B &amp; C is on the national essential medicines list: </a:t>
            </a:r>
            <a:r>
              <a:rPr lang="en-IN" sz="2800" dirty="0" err="1" smtClean="0"/>
              <a:t>lamivudine</a:t>
            </a:r>
            <a:r>
              <a:rPr lang="en-IN" sz="2800" dirty="0" smtClean="0"/>
              <a:t> &amp; </a:t>
            </a:r>
            <a:r>
              <a:rPr lang="en-IN" sz="2800" dirty="0" err="1" smtClean="0"/>
              <a:t>ribavirin</a:t>
            </a:r>
            <a:r>
              <a:rPr lang="en-IN" sz="2800" dirty="0" smtClean="0"/>
              <a:t> respectively </a:t>
            </a:r>
          </a:p>
          <a:p>
            <a:r>
              <a:rPr lang="en-IN" sz="2800" dirty="0" smtClean="0"/>
              <a:t>The GOI welcomes assistance from WHO in one or more areas of viral hepatitis prevention and control</a:t>
            </a:r>
            <a:endParaRPr lang="en-I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1805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Who position of hepatitis vaccine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84976" cy="5976664"/>
          </a:xfrm>
        </p:spPr>
        <p:txBody>
          <a:bodyPr>
            <a:noAutofit/>
          </a:bodyPr>
          <a:lstStyle/>
          <a:p>
            <a:r>
              <a:rPr lang="en-IN" sz="2800" dirty="0" smtClean="0"/>
              <a:t>All infants should receive their first dose preferably within 24 hrs</a:t>
            </a:r>
          </a:p>
          <a:p>
            <a:r>
              <a:rPr lang="en-IN" sz="2800" dirty="0" smtClean="0"/>
              <a:t> Delivery of hepatitis B vaccine within 24 hours of birth should be a performance measure for all immunization programmes. </a:t>
            </a:r>
          </a:p>
          <a:p>
            <a:r>
              <a:rPr lang="en-IN" sz="2800" dirty="0" smtClean="0"/>
              <a:t>To complete the primary series the birth dose should be followed by 2 doses or, if convenient, by 3 doses</a:t>
            </a:r>
          </a:p>
          <a:p>
            <a:r>
              <a:rPr lang="en-IN" sz="2800" dirty="0" smtClean="0"/>
              <a:t>Minimum interval between doses is 4 weeks.</a:t>
            </a:r>
          </a:p>
          <a:p>
            <a:r>
              <a:rPr lang="en-IN" sz="2800" dirty="0" smtClean="0"/>
              <a:t> There is no evidence to support the need for a booster dose </a:t>
            </a:r>
          </a:p>
          <a:p>
            <a:r>
              <a:rPr lang="en-IN" sz="2800" dirty="0" smtClean="0"/>
              <a:t>Catch-up vaccination of children should be considered for cohorts with low coverage.</a:t>
            </a:r>
          </a:p>
          <a:p>
            <a:r>
              <a:rPr lang="en-IN" sz="2800" dirty="0" smtClean="0"/>
              <a:t> The need for  catch-up vaccination in older age groups, including adolescents and adults, is determined by the  baseline epidemiology of HBV infection in the country.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418058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620688"/>
            <a:ext cx="8363272" cy="5904656"/>
          </a:xfrm>
        </p:spPr>
        <p:txBody>
          <a:bodyPr>
            <a:normAutofit lnSpcReduction="10000"/>
          </a:bodyPr>
          <a:lstStyle/>
          <a:p>
            <a:r>
              <a:rPr lang="en-IN" sz="2800" dirty="0" smtClean="0"/>
              <a:t>The importance of vaccinating people with  particular risk factors for acquiring HBV infection is emphasized. </a:t>
            </a:r>
          </a:p>
          <a:p>
            <a:r>
              <a:rPr lang="en-IN" sz="2800" dirty="0" smtClean="0"/>
              <a:t>Eliminating HBV transmission must address- infections acquired </a:t>
            </a:r>
            <a:r>
              <a:rPr lang="en-IN" sz="2800" dirty="0" err="1" smtClean="0"/>
              <a:t>perinatally</a:t>
            </a:r>
            <a:r>
              <a:rPr lang="en-IN" sz="2800" dirty="0" smtClean="0"/>
              <a:t> and during early childhood, by teenagers and adults.</a:t>
            </a:r>
          </a:p>
          <a:p>
            <a:r>
              <a:rPr lang="en-IN" sz="2800" dirty="0" smtClean="0"/>
              <a:t> WHO strongly recommends that all countries develop goals for hepatitis B control </a:t>
            </a:r>
          </a:p>
          <a:p>
            <a:r>
              <a:rPr lang="en-IN" sz="2800" dirty="0" smtClean="0"/>
              <a:t>Process indicators and the use of outcome measures are critical to verifying achievement goals. </a:t>
            </a:r>
          </a:p>
          <a:p>
            <a:r>
              <a:rPr lang="en-IN" sz="2800" dirty="0" smtClean="0"/>
              <a:t>Primary tool to measure the impact  of immunization-</a:t>
            </a:r>
          </a:p>
          <a:p>
            <a:pPr lvl="1">
              <a:buFont typeface="Wingdings" pitchFamily="2" charset="2"/>
              <a:buChar char="Ø"/>
            </a:pPr>
            <a:r>
              <a:rPr lang="en-IN" sz="2800" dirty="0" smtClean="0"/>
              <a:t>Serological surveys of </a:t>
            </a:r>
            <a:r>
              <a:rPr lang="en-IN" sz="2800" dirty="0" err="1" smtClean="0"/>
              <a:t>HBsAg</a:t>
            </a:r>
            <a:r>
              <a:rPr lang="en-IN" sz="2800" dirty="0" smtClean="0"/>
              <a:t> prevalence supplemented by surveillance for acute  disease</a:t>
            </a:r>
          </a:p>
          <a:p>
            <a:pPr lvl="1">
              <a:buFont typeface="Wingdings" pitchFamily="2" charset="2"/>
              <a:buChar char="Ø"/>
            </a:pPr>
            <a:r>
              <a:rPr lang="en-IN" sz="2800" dirty="0" smtClean="0"/>
              <a:t> Collection of mortality data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49006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REFERENCE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764704"/>
            <a:ext cx="8435280" cy="583264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Park  k., text book of preventive and social medicine, 20</a:t>
            </a:r>
            <a:r>
              <a:rPr lang="en-US" baseline="30000" dirty="0" smtClean="0">
                <a:latin typeface="Calibri" pitchFamily="34" charset="0"/>
                <a:cs typeface="Calibri" pitchFamily="34" charset="0"/>
              </a:rPr>
              <a:t>th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edition; p186 -189</a:t>
            </a:r>
            <a:endParaRPr lang="en-IN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2. Manson’s  text  book  tropical  disease;697-713</a:t>
            </a:r>
            <a:endParaRPr lang="en-IN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3. Harrison’s principles of internal medicine.17(2);p1945-1960</a:t>
            </a:r>
            <a:endParaRPr lang="en-IN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4.  Berger SA. Infectious Diseases of India, 2012. 503 pages, 67 graphs, 4248 references. Gideon e-books, </a:t>
            </a:r>
            <a:r>
              <a:rPr lang="en-US" u="sng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  <a:hlinkClick r:id="rId2"/>
              </a:rPr>
              <a:t>http://www.gideononline.com/ebooks/country/infectious-diseases-of-india</a:t>
            </a:r>
            <a:r>
              <a:rPr lang="en-US" u="sng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IN" dirty="0" smtClean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5. Berger SA. Hepatitis D, E and G: Global Status, 2012. 99 pages, 36 graphs, 1116 references. Gideon e-books, </a:t>
            </a:r>
            <a:r>
              <a:rPr lang="en-US" u="sng" dirty="0" smtClean="0">
                <a:latin typeface="Calibri" pitchFamily="34" charset="0"/>
                <a:cs typeface="Calibri" pitchFamily="34" charset="0"/>
                <a:hlinkClick r:id="rId3"/>
              </a:rPr>
              <a:t>http://www.gideononline.com/ebooks/disease/hepatitis-d-e-and-g-global-status/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</a:t>
            </a:r>
            <a:endParaRPr lang="en-IN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6.heahttp://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www.who.int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/immunization/topics/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hepatitis_b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/en/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index.htmllth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7. </a:t>
            </a:r>
            <a:r>
              <a:rPr lang="en-IN" dirty="0" smtClean="0"/>
              <a:t>Global policy report on the prevention and control of viral hepatitis in WHO Member States.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8.</a:t>
            </a:r>
            <a:r>
              <a:rPr lang="en-IN" dirty="0" smtClean="0"/>
              <a:t>  http://www.who.int/immunization/documents/positionpapers/en/index.html </a:t>
            </a:r>
          </a:p>
          <a:p>
            <a:pPr>
              <a:buNone/>
            </a:pPr>
            <a:r>
              <a:rPr lang="en-US" dirty="0" smtClean="0"/>
              <a:t>9.</a:t>
            </a:r>
            <a:r>
              <a:rPr lang="en-IN" dirty="0" smtClean="0"/>
              <a:t> The Global Prevalence of Hepatitis A Virus Infection and </a:t>
            </a:r>
            <a:r>
              <a:rPr lang="en-IN" dirty="0" err="1" smtClean="0"/>
              <a:t>Susceptibility:A</a:t>
            </a:r>
            <a:r>
              <a:rPr lang="en-IN" dirty="0" smtClean="0"/>
              <a:t> Systematic Review</a:t>
            </a:r>
          </a:p>
          <a:p>
            <a:pPr>
              <a:buNone/>
            </a:pPr>
            <a:r>
              <a:rPr lang="en-IN" dirty="0" smtClean="0"/>
              <a:t>10. The Global Prevalence of Hepatitis </a:t>
            </a:r>
            <a:r>
              <a:rPr lang="en-IN" dirty="0" err="1" smtClean="0"/>
              <a:t>EVirus</a:t>
            </a:r>
            <a:r>
              <a:rPr lang="en-IN" dirty="0" smtClean="0"/>
              <a:t> Infection and </a:t>
            </a:r>
            <a:r>
              <a:rPr lang="en-IN" dirty="0" err="1" smtClean="0"/>
              <a:t>Susceptibility:A</a:t>
            </a:r>
            <a:r>
              <a:rPr lang="en-IN" dirty="0" smtClean="0"/>
              <a:t> Systematic Review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endParaRPr lang="en-IN" dirty="0"/>
          </a:p>
        </p:txBody>
      </p:sp>
      <p:pic>
        <p:nvPicPr>
          <p:cNvPr id="28674" name="Picture 2" descr="C:\Users\Sony\Desktop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4261" y="6021288"/>
            <a:ext cx="829740" cy="836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b="1" dirty="0" smtClean="0">
                <a:latin typeface="Curlz MT" pitchFamily="82" charset="0"/>
              </a:rPr>
              <a:t>THANK YOU</a:t>
            </a:r>
            <a:endParaRPr lang="en-IN" sz="7200" b="1" dirty="0">
              <a:latin typeface="Curlz MT" pitchFamily="82" charset="0"/>
            </a:endParaRPr>
          </a:p>
        </p:txBody>
      </p:sp>
      <p:pic>
        <p:nvPicPr>
          <p:cNvPr id="5" name="Picture 2" descr="C:\Users\Sony\Desktop\images (1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2675" b="22675"/>
          <a:stretch>
            <a:fillRect/>
          </a:stretch>
        </p:blipFill>
        <p:spPr bwMode="auto">
          <a:xfrm>
            <a:off x="3563888" y="2348880"/>
            <a:ext cx="2376264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88640"/>
            <a:ext cx="871296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6488668"/>
            <a:ext cx="1260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err="1" smtClean="0"/>
              <a:t>Source:CDC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MAGNITUDE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GLOBAL: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 Prevalence of anti-HAV antibodies in general population -15%-100%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Worldwide 1.5 million clinical cases yearly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Outbreaks </a:t>
            </a:r>
          </a:p>
          <a:p>
            <a:r>
              <a:rPr lang="en-US" sz="2800" dirty="0" smtClean="0"/>
              <a:t>INDIA: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 </a:t>
            </a:r>
            <a:r>
              <a:rPr lang="en-US" sz="2800" dirty="0" err="1" smtClean="0"/>
              <a:t>seroprevalence</a:t>
            </a:r>
            <a:r>
              <a:rPr lang="en-US" sz="2800" dirty="0" smtClean="0"/>
              <a:t> of anti-HAV: 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54.5%- high socio-economic status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85% in low socio-economic status</a:t>
            </a:r>
          </a:p>
        </p:txBody>
      </p:sp>
      <p:pic>
        <p:nvPicPr>
          <p:cNvPr id="23554" name="Picture 2" descr="C:\Users\Sony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2848" y="5517232"/>
            <a:ext cx="2011152" cy="134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quity">
  <a:themeElements>
    <a:clrScheme name="Custom 1">
      <a:dk1>
        <a:srgbClr val="000000"/>
      </a:dk1>
      <a:lt1>
        <a:sysClr val="window" lastClr="FFFFFF"/>
      </a:lt1>
      <a:dk2>
        <a:srgbClr val="666666"/>
      </a:dk2>
      <a:lt2>
        <a:srgbClr val="D2D2D2"/>
      </a:lt2>
      <a:accent1>
        <a:srgbClr val="666666"/>
      </a:accent1>
      <a:accent2>
        <a:srgbClr val="E40059"/>
      </a:accent2>
      <a:accent3>
        <a:srgbClr val="9C007F"/>
      </a:accent3>
      <a:accent4>
        <a:srgbClr val="666666"/>
      </a:accent4>
      <a:accent5>
        <a:srgbClr val="005BD3"/>
      </a:accent5>
      <a:accent6>
        <a:srgbClr val="2B71FF"/>
      </a:accent6>
      <a:hlink>
        <a:srgbClr val="E40059"/>
      </a:hlink>
      <a:folHlink>
        <a:srgbClr val="FF79C2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el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riel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riel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riel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ppt/theme/themeOverride2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ppt/theme/themeOverride3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ppt/theme/themeOverride4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2083</TotalTime>
  <Words>3144</Words>
  <Application>Microsoft Office PowerPoint</Application>
  <PresentationFormat>On-screen Show (4:3)</PresentationFormat>
  <Paragraphs>601</Paragraphs>
  <Slides>76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2" baseType="lpstr">
      <vt:lpstr>Equity</vt:lpstr>
      <vt:lpstr>Oriel</vt:lpstr>
      <vt:lpstr>2_Oriel</vt:lpstr>
      <vt:lpstr>3_Oriel</vt:lpstr>
      <vt:lpstr>4_Oriel</vt:lpstr>
      <vt:lpstr>PhotoSuite Image</vt:lpstr>
      <vt:lpstr>Epidemiology of hepatitis</vt:lpstr>
      <vt:lpstr>Framework </vt:lpstr>
      <vt:lpstr>Introduction </vt:lpstr>
      <vt:lpstr>Slide 4</vt:lpstr>
      <vt:lpstr>Natural history of acute hepatits</vt:lpstr>
      <vt:lpstr>Slide 6</vt:lpstr>
      <vt:lpstr>Slide 7</vt:lpstr>
      <vt:lpstr>Slide 8</vt:lpstr>
      <vt:lpstr>MAGNITUDE</vt:lpstr>
      <vt:lpstr>EPIDEMIOLOGICAL DETERMINANTS</vt:lpstr>
      <vt:lpstr>Slide 11</vt:lpstr>
      <vt:lpstr>CLINICAL FEATURES</vt:lpstr>
      <vt:lpstr>SERO EPIDEMIOLOGY</vt:lpstr>
      <vt:lpstr>HAV INFECTION-TYPICAL SEROLOGICAL COURSE</vt:lpstr>
      <vt:lpstr>PREVENTION &amp; CONTROL</vt:lpstr>
      <vt:lpstr>Active immunization</vt:lpstr>
      <vt:lpstr>Slide 17</vt:lpstr>
      <vt:lpstr>MAGNITUDE</vt:lpstr>
      <vt:lpstr>MAGNITUDE</vt:lpstr>
      <vt:lpstr>EPIDEMIOLOGICAL DETERMINANTS</vt:lpstr>
      <vt:lpstr>CLINICAL FEATURES</vt:lpstr>
      <vt:lpstr>SERO EPIDEMIOLOGY</vt:lpstr>
      <vt:lpstr>Slide 23</vt:lpstr>
      <vt:lpstr>PREVENTION &amp; CONTROL</vt:lpstr>
      <vt:lpstr>Slide 25</vt:lpstr>
      <vt:lpstr>Slide 26</vt:lpstr>
      <vt:lpstr>MAGNITUDE</vt:lpstr>
      <vt:lpstr>Slide 28</vt:lpstr>
      <vt:lpstr>NATURAL HISTORY OF DISEASE</vt:lpstr>
      <vt:lpstr>NATURAL HISTORY OF CHRONIC HBV INFECTION - seroepidemiology</vt:lpstr>
      <vt:lpstr>EPIDEMIOLOGICAL DETERMINANTS</vt:lpstr>
      <vt:lpstr>Slide 32</vt:lpstr>
      <vt:lpstr>Slide 33</vt:lpstr>
      <vt:lpstr>COURSE OF SYMPTOMS IN ACUTE HEPATITIS</vt:lpstr>
      <vt:lpstr>SERO EPIDEMIOLOGY</vt:lpstr>
      <vt:lpstr>SERO EPIDEMIOLOGY</vt:lpstr>
      <vt:lpstr>    Acute Hepatitis B Virus Infection with Recovery</vt:lpstr>
      <vt:lpstr>   Progression to Chronic Hepatitis B Virus Infection</vt:lpstr>
      <vt:lpstr>PREVENTION &amp; CONTROL</vt:lpstr>
      <vt:lpstr>HEPATITIS B VACCINE</vt:lpstr>
      <vt:lpstr>Slide 41</vt:lpstr>
      <vt:lpstr>Slide 42</vt:lpstr>
      <vt:lpstr>Hepatitis B immunoglobulin</vt:lpstr>
      <vt:lpstr>Passive-active immunization</vt:lpstr>
      <vt:lpstr>Slide 45</vt:lpstr>
      <vt:lpstr>MAGNITUDE</vt:lpstr>
      <vt:lpstr>Slide 47</vt:lpstr>
      <vt:lpstr>NATURAL HISTORY OF DISEASE</vt:lpstr>
      <vt:lpstr>EPIDEMIOLOGICAL DETERMINANTS</vt:lpstr>
      <vt:lpstr>CLINICAL FEATURES</vt:lpstr>
      <vt:lpstr>SERO EPIDEMIOLOGY</vt:lpstr>
      <vt:lpstr>Slide 52</vt:lpstr>
      <vt:lpstr>TREATMENT :</vt:lpstr>
      <vt:lpstr>Slide 54</vt:lpstr>
      <vt:lpstr>Slide 55</vt:lpstr>
      <vt:lpstr>MAGNITUDE</vt:lpstr>
      <vt:lpstr>EPIDEMIOLOGICAL DETERMINANTS</vt:lpstr>
      <vt:lpstr>CLINICAL FEATURES</vt:lpstr>
      <vt:lpstr>Slide 59</vt:lpstr>
      <vt:lpstr>Slide 60</vt:lpstr>
      <vt:lpstr>Slide 61</vt:lpstr>
      <vt:lpstr>HEPATITIS G </vt:lpstr>
      <vt:lpstr>HEPATITIS &amp; HIV</vt:lpstr>
      <vt:lpstr>HEPATITIS &amp; HIV</vt:lpstr>
      <vt:lpstr>Global policy </vt:lpstr>
      <vt:lpstr>Issues addressed</vt:lpstr>
      <vt:lpstr>National coordination </vt:lpstr>
      <vt:lpstr>Awareness raising &amp; partnerships </vt:lpstr>
      <vt:lpstr>Evidence based policy &amp; data for action </vt:lpstr>
      <vt:lpstr>Prevention of transmission </vt:lpstr>
      <vt:lpstr>Contd..</vt:lpstr>
      <vt:lpstr>Screening care &amp; treatment </vt:lpstr>
      <vt:lpstr>Who position of hepatitis vaccine</vt:lpstr>
      <vt:lpstr>Contd…</vt:lpstr>
      <vt:lpstr>REFERENCE</vt:lpstr>
      <vt:lpstr>Slide 76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Epidemiology of hepatitis</dc:title>
  <dc:creator>Sony</dc:creator>
  <cp:lastModifiedBy>Sony</cp:lastModifiedBy>
  <cp:revision>81</cp:revision>
  <dcterms:created xsi:type="dcterms:W3CDTF">2014-03-18T13:27:48Z</dcterms:created>
  <dcterms:modified xsi:type="dcterms:W3CDTF">2014-03-20T09:38:30Z</dcterms:modified>
</cp:coreProperties>
</file>